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commentAuthors.xml" ContentType="application/vnd.openxmlformats-officedocument.presentationml.commentAuthors+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0" r:id="rId1"/>
  </p:sldMasterIdLst>
  <p:notesMasterIdLst>
    <p:notesMasterId r:id="rId189"/>
  </p:notesMasterIdLst>
  <p:sldIdLst>
    <p:sldId id="256" r:id="rId2"/>
    <p:sldId id="257" r:id="rId3"/>
    <p:sldId id="258" r:id="rId4"/>
    <p:sldId id="259" r:id="rId5"/>
    <p:sldId id="261" r:id="rId6"/>
    <p:sldId id="262" r:id="rId7"/>
    <p:sldId id="263" r:id="rId8"/>
    <p:sldId id="264" r:id="rId9"/>
    <p:sldId id="265" r:id="rId10"/>
    <p:sldId id="266" r:id="rId11"/>
    <p:sldId id="268"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7" r:id="rId82"/>
    <p:sldId id="338" r:id="rId83"/>
    <p:sldId id="339" r:id="rId84"/>
    <p:sldId id="340" r:id="rId85"/>
    <p:sldId id="341" r:id="rId86"/>
    <p:sldId id="342" r:id="rId87"/>
    <p:sldId id="343" r:id="rId88"/>
    <p:sldId id="344" r:id="rId89"/>
    <p:sldId id="345" r:id="rId90"/>
    <p:sldId id="346"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 id="365" r:id="rId110"/>
    <p:sldId id="366" r:id="rId111"/>
    <p:sldId id="367" r:id="rId112"/>
    <p:sldId id="368" r:id="rId113"/>
    <p:sldId id="369" r:id="rId114"/>
    <p:sldId id="370" r:id="rId115"/>
    <p:sldId id="371" r:id="rId116"/>
    <p:sldId id="372" r:id="rId117"/>
    <p:sldId id="373" r:id="rId118"/>
    <p:sldId id="374" r:id="rId119"/>
    <p:sldId id="375" r:id="rId120"/>
    <p:sldId id="376" r:id="rId121"/>
    <p:sldId id="377" r:id="rId122"/>
    <p:sldId id="378" r:id="rId123"/>
    <p:sldId id="379" r:id="rId124"/>
    <p:sldId id="380" r:id="rId125"/>
    <p:sldId id="381" r:id="rId126"/>
    <p:sldId id="382" r:id="rId127"/>
    <p:sldId id="383" r:id="rId128"/>
    <p:sldId id="384" r:id="rId129"/>
    <p:sldId id="385" r:id="rId130"/>
    <p:sldId id="386" r:id="rId131"/>
    <p:sldId id="387" r:id="rId132"/>
    <p:sldId id="388" r:id="rId133"/>
    <p:sldId id="389" r:id="rId134"/>
    <p:sldId id="390" r:id="rId135"/>
    <p:sldId id="391" r:id="rId136"/>
    <p:sldId id="392" r:id="rId137"/>
    <p:sldId id="393" r:id="rId138"/>
    <p:sldId id="394" r:id="rId139"/>
    <p:sldId id="395" r:id="rId140"/>
    <p:sldId id="396" r:id="rId141"/>
    <p:sldId id="397" r:id="rId142"/>
    <p:sldId id="398" r:id="rId143"/>
    <p:sldId id="399" r:id="rId144"/>
    <p:sldId id="400" r:id="rId145"/>
    <p:sldId id="401" r:id="rId146"/>
    <p:sldId id="402" r:id="rId147"/>
    <p:sldId id="403" r:id="rId148"/>
    <p:sldId id="404" r:id="rId149"/>
    <p:sldId id="405" r:id="rId150"/>
    <p:sldId id="406" r:id="rId151"/>
    <p:sldId id="407" r:id="rId152"/>
    <p:sldId id="408" r:id="rId153"/>
    <p:sldId id="409" r:id="rId154"/>
    <p:sldId id="410" r:id="rId155"/>
    <p:sldId id="411" r:id="rId156"/>
    <p:sldId id="412" r:id="rId157"/>
    <p:sldId id="413" r:id="rId158"/>
    <p:sldId id="414" r:id="rId159"/>
    <p:sldId id="415" r:id="rId160"/>
    <p:sldId id="416" r:id="rId161"/>
    <p:sldId id="417" r:id="rId162"/>
    <p:sldId id="418" r:id="rId163"/>
    <p:sldId id="419" r:id="rId164"/>
    <p:sldId id="420" r:id="rId165"/>
    <p:sldId id="421" r:id="rId166"/>
    <p:sldId id="422" r:id="rId167"/>
    <p:sldId id="423" r:id="rId168"/>
    <p:sldId id="424" r:id="rId169"/>
    <p:sldId id="425" r:id="rId170"/>
    <p:sldId id="426" r:id="rId171"/>
    <p:sldId id="427" r:id="rId172"/>
    <p:sldId id="428" r:id="rId173"/>
    <p:sldId id="429" r:id="rId174"/>
    <p:sldId id="430" r:id="rId175"/>
    <p:sldId id="431" r:id="rId176"/>
    <p:sldId id="432" r:id="rId177"/>
    <p:sldId id="433" r:id="rId178"/>
    <p:sldId id="434" r:id="rId179"/>
    <p:sldId id="435" r:id="rId180"/>
    <p:sldId id="436" r:id="rId181"/>
    <p:sldId id="437" r:id="rId182"/>
    <p:sldId id="438" r:id="rId183"/>
    <p:sldId id="439" r:id="rId184"/>
    <p:sldId id="440" r:id="rId185"/>
    <p:sldId id="441" r:id="rId186"/>
    <p:sldId id="442" r:id="rId187"/>
    <p:sldId id="443" r:id="rId18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 initials="p" lastIdx="1"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93"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commentAuthors" Target="commen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image" Target="../media/image53.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4" Type="http://schemas.openxmlformats.org/officeDocument/2006/relationships/image" Target="../media/image6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6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4"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 Id="rId4"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image" Target="../media/image48.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7.wmf"/><Relationship Id="rId5" Type="http://schemas.openxmlformats.org/officeDocument/2006/relationships/image" Target="../media/image52.wmf"/><Relationship Id="rId4" Type="http://schemas.openxmlformats.org/officeDocument/2006/relationships/image" Target="../media/image5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E9A9DE-47F4-41A9-9568-1919ACA4B1CF}" type="datetimeFigureOut">
              <a:rPr lang="en-US" smtClean="0"/>
              <a:pPr/>
              <a:t>9/24/2018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AC9EDD-EB1A-48BA-A958-8C7811660A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9F2A43-94F8-47D8-878A-7B0F8F6D9DEA}" type="slidenum">
              <a:rPr lang="en-US" smtClean="0"/>
              <a:pPr/>
              <a:t>35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39011626-3626-4637-9180-E95A07F5301F}" type="slidenum">
              <a:rPr lang="en-CA" smtClean="0"/>
              <a:pPr/>
              <a:t>107</a:t>
            </a:fld>
            <a:endParaRPr lang="en-CA"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z="18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719D99F7-30CD-4A7E-9ED6-91C8FF2CD73D}" type="slidenum">
              <a:rPr lang="en-CA" smtClean="0"/>
              <a:pPr/>
              <a:t>108</a:t>
            </a:fld>
            <a:endParaRPr lang="en-CA"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sz="18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FEC17059-5F4A-495A-8195-802230716CA2}" type="slidenum">
              <a:rPr lang="en-CA" smtClean="0"/>
              <a:pPr/>
              <a:t>109</a:t>
            </a:fld>
            <a:endParaRPr lang="en-CA"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z="18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58E191B7-EE63-43D9-8E73-46E45B14C9DD}" type="slidenum">
              <a:rPr lang="en-CA" smtClean="0"/>
              <a:pPr/>
              <a:t>110</a:t>
            </a:fld>
            <a:endParaRPr lang="en-CA"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z="18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8C21A6EE-1ECD-4D04-BA30-78F00E055AB6}" type="slidenum">
              <a:rPr lang="en-CA" smtClean="0"/>
              <a:pPr/>
              <a:t>111</a:t>
            </a:fld>
            <a:endParaRPr lang="en-CA"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z="18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18E00AB2-2035-40E7-ADC1-C21B460BCD55}" type="slidenum">
              <a:rPr lang="en-CA" smtClean="0"/>
              <a:pPr/>
              <a:t>112</a:t>
            </a:fld>
            <a:endParaRPr lang="en-CA" smtClean="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sz="18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F697BA7F-1836-4D78-8CAF-F33056F13084}" type="slidenum">
              <a:rPr lang="en-CA" smtClean="0"/>
              <a:pPr/>
              <a:t>113</a:t>
            </a:fld>
            <a:endParaRPr lang="en-CA"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endParaRPr lang="en-US" sz="18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E6E56B4-241C-4176-892F-3B4070052E9D}" type="slidenum">
              <a:rPr lang="en-CA" smtClean="0"/>
              <a:pPr/>
              <a:t>118</a:t>
            </a:fld>
            <a:endParaRPr lang="en-CA"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z="18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19FFDEE-DC9A-4B34-B786-A450E1885E84}" type="slidenum">
              <a:rPr lang="en-US" smtClean="0"/>
              <a:pPr/>
              <a:t>158</a:t>
            </a:fld>
            <a:endParaRPr lang="en-US"/>
          </a:p>
        </p:txBody>
      </p:sp>
    </p:spTree>
    <p:extLst>
      <p:ext uri="{BB962C8B-B14F-4D97-AF65-F5344CB8AC3E}">
        <p14:creationId xmlns:p14="http://schemas.microsoft.com/office/powerpoint/2010/main" xmlns="" val="1028712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9F2A43-94F8-47D8-878A-7B0F8F6D9DEA}" type="slidenum">
              <a:rPr lang="en-US" smtClean="0"/>
              <a:pPr/>
              <a:t>38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A3FAD31-AAD8-42CC-AAD6-36CE0AB4E953}" type="slidenum">
              <a:rPr lang="en-US"/>
              <a:pPr/>
              <a:t>62</a:t>
            </a:fld>
            <a:endParaRPr lang="en-US"/>
          </a:p>
        </p:txBody>
      </p:sp>
      <p:sp>
        <p:nvSpPr>
          <p:cNvPr id="46082" name="Rectangle 2"/>
          <p:cNvSpPr>
            <a:spLocks noGrp="1" noChangeArrowheads="1"/>
          </p:cNvSpPr>
          <p:nvPr>
            <p:ph type="body" idx="1"/>
          </p:nvPr>
        </p:nvSpPr>
        <p:spPr>
          <a:noFill/>
          <a:ln/>
        </p:spPr>
        <p:txBody>
          <a:bodyPr/>
          <a:lstStyle/>
          <a:p>
            <a:r>
              <a:rPr lang="en-US"/>
              <a:t>The slides for this text are organized into several modules. Each lecture contains about enough material for a 1.25 hour class period.  (The time estimate is very approximate--it will vary with the instructor, and lectures also differ in length; so use this as a rough guideline.)  This covers Lecture 2  (of 6) in Module (3). </a:t>
            </a:r>
          </a:p>
          <a:p>
            <a:endParaRPr lang="en-US"/>
          </a:p>
          <a:p>
            <a:r>
              <a:rPr lang="en-US"/>
              <a:t>Module (1):  Introduction (DBMS, Relational Model)</a:t>
            </a:r>
          </a:p>
          <a:p>
            <a:r>
              <a:rPr lang="en-US"/>
              <a:t>Module (2):  Storage and File Organizations (Disks, Buffering, Indexes)</a:t>
            </a:r>
          </a:p>
          <a:p>
            <a:r>
              <a:rPr lang="en-US"/>
              <a:t>Module (3):  Database Concepts (Relational Queries, DDL/ICs, Views and Security)</a:t>
            </a:r>
          </a:p>
          <a:p>
            <a:r>
              <a:rPr lang="en-US"/>
              <a:t>Module (4):  Relational Implementation (Query Evaluation, Optimization)</a:t>
            </a:r>
          </a:p>
          <a:p>
            <a:r>
              <a:rPr lang="en-US"/>
              <a:t>Module (5): Database Design (ER Model, Normalization, Physical Design, Tuning)</a:t>
            </a:r>
          </a:p>
          <a:p>
            <a:r>
              <a:rPr lang="en-US"/>
              <a:t>Module (6): Transaction Processing (Concurrency Control, Recovery)</a:t>
            </a:r>
          </a:p>
          <a:p>
            <a:r>
              <a:rPr lang="en-US"/>
              <a:t>Module (7): Advanced Topics</a:t>
            </a:r>
          </a:p>
        </p:txBody>
      </p:sp>
      <p:sp>
        <p:nvSpPr>
          <p:cNvPr id="46083"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6955CE5-698B-48C2-BC56-C7359B8ED5B8}" type="slidenum">
              <a:rPr lang="en-US"/>
              <a:pPr/>
              <a:t>63</a:t>
            </a:fld>
            <a:endParaRPr lang="en-US"/>
          </a:p>
        </p:txBody>
      </p:sp>
      <p:sp>
        <p:nvSpPr>
          <p:cNvPr id="48130" name="Rectangle 2050"/>
          <p:cNvSpPr>
            <a:spLocks noGrp="1" noRot="1" noChangeAspect="1" noChangeArrowheads="1" noTextEdit="1"/>
          </p:cNvSpPr>
          <p:nvPr>
            <p:ph type="sldImg"/>
          </p:nvPr>
        </p:nvSpPr>
        <p:spPr>
          <a:xfrm>
            <a:off x="1150938" y="692150"/>
            <a:ext cx="4556125" cy="3416300"/>
          </a:xfrm>
          <a:ln cap="flat"/>
        </p:spPr>
      </p:sp>
      <p:sp>
        <p:nvSpPr>
          <p:cNvPr id="48131" name="Rectangle 2051"/>
          <p:cNvSpPr>
            <a:spLocks noGrp="1" noChangeArrowheads="1"/>
          </p:cNvSpPr>
          <p:nvPr>
            <p:ph type="body" idx="1"/>
          </p:nvPr>
        </p:nvSpPr>
        <p:spPr>
          <a:ln/>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CE537D09-44BB-4E31-9B47-3A5D2A9C7CA7}" type="slidenum">
              <a:rPr lang="en-US"/>
              <a:pPr/>
              <a:t>64</a:t>
            </a:fld>
            <a:endParaRPr lang="en-US"/>
          </a:p>
        </p:txBody>
      </p:sp>
      <p:sp>
        <p:nvSpPr>
          <p:cNvPr id="53250" name="Rectangle 1026"/>
          <p:cNvSpPr>
            <a:spLocks noGrp="1" noRot="1" noChangeAspect="1" noChangeArrowheads="1" noTextEdit="1"/>
          </p:cNvSpPr>
          <p:nvPr>
            <p:ph type="sldImg"/>
          </p:nvPr>
        </p:nvSpPr>
        <p:spPr>
          <a:xfrm>
            <a:off x="1150938" y="692150"/>
            <a:ext cx="4556125" cy="3416300"/>
          </a:xfrm>
          <a:ln cap="flat"/>
        </p:spPr>
      </p:sp>
      <p:sp>
        <p:nvSpPr>
          <p:cNvPr id="53251" name="Rectangle 1027"/>
          <p:cNvSpPr>
            <a:spLocks noGrp="1" noChangeArrowheads="1"/>
          </p:cNvSpPr>
          <p:nvPr>
            <p:ph type="body" idx="1"/>
          </p:nvPr>
        </p:nvSpPr>
        <p:spPr>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BD9B5259-2B66-405F-901A-3E16448D2C32}" type="slidenum">
              <a:rPr lang="en-US"/>
              <a:pPr/>
              <a:t>65</a:t>
            </a:fld>
            <a:endParaRPr lang="en-US"/>
          </a:p>
        </p:txBody>
      </p:sp>
      <p:sp>
        <p:nvSpPr>
          <p:cNvPr id="55298" name="Rectangle 2"/>
          <p:cNvSpPr>
            <a:spLocks noGrp="1" noRot="1" noChangeAspect="1" noChangeArrowheads="1" noTextEdit="1"/>
          </p:cNvSpPr>
          <p:nvPr>
            <p:ph type="sldImg"/>
          </p:nvPr>
        </p:nvSpPr>
        <p:spPr>
          <a:xfrm>
            <a:off x="1150938" y="692150"/>
            <a:ext cx="4556125" cy="3416300"/>
          </a:xfrm>
          <a:ln cap="flat"/>
        </p:spPr>
      </p:sp>
      <p:sp>
        <p:nvSpPr>
          <p:cNvPr id="55299"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74598E84-C31B-4B81-9280-128079F3B695}" type="slidenum">
              <a:rPr lang="en-US"/>
              <a:pPr/>
              <a:t>66</a:t>
            </a:fld>
            <a:endParaRPr lang="en-US"/>
          </a:p>
        </p:txBody>
      </p:sp>
      <p:sp>
        <p:nvSpPr>
          <p:cNvPr id="58370" name="Rectangle 1026"/>
          <p:cNvSpPr>
            <a:spLocks noGrp="1" noRot="1" noChangeAspect="1" noChangeArrowheads="1" noTextEdit="1"/>
          </p:cNvSpPr>
          <p:nvPr>
            <p:ph type="sldImg"/>
          </p:nvPr>
        </p:nvSpPr>
        <p:spPr>
          <a:xfrm>
            <a:off x="1150938" y="692150"/>
            <a:ext cx="4556125" cy="3416300"/>
          </a:xfrm>
          <a:ln cap="flat"/>
        </p:spPr>
      </p:sp>
      <p:sp>
        <p:nvSpPr>
          <p:cNvPr id="58371" name="Rectangle 1027"/>
          <p:cNvSpPr>
            <a:spLocks noGrp="1" noChangeArrowheads="1"/>
          </p:cNvSpPr>
          <p:nvPr>
            <p:ph type="body" idx="1"/>
          </p:nvPr>
        </p:nvSpPr>
        <p:spPr>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44CEB1-79CE-439F-96CB-67FA248F56C1}" type="slidenum">
              <a:rPr lang="en-US" smtClean="0"/>
              <a:pPr/>
              <a:t>69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7647E1FA-1C2C-4184-8244-8A18B4112428}" type="slidenum">
              <a:rPr lang="en-CA" smtClean="0"/>
              <a:pPr/>
              <a:t>106</a:t>
            </a:fld>
            <a:endParaRPr lang="en-CA"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z="18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4F99B8-A6CD-4512-BCA7-D41357B93BC1}"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B2CB0-6026-4FF6-8D48-FD5F4D9D1733}" type="slidenum">
              <a:rPr lang="en-US" smtClean="0"/>
              <a:pPr/>
              <a:t>‹#›</a:t>
            </a:fld>
            <a:endParaRPr lang="en-US"/>
          </a:p>
        </p:txBody>
      </p:sp>
    </p:spTree>
  </p:cSld>
  <p:clrMapOvr>
    <a:masterClrMapping/>
  </p:clrMapOvr>
  <p:transition spd="med">
    <p:push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F99B8-A6CD-4512-BCA7-D41357B93BC1}"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B2CB0-6026-4FF6-8D48-FD5F4D9D1733}" type="slidenum">
              <a:rPr lang="en-US" smtClean="0"/>
              <a:pPr/>
              <a:t>‹#›</a:t>
            </a:fld>
            <a:endParaRPr lang="en-US"/>
          </a:p>
        </p:txBody>
      </p:sp>
    </p:spTree>
  </p:cSld>
  <p:clrMapOvr>
    <a:masterClrMapping/>
  </p:clrMapOvr>
  <p:transition spd="med">
    <p:push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F99B8-A6CD-4512-BCA7-D41357B93BC1}"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B2CB0-6026-4FF6-8D48-FD5F4D9D1733}" type="slidenum">
              <a:rPr lang="en-US" smtClean="0"/>
              <a:pPr/>
              <a:t>‹#›</a:t>
            </a:fld>
            <a:endParaRPr lang="en-US"/>
          </a:p>
        </p:txBody>
      </p:sp>
    </p:spTree>
  </p:cSld>
  <p:clrMapOvr>
    <a:masterClrMapping/>
  </p:clrMapOvr>
  <p:transition spd="med">
    <p:push dir="d"/>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838200" y="419100"/>
            <a:ext cx="7772400" cy="11049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981200"/>
            <a:ext cx="3810000" cy="4076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00600" y="1981200"/>
            <a:ext cx="3810000" cy="40767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3EF659A9-B44F-4726-A687-AE6D82E30431}"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4F99B8-A6CD-4512-BCA7-D41357B93BC1}"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B2CB0-6026-4FF6-8D48-FD5F4D9D1733}" type="slidenum">
              <a:rPr lang="en-US" smtClean="0"/>
              <a:pPr/>
              <a:t>‹#›</a:t>
            </a:fld>
            <a:endParaRPr lang="en-US"/>
          </a:p>
        </p:txBody>
      </p:sp>
    </p:spTree>
  </p:cSld>
  <p:clrMapOvr>
    <a:masterClrMapping/>
  </p:clrMapOvr>
  <p:transition spd="med">
    <p:push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4F99B8-A6CD-4512-BCA7-D41357B93BC1}" type="datetimeFigureOut">
              <a:rPr lang="en-US" smtClean="0"/>
              <a:pPr/>
              <a:t>9/24/2018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AB2CB0-6026-4FF6-8D48-FD5F4D9D1733}" type="slidenum">
              <a:rPr lang="en-US" smtClean="0"/>
              <a:pPr/>
              <a:t>‹#›</a:t>
            </a:fld>
            <a:endParaRPr lang="en-US"/>
          </a:p>
        </p:txBody>
      </p:sp>
    </p:spTree>
  </p:cSld>
  <p:clrMapOvr>
    <a:masterClrMapping/>
  </p:clrMapOvr>
  <p:transition spd="med">
    <p:push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4F99B8-A6CD-4512-BCA7-D41357B93BC1}" type="datetimeFigureOut">
              <a:rPr lang="en-US" smtClean="0"/>
              <a:pPr/>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B2CB0-6026-4FF6-8D48-FD5F4D9D1733}" type="slidenum">
              <a:rPr lang="en-US" smtClean="0"/>
              <a:pPr/>
              <a:t>‹#›</a:t>
            </a:fld>
            <a:endParaRPr lang="en-US"/>
          </a:p>
        </p:txBody>
      </p:sp>
    </p:spTree>
  </p:cSld>
  <p:clrMapOvr>
    <a:masterClrMapping/>
  </p:clrMapOvr>
  <p:transition spd="med">
    <p:push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4F99B8-A6CD-4512-BCA7-D41357B93BC1}" type="datetimeFigureOut">
              <a:rPr lang="en-US" smtClean="0"/>
              <a:pPr/>
              <a:t>9/24/2018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AB2CB0-6026-4FF6-8D48-FD5F4D9D1733}" type="slidenum">
              <a:rPr lang="en-US" smtClean="0"/>
              <a:pPr/>
              <a:t>‹#›</a:t>
            </a:fld>
            <a:endParaRPr lang="en-US"/>
          </a:p>
        </p:txBody>
      </p:sp>
    </p:spTree>
  </p:cSld>
  <p:clrMapOvr>
    <a:masterClrMapping/>
  </p:clrMapOvr>
  <p:transition spd="med">
    <p:push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4F99B8-A6CD-4512-BCA7-D41357B93BC1}" type="datetimeFigureOut">
              <a:rPr lang="en-US" smtClean="0"/>
              <a:pPr/>
              <a:t>9/24/2018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AB2CB0-6026-4FF6-8D48-FD5F4D9D1733}" type="slidenum">
              <a:rPr lang="en-US" smtClean="0"/>
              <a:pPr/>
              <a:t>‹#›</a:t>
            </a:fld>
            <a:endParaRPr lang="en-US"/>
          </a:p>
        </p:txBody>
      </p:sp>
    </p:spTree>
  </p:cSld>
  <p:clrMapOvr>
    <a:masterClrMapping/>
  </p:clrMapOvr>
  <p:transition spd="med">
    <p:push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4F99B8-A6CD-4512-BCA7-D41357B93BC1}" type="datetimeFigureOut">
              <a:rPr lang="en-US" smtClean="0"/>
              <a:pPr/>
              <a:t>9/24/2018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AB2CB0-6026-4FF6-8D48-FD5F4D9D1733}" type="slidenum">
              <a:rPr lang="en-US" smtClean="0"/>
              <a:pPr/>
              <a:t>‹#›</a:t>
            </a:fld>
            <a:endParaRPr lang="en-US"/>
          </a:p>
        </p:txBody>
      </p:sp>
    </p:spTree>
  </p:cSld>
  <p:clrMapOvr>
    <a:masterClrMapping/>
  </p:clrMapOvr>
  <p:transition spd="med">
    <p:push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4F99B8-A6CD-4512-BCA7-D41357B93BC1}" type="datetimeFigureOut">
              <a:rPr lang="en-US" smtClean="0"/>
              <a:pPr/>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B2CB0-6026-4FF6-8D48-FD5F4D9D1733}" type="slidenum">
              <a:rPr lang="en-US" smtClean="0"/>
              <a:pPr/>
              <a:t>‹#›</a:t>
            </a:fld>
            <a:endParaRPr lang="en-US"/>
          </a:p>
        </p:txBody>
      </p:sp>
    </p:spTree>
  </p:cSld>
  <p:clrMapOvr>
    <a:masterClrMapping/>
  </p:clrMapOvr>
  <p:transition spd="med">
    <p:push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4F99B8-A6CD-4512-BCA7-D41357B93BC1}" type="datetimeFigureOut">
              <a:rPr lang="en-US" smtClean="0"/>
              <a:pPr/>
              <a:t>9/24/2018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AB2CB0-6026-4FF6-8D48-FD5F4D9D1733}" type="slidenum">
              <a:rPr lang="en-US" smtClean="0"/>
              <a:pPr/>
              <a:t>‹#›</a:t>
            </a:fld>
            <a:endParaRPr lang="en-US"/>
          </a:p>
        </p:txBody>
      </p:sp>
    </p:spTree>
  </p:cSld>
  <p:clrMapOvr>
    <a:masterClrMapping/>
  </p:clrMapOvr>
  <p:transition spd="med">
    <p:push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F99B8-A6CD-4512-BCA7-D41357B93BC1}" type="datetimeFigureOut">
              <a:rPr lang="en-US" smtClean="0"/>
              <a:pPr/>
              <a:t>9/24/2018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B2CB0-6026-4FF6-8D48-FD5F4D9D17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Lst>
  <p:transition spd="med">
    <p:push dir="d"/>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4.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4.xml.rels><?xml version="1.0" encoding="UTF-8" standalone="yes"?>
<Relationships xmlns="http://schemas.openxmlformats.org/package/2006/relationships"><Relationship Id="rId2" Type="http://schemas.openxmlformats.org/officeDocument/2006/relationships/image" Target="../media/image74.gif"/><Relationship Id="rId1" Type="http://schemas.openxmlformats.org/officeDocument/2006/relationships/slideLayout" Target="../slideLayouts/slideLayout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3" Type="http://schemas.microsoft.com/office/2007/relationships/media" Target="../media/media1.wav"/><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7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microsoft.com/office/2007/relationships/media" Target="../media/media2.wav"/><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75.png"/></Relationships>
</file>

<file path=ppt/slides/_rels/slide161.xml.rels><?xml version="1.0" encoding="UTF-8" standalone="yes"?>
<Relationships xmlns="http://schemas.openxmlformats.org/package/2006/relationships"><Relationship Id="rId3" Type="http://schemas.microsoft.com/office/2007/relationships/media" Target="../media/media3.wav"/><Relationship Id="rId2" Type="http://schemas.openxmlformats.org/officeDocument/2006/relationships/slideLayout" Target="../slideLayouts/slideLayout2.xml"/><Relationship Id="rId1" Type="http://schemas.openxmlformats.org/officeDocument/2006/relationships/video" Target="NULL" TargetMode="External"/><Relationship Id="rId4" Type="http://schemas.openxmlformats.org/officeDocument/2006/relationships/image" Target="../media/image75.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8" Type="http://schemas.openxmlformats.org/officeDocument/2006/relationships/hyperlink" Target="https://www.webopedia.com/TERM/T/table.html" TargetMode="External"/><Relationship Id="rId3" Type="http://schemas.openxmlformats.org/officeDocument/2006/relationships/hyperlink" Target="https://www.webopedia.com/TERM/S/SQL.html" TargetMode="External"/><Relationship Id="rId7" Type="http://schemas.openxmlformats.org/officeDocument/2006/relationships/hyperlink" Target="https://www.webopedia.com/TERM/E/execute.html" TargetMode="External"/><Relationship Id="rId2" Type="http://schemas.openxmlformats.org/officeDocument/2006/relationships/hyperlink" Target="https://www.webopedia.com/TERM/D/database_management_system_DBMS.html" TargetMode="External"/><Relationship Id="rId1" Type="http://schemas.openxmlformats.org/officeDocument/2006/relationships/slideLayout" Target="../slideLayouts/slideLayout2.xml"/><Relationship Id="rId6" Type="http://schemas.openxmlformats.org/officeDocument/2006/relationships/hyperlink" Target="https://www.webopedia.com/TERM/C/call.html" TargetMode="External"/><Relationship Id="rId5" Type="http://schemas.openxmlformats.org/officeDocument/2006/relationships/hyperlink" Target="https://www.webopedia.com/TERM/E/event.html" TargetMode="External"/><Relationship Id="rId4" Type="http://schemas.openxmlformats.org/officeDocument/2006/relationships/hyperlink" Target="https://www.webopedia.com/TERM/P/procedure.html" TargetMode="Externa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en.wikipedia.org/wiki/Database_normalization" TargetMode="External"/><Relationship Id="rId2" Type="http://schemas.openxmlformats.org/officeDocument/2006/relationships/hyperlink" Target="https://en.wikipedia.org/wiki/Relational_database" TargetMode="External"/><Relationship Id="rId1" Type="http://schemas.openxmlformats.org/officeDocument/2006/relationships/slideLayout" Target="../slideLayouts/slideLayout2.xml"/><Relationship Id="rId5" Type="http://schemas.openxmlformats.org/officeDocument/2006/relationships/hyperlink" Target="https://en.wikipedia.org/wiki/Data_integrity" TargetMode="External"/><Relationship Id="rId4" Type="http://schemas.openxmlformats.org/officeDocument/2006/relationships/hyperlink" Target="https://en.wikipedia.org/wiki/Data_redundancy" TargetMode="Externa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ithopes.com/myblog/blog/role-understating-implementing-parent-child-relationship-database-design-relational-database-management-system-rbdms-understand-logical-physical-modelin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11.bin"/><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oleObject" Target="../embeddings/oleObject15.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oleObject" Target="../embeddings/oleObject16.bin"/><Relationship Id="rId7" Type="http://schemas.openxmlformats.org/officeDocument/2006/relationships/oleObject" Target="../embeddings/oleObject20.bin"/><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23.bin"/></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oleObject28.bin"/></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29.bin"/><Relationship Id="rId7"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2.bin"/><Relationship Id="rId5" Type="http://schemas.openxmlformats.org/officeDocument/2006/relationships/oleObject" Target="../embeddings/oleObject31.bin"/><Relationship Id="rId4" Type="http://schemas.openxmlformats.org/officeDocument/2006/relationships/oleObject" Target="../embeddings/oleObject30.bin"/></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35.bin"/></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39.bin"/><Relationship Id="rId5" Type="http://schemas.openxmlformats.org/officeDocument/2006/relationships/oleObject" Target="../embeddings/oleObject38.bin"/><Relationship Id="rId4" Type="http://schemas.openxmlformats.org/officeDocument/2006/relationships/oleObject" Target="../embeddings/oleObject37.bin"/></Relationships>
</file>

<file path=ppt/slides/_rels/slide7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oleObject" Target="../embeddings/oleObject42.bin"/><Relationship Id="rId4" Type="http://schemas.openxmlformats.org/officeDocument/2006/relationships/oleObject" Target="../embeddings/oleObject41.bin"/></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6.bin"/><Relationship Id="rId5" Type="http://schemas.openxmlformats.org/officeDocument/2006/relationships/oleObject" Target="../embeddings/oleObject45.bin"/><Relationship Id="rId4" Type="http://schemas.openxmlformats.org/officeDocument/2006/relationships/oleObject" Target="../embeddings/oleObject44.bin"/></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xml"/><Relationship Id="rId1" Type="http://schemas.openxmlformats.org/officeDocument/2006/relationships/vmlDrawing" Target="../drawings/vmlDrawing14.v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hyperlink" Target="https://dev.mysql.com/doc/refman/8.0/en/time.html" TargetMode="External"/><Relationship Id="rId2" Type="http://schemas.openxmlformats.org/officeDocument/2006/relationships/hyperlink" Target="https://dev.mysql.com/doc/refman/8.0/en/datetime.html" TargetMode="External"/><Relationship Id="rId1" Type="http://schemas.openxmlformats.org/officeDocument/2006/relationships/slideLayout" Target="../slideLayouts/slideLayout2.xml"/><Relationship Id="rId4" Type="http://schemas.openxmlformats.org/officeDocument/2006/relationships/hyperlink" Target="https://dev.mysql.com/doc/refman/8.0/en/year.html" TargetMode="External"/></Relationships>
</file>

<file path=ppt/slides/_rels/slide97.xml.rels><?xml version="1.0" encoding="UTF-8" standalone="yes"?>
<Relationships xmlns="http://schemas.openxmlformats.org/package/2006/relationships"><Relationship Id="rId2" Type="http://schemas.openxmlformats.org/officeDocument/2006/relationships/hyperlink" Target="https://docs.microsoft.com/en-us/sql/relational-databases/user-defined-functions/deterministic-and-nondeterministic-functions?view=sql-server-2017"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2209800"/>
            <a:ext cx="8229600" cy="2895600"/>
          </a:xfrm>
        </p:spPr>
        <p:txBody>
          <a:bodyPr>
            <a:noAutofit/>
            <a:scene3d>
              <a:camera prst="orthographicFront"/>
              <a:lightRig rig="freezing" dir="t">
                <a:rot lat="0" lon="0" rev="5640000"/>
              </a:lightRig>
            </a:scene3d>
            <a:sp3d extrusionH="57150" prstMaterial="plastic">
              <a:bevelT w="82550" h="38100" prst="coolSlant"/>
              <a:bevelB w="38100" h="38100"/>
              <a:contourClr>
                <a:schemeClr val="tx2"/>
              </a:contourClr>
            </a:sp3d>
          </a:bodyPr>
          <a:lstStyle/>
          <a:p>
            <a:pPr algn="ctr"/>
            <a:r>
              <a:rPr lang="en-US" sz="9600" b="1" dirty="0" smtClean="0">
                <a:solidFill>
                  <a:srgbClr val="00B0F0"/>
                </a:solidFill>
                <a:effectLst>
                  <a:outerShdw blurRad="50800" dist="38100" dir="2700000" algn="tl" rotWithShape="0">
                    <a:prstClr val="black">
                      <a:alpha val="40000"/>
                    </a:prstClr>
                  </a:outerShdw>
                </a:effectLst>
                <a:latin typeface="Algerian" pitchFamily="82" charset="0"/>
              </a:rPr>
              <a:t>RELATIONAL MODEL</a:t>
            </a:r>
            <a:endParaRPr lang="en-US" sz="9600" b="1" dirty="0">
              <a:solidFill>
                <a:srgbClr val="00B0F0"/>
              </a:solidFill>
              <a:effectLst>
                <a:outerShdw blurRad="50800" dist="38100" dir="2700000" algn="tl" rotWithShape="0">
                  <a:prstClr val="black">
                    <a:alpha val="40000"/>
                  </a:prstClr>
                </a:outerShdw>
              </a:effectLst>
              <a:latin typeface="Algerian" pitchFamily="82" charset="0"/>
            </a:endParaRP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2"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2"/>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b="1" dirty="0" smtClean="0">
                <a:solidFill>
                  <a:schemeClr val="tx1"/>
                </a:solidFill>
                <a:latin typeface="Algerian" pitchFamily="82" charset="0"/>
              </a:rPr>
              <a:t>KEYS</a:t>
            </a:r>
            <a:endParaRPr lang="en-US" sz="6600" b="1" dirty="0">
              <a:solidFill>
                <a:schemeClr val="tx1"/>
              </a:solidFill>
              <a:latin typeface="Algerian" pitchFamily="82" charset="0"/>
            </a:endParaRPr>
          </a:p>
        </p:txBody>
      </p:sp>
      <p:sp>
        <p:nvSpPr>
          <p:cNvPr id="3" name="Content Placeholder 2"/>
          <p:cNvSpPr>
            <a:spLocks noGrp="1"/>
          </p:cNvSpPr>
          <p:nvPr>
            <p:ph idx="1"/>
          </p:nvPr>
        </p:nvSpPr>
        <p:spPr/>
        <p:txBody>
          <a:bodyPr>
            <a:normAutofit/>
          </a:bodyPr>
          <a:lstStyle/>
          <a:p>
            <a:pPr>
              <a:buFont typeface="Wingdings" pitchFamily="2" charset="2"/>
              <a:buChar char="§"/>
            </a:pPr>
            <a:r>
              <a:rPr lang="en-US" i="1" dirty="0" smtClean="0">
                <a:effectLst>
                  <a:outerShdw blurRad="38100" dist="38100" dir="2700000" algn="tl">
                    <a:srgbClr val="000000">
                      <a:alpha val="43137"/>
                    </a:srgbClr>
                  </a:outerShdw>
                </a:effectLst>
              </a:rPr>
              <a:t>PRIMARY KEY</a:t>
            </a:r>
          </a:p>
          <a:p>
            <a:pPr>
              <a:buFont typeface="Wingdings" pitchFamily="2" charset="2"/>
              <a:buChar char="§"/>
            </a:pPr>
            <a:r>
              <a:rPr lang="en-US" i="1" dirty="0" smtClean="0">
                <a:effectLst>
                  <a:outerShdw blurRad="38100" dist="38100" dir="2700000" algn="tl">
                    <a:srgbClr val="000000">
                      <a:alpha val="43137"/>
                    </a:srgbClr>
                  </a:outerShdw>
                </a:effectLst>
              </a:rPr>
              <a:t>SECONDARY KEY</a:t>
            </a:r>
          </a:p>
          <a:p>
            <a:pPr>
              <a:buFont typeface="Wingdings" pitchFamily="2" charset="2"/>
              <a:buChar char="§"/>
            </a:pPr>
            <a:r>
              <a:rPr lang="en-US" i="1" dirty="0" smtClean="0">
                <a:effectLst>
                  <a:outerShdw blurRad="38100" dist="38100" dir="2700000" algn="tl">
                    <a:srgbClr val="000000">
                      <a:alpha val="43137"/>
                    </a:srgbClr>
                  </a:outerShdw>
                </a:effectLst>
              </a:rPr>
              <a:t>CANDIDATE KEY</a:t>
            </a:r>
          </a:p>
          <a:p>
            <a:pPr>
              <a:buFont typeface="Wingdings" pitchFamily="2" charset="2"/>
              <a:buChar char="§"/>
            </a:pPr>
            <a:r>
              <a:rPr lang="en-US" i="1" dirty="0" smtClean="0">
                <a:effectLst>
                  <a:outerShdw blurRad="38100" dist="38100" dir="2700000" algn="tl">
                    <a:srgbClr val="000000">
                      <a:alpha val="43137"/>
                    </a:srgbClr>
                  </a:outerShdw>
                </a:effectLst>
              </a:rPr>
              <a:t>ALTERNATE KEY</a:t>
            </a:r>
          </a:p>
          <a:p>
            <a:pPr>
              <a:buFont typeface="Wingdings" pitchFamily="2" charset="2"/>
              <a:buChar char="§"/>
            </a:pPr>
            <a:r>
              <a:rPr lang="en-US" i="1" dirty="0" smtClean="0">
                <a:effectLst>
                  <a:outerShdw blurRad="38100" dist="38100" dir="2700000" algn="tl">
                    <a:srgbClr val="000000">
                      <a:alpha val="43137"/>
                    </a:srgbClr>
                  </a:outerShdw>
                </a:effectLst>
              </a:rPr>
              <a:t>FOREIGN KEY</a:t>
            </a:r>
          </a:p>
          <a:p>
            <a:pPr>
              <a:buFont typeface="Wingdings" pitchFamily="2" charset="2"/>
              <a:buChar char="§"/>
            </a:pPr>
            <a:r>
              <a:rPr lang="en-US" i="1" dirty="0" smtClean="0">
                <a:effectLst>
                  <a:outerShdw blurRad="38100" dist="38100" dir="2700000" algn="tl">
                    <a:srgbClr val="000000">
                      <a:alpha val="43137"/>
                    </a:srgbClr>
                  </a:outerShdw>
                </a:effectLst>
              </a:rPr>
              <a:t>SUPER KEY</a:t>
            </a:r>
          </a:p>
          <a:p>
            <a:pPr>
              <a:buFont typeface="Wingdings" pitchFamily="2" charset="2"/>
              <a:buChar char="§"/>
            </a:pPr>
            <a:endParaRPr lang="en-US" dirty="0" smtClean="0"/>
          </a:p>
          <a:p>
            <a:pPr>
              <a:buFont typeface="Wingdings" pitchFamily="2" charset="2"/>
              <a:buChar char="§"/>
            </a:pPr>
            <a:endParaRPr lang="en-US" dirty="0" smtClean="0"/>
          </a:p>
          <a:p>
            <a:pPr>
              <a:buFont typeface="Wingdings" pitchFamily="2" charset="2"/>
              <a:buChar char="§"/>
            </a:pPr>
            <a:endParaRPr lang="en-US" dirty="0" smtClean="0"/>
          </a:p>
          <a:p>
            <a:pPr>
              <a:buFont typeface="Wingdings" pitchFamily="2" charset="2"/>
              <a:buChar char="§"/>
            </a:pPr>
            <a:endParaRPr lang="en-US" dirty="0" smtClean="0"/>
          </a:p>
          <a:p>
            <a:pPr>
              <a:buFont typeface="Wingdings" pitchFamily="2" charset="2"/>
              <a:buChar char="§"/>
            </a:pPr>
            <a:endParaRPr lang="en-US" dirty="0" smtClean="0"/>
          </a:p>
          <a:p>
            <a:pPr>
              <a:buFont typeface="Wingdings" pitchFamily="2" charset="2"/>
              <a:buChar char="§"/>
            </a:pPr>
            <a:endParaRPr lang="en-US" dirty="0" smtClean="0"/>
          </a:p>
          <a:p>
            <a:pPr>
              <a:buNone/>
            </a:pPr>
            <a:endParaRPr lang="en-US" dirty="0"/>
          </a:p>
        </p:txBody>
      </p:sp>
    </p:spTree>
  </p:cSld>
  <p:clrMapOvr>
    <a:masterClrMapping/>
  </p:clrMapOvr>
  <p:transition spd="med" advClick="0" advTm="3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additive="base">
                                        <p:cTn id="42"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467600" cy="715962"/>
          </a:xfrm>
        </p:spPr>
        <p:txBody>
          <a:bodyPr>
            <a:noAutofit/>
          </a:bodyPr>
          <a:lstStyle/>
          <a:p>
            <a:r>
              <a:rPr lang="en-US" sz="3600" b="1" dirty="0" smtClean="0">
                <a:solidFill>
                  <a:schemeClr val="tx1"/>
                </a:solidFill>
              </a:rPr>
              <a:t>   Creating database objects</a:t>
            </a:r>
            <a:endParaRPr lang="en-US" sz="3600" b="1" dirty="0">
              <a:solidFill>
                <a:schemeClr val="tx1"/>
              </a:solidFill>
            </a:endParaRPr>
          </a:p>
        </p:txBody>
      </p:sp>
      <p:sp>
        <p:nvSpPr>
          <p:cNvPr id="3" name="Content Placeholder 2"/>
          <p:cNvSpPr>
            <a:spLocks noGrp="1"/>
          </p:cNvSpPr>
          <p:nvPr>
            <p:ph idx="1"/>
          </p:nvPr>
        </p:nvSpPr>
        <p:spPr>
          <a:xfrm>
            <a:off x="0" y="762000"/>
            <a:ext cx="8839200" cy="6096000"/>
          </a:xfrm>
        </p:spPr>
        <p:txBody>
          <a:bodyPr>
            <a:normAutofit fontScale="77500" lnSpcReduction="20000"/>
          </a:bodyPr>
          <a:lstStyle/>
          <a:p>
            <a:r>
              <a:rPr lang="en-US" dirty="0" smtClean="0"/>
              <a:t>To implement the employee evaluation process, you will need to establish three tables, </a:t>
            </a:r>
            <a:r>
              <a:rPr lang="en-US" dirty="0" err="1" smtClean="0"/>
              <a:t>performance_parts</a:t>
            </a:r>
            <a:r>
              <a:rPr lang="en-US" dirty="0" smtClean="0"/>
              <a:t>, evaluations, and scores.</a:t>
            </a:r>
          </a:p>
          <a:p>
            <a:r>
              <a:rPr lang="en-US" dirty="0" smtClean="0"/>
              <a:t>The </a:t>
            </a:r>
            <a:r>
              <a:rPr lang="en-US" dirty="0" err="1" smtClean="0"/>
              <a:t>performance_parts</a:t>
            </a:r>
            <a:r>
              <a:rPr lang="en-US" dirty="0" smtClean="0"/>
              <a:t> table lists the categories of performance measurements, and the relative weight for each item.</a:t>
            </a:r>
          </a:p>
          <a:p>
            <a:r>
              <a:rPr lang="en-US" dirty="0" smtClean="0"/>
              <a:t>The evaluations table will contain the employee's information, evaluation date, and the job, manager and department at the time of evaluation. You must preserve this information in this table because at any point in the future, the employee may change job designation, manager, or department.</a:t>
            </a:r>
          </a:p>
          <a:p>
            <a:r>
              <a:rPr lang="en-US" dirty="0" smtClean="0"/>
              <a:t>The scores table contains the scores assigned to each performance category for each evaluation.</a:t>
            </a:r>
          </a:p>
          <a:p>
            <a:pPr>
              <a:buNone/>
            </a:pPr>
            <a:r>
              <a:rPr lang="en-US" b="1" dirty="0" smtClean="0"/>
              <a:t>        </a:t>
            </a:r>
            <a:r>
              <a:rPr lang="en-US" sz="2800" b="1" dirty="0" smtClean="0"/>
              <a:t>To create a table using SQL Developer interface</a:t>
            </a:r>
            <a:r>
              <a:rPr lang="en-US" b="1" dirty="0" smtClean="0"/>
              <a:t>:</a:t>
            </a:r>
          </a:p>
          <a:p>
            <a:r>
              <a:rPr lang="en-US" dirty="0" smtClean="0"/>
              <a:t>You will create the </a:t>
            </a:r>
            <a:r>
              <a:rPr lang="en-US" dirty="0" err="1" smtClean="0"/>
              <a:t>performance_parts</a:t>
            </a:r>
            <a:r>
              <a:rPr lang="en-US" dirty="0" smtClean="0"/>
              <a:t> table using the SQL Developer graphical interface.</a:t>
            </a:r>
          </a:p>
          <a:p>
            <a:r>
              <a:rPr lang="en-US" dirty="0" smtClean="0"/>
              <a:t>In the Connections navigation hierarchy, click the plus sign (</a:t>
            </a:r>
            <a:r>
              <a:rPr lang="en-US" b="1" dirty="0" smtClean="0"/>
              <a:t>+</a:t>
            </a:r>
            <a:r>
              <a:rPr lang="en-US" dirty="0" smtClean="0"/>
              <a:t>) next to </a:t>
            </a:r>
            <a:r>
              <a:rPr lang="en-US" dirty="0" err="1" smtClean="0"/>
              <a:t>hr_conn</a:t>
            </a:r>
            <a:r>
              <a:rPr lang="en-US" dirty="0" smtClean="0"/>
              <a:t> to expand the list of schema objects.</a:t>
            </a:r>
          </a:p>
          <a:p>
            <a:r>
              <a:rPr lang="en-US" dirty="0" smtClean="0"/>
              <a:t>Right-click </a:t>
            </a:r>
            <a:r>
              <a:rPr lang="en-US" b="1" dirty="0" smtClean="0"/>
              <a:t>Tables</a:t>
            </a:r>
            <a:r>
              <a:rPr lang="en-US" dirty="0" smtClean="0"/>
              <a:t>.</a:t>
            </a:r>
          </a:p>
          <a:p>
            <a:r>
              <a:rPr lang="en-US" dirty="0" smtClean="0"/>
              <a:t>Select </a:t>
            </a:r>
            <a:r>
              <a:rPr lang="en-US" b="1" dirty="0" smtClean="0"/>
              <a:t>New Table</a:t>
            </a:r>
            <a:r>
              <a:rPr lang="en-US" dirty="0" smtClean="0"/>
              <a:t>.</a:t>
            </a:r>
          </a:p>
          <a:p>
            <a:r>
              <a:rPr lang="en-US" dirty="0" smtClean="0"/>
              <a:t>In the Create Table window, enter the following information:</a:t>
            </a:r>
          </a:p>
          <a:p>
            <a:r>
              <a:rPr lang="en-US" dirty="0" smtClean="0"/>
              <a:t>For </a:t>
            </a:r>
            <a:r>
              <a:rPr lang="en-US" b="1" dirty="0" smtClean="0"/>
              <a:t>Schema</a:t>
            </a:r>
            <a:r>
              <a:rPr lang="en-US" dirty="0" smtClean="0"/>
              <a:t>, select HR.</a:t>
            </a:r>
          </a:p>
          <a:p>
            <a:r>
              <a:rPr lang="en-US" dirty="0" smtClean="0"/>
              <a:t>For </a:t>
            </a:r>
            <a:r>
              <a:rPr lang="en-US" b="1" dirty="0" smtClean="0"/>
              <a:t>Name</a:t>
            </a:r>
            <a:r>
              <a:rPr lang="en-US" dirty="0" smtClean="0"/>
              <a:t>, enter PERFORMANCE_PARTS.</a:t>
            </a:r>
          </a:p>
          <a:p>
            <a:endParaRPr lang="en-US" dirty="0"/>
          </a:p>
        </p:txBody>
      </p:sp>
    </p:spTree>
  </p:cSld>
  <p:clrMapOvr>
    <a:masterClrMapping/>
  </p:clrMapOvr>
  <p:transition spd="med">
    <p:push dir="d"/>
  </p:transition>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7467600" cy="715962"/>
          </a:xfrm>
        </p:spPr>
        <p:txBody>
          <a:bodyPr>
            <a:noAutofit/>
          </a:bodyPr>
          <a:lstStyle/>
          <a:p>
            <a:r>
              <a:rPr lang="en-US" sz="3600" b="1" dirty="0" smtClean="0">
                <a:solidFill>
                  <a:schemeClr val="tx1"/>
                </a:solidFill>
              </a:rPr>
              <a:t>Modifying database objects</a:t>
            </a:r>
            <a:endParaRPr lang="en-US" sz="3600" b="1" dirty="0">
              <a:solidFill>
                <a:schemeClr val="tx1"/>
              </a:solidFill>
            </a:endParaRPr>
          </a:p>
        </p:txBody>
      </p:sp>
      <p:sp>
        <p:nvSpPr>
          <p:cNvPr id="3" name="Content Placeholder 2"/>
          <p:cNvSpPr>
            <a:spLocks noGrp="1"/>
          </p:cNvSpPr>
          <p:nvPr>
            <p:ph idx="1"/>
          </p:nvPr>
        </p:nvSpPr>
        <p:spPr>
          <a:xfrm>
            <a:off x="457200" y="914400"/>
            <a:ext cx="8305800" cy="5559552"/>
          </a:xfrm>
        </p:spPr>
        <p:txBody>
          <a:bodyPr>
            <a:normAutofit/>
          </a:bodyPr>
          <a:lstStyle/>
          <a:p>
            <a:r>
              <a:rPr lang="en-US" sz="2000" dirty="0" smtClean="0"/>
              <a:t>To modify SQL Server database objects by using an SQL statement, you can use the </a:t>
            </a:r>
            <a:r>
              <a:rPr lang="en-US" sz="2000" u="sng" dirty="0" err="1" smtClean="0"/>
              <a:t>executeUpdate</a:t>
            </a:r>
            <a:r>
              <a:rPr lang="en-US" sz="2000" u="sng" dirty="0" smtClean="0"/>
              <a:t>   </a:t>
            </a:r>
            <a:r>
              <a:rPr lang="en-US" sz="2000" dirty="0" smtClean="0"/>
              <a:t>method of the </a:t>
            </a:r>
            <a:r>
              <a:rPr lang="en-US" sz="2000" u="sng" dirty="0" err="1" smtClean="0"/>
              <a:t>SQLServerStatement</a:t>
            </a:r>
            <a:r>
              <a:rPr lang="en-US" sz="2000" u="sng" dirty="0" smtClean="0"/>
              <a:t>  </a:t>
            </a:r>
            <a:r>
              <a:rPr lang="en-US" sz="2000" dirty="0" smtClean="0"/>
              <a:t>class. The </a:t>
            </a:r>
            <a:r>
              <a:rPr lang="en-US" sz="2000" dirty="0" err="1" smtClean="0"/>
              <a:t>executeUpdate</a:t>
            </a:r>
            <a:r>
              <a:rPr lang="en-US" sz="2000" dirty="0" smtClean="0"/>
              <a:t> method will pass the SQL statement to the database for processing, and then return a value of 0 because no rows were affected.</a:t>
            </a:r>
          </a:p>
          <a:p>
            <a:r>
              <a:rPr lang="en-US" sz="2000" dirty="0" smtClean="0"/>
              <a:t>public static void </a:t>
            </a:r>
            <a:r>
              <a:rPr lang="en-US" sz="2000" dirty="0" err="1" smtClean="0"/>
              <a:t>executeUpdateStatement</a:t>
            </a:r>
            <a:r>
              <a:rPr lang="en-US" sz="2000" dirty="0" smtClean="0"/>
              <a:t>(Connection con) { </a:t>
            </a:r>
          </a:p>
          <a:p>
            <a:r>
              <a:rPr lang="en-US" sz="2000" dirty="0" smtClean="0"/>
              <a:t>try { </a:t>
            </a:r>
          </a:p>
          <a:p>
            <a:pPr>
              <a:buNone/>
            </a:pPr>
            <a:r>
              <a:rPr lang="en-US" sz="2000" dirty="0" smtClean="0"/>
              <a:t>       String SQL = "CREATE TABLE </a:t>
            </a:r>
            <a:r>
              <a:rPr lang="en-US" sz="2000" dirty="0" err="1" smtClean="0"/>
              <a:t>TestTable</a:t>
            </a:r>
            <a:r>
              <a:rPr lang="en-US" sz="2000" dirty="0" smtClean="0"/>
              <a:t> (Col1 </a:t>
            </a:r>
            <a:r>
              <a:rPr lang="en-US" sz="2000" dirty="0" err="1" smtClean="0"/>
              <a:t>int</a:t>
            </a:r>
            <a:r>
              <a:rPr lang="en-US" sz="2000" dirty="0" smtClean="0"/>
              <a:t> IDENTITY,    Col2 </a:t>
            </a:r>
            <a:r>
              <a:rPr lang="en-US" sz="2000" dirty="0" err="1" smtClean="0"/>
              <a:t>varchar</a:t>
            </a:r>
            <a:r>
              <a:rPr lang="en-US" sz="2000" dirty="0" smtClean="0"/>
              <a:t>(50), Col3 </a:t>
            </a:r>
            <a:r>
              <a:rPr lang="en-US" sz="2000" dirty="0" err="1" smtClean="0"/>
              <a:t>int</a:t>
            </a:r>
            <a:r>
              <a:rPr lang="en-US" sz="2000" dirty="0" smtClean="0"/>
              <a:t>)";</a:t>
            </a:r>
          </a:p>
          <a:p>
            <a:pPr>
              <a:buNone/>
            </a:pPr>
            <a:r>
              <a:rPr lang="en-US" sz="2000" dirty="0" smtClean="0"/>
              <a:t>     Statement stmt = </a:t>
            </a:r>
            <a:r>
              <a:rPr lang="en-US" sz="2000" dirty="0" err="1" smtClean="0"/>
              <a:t>con.createStatement</a:t>
            </a:r>
            <a:r>
              <a:rPr lang="en-US" sz="2000" dirty="0" smtClean="0"/>
              <a:t>();</a:t>
            </a:r>
          </a:p>
          <a:p>
            <a:pPr>
              <a:buNone/>
            </a:pPr>
            <a:r>
              <a:rPr lang="en-US" sz="2000" dirty="0" smtClean="0"/>
              <a:t>     </a:t>
            </a:r>
            <a:r>
              <a:rPr lang="en-US" sz="2000" dirty="0" err="1" smtClean="0"/>
              <a:t>int</a:t>
            </a:r>
            <a:r>
              <a:rPr lang="en-US" sz="2000" dirty="0" smtClean="0"/>
              <a:t> count = </a:t>
            </a:r>
            <a:r>
              <a:rPr lang="en-US" sz="2000" dirty="0" err="1" smtClean="0"/>
              <a:t>stmt.executeUpdate</a:t>
            </a:r>
            <a:r>
              <a:rPr lang="en-US" sz="2000" dirty="0" smtClean="0"/>
              <a:t>(SQL); </a:t>
            </a:r>
          </a:p>
          <a:p>
            <a:pPr>
              <a:buNone/>
            </a:pPr>
            <a:r>
              <a:rPr lang="en-US" sz="2000" dirty="0" smtClean="0"/>
              <a:t>    </a:t>
            </a:r>
            <a:r>
              <a:rPr lang="en-US" sz="2000" dirty="0" err="1" smtClean="0"/>
              <a:t>stmt.close</a:t>
            </a:r>
            <a:r>
              <a:rPr lang="en-US" sz="2000" dirty="0" smtClean="0"/>
              <a:t>();</a:t>
            </a:r>
          </a:p>
          <a:p>
            <a:pPr>
              <a:buNone/>
            </a:pPr>
            <a:r>
              <a:rPr lang="en-US" sz="2000" smtClean="0"/>
              <a:t>     </a:t>
            </a:r>
            <a:r>
              <a:rPr lang="en-US" sz="2000" dirty="0" err="1" smtClean="0"/>
              <a:t>System.out.println</a:t>
            </a:r>
            <a:r>
              <a:rPr lang="en-US" sz="2000" dirty="0" smtClean="0"/>
              <a:t>("ROWS AFFECTED: " + count); } catch (Exception e) { </a:t>
            </a:r>
            <a:r>
              <a:rPr lang="en-US" sz="2000" dirty="0" err="1" smtClean="0"/>
              <a:t>e.printStackTrace</a:t>
            </a:r>
            <a:r>
              <a:rPr lang="en-US" sz="2000" dirty="0" smtClean="0"/>
              <a:t>(); } }</a:t>
            </a:r>
            <a:endParaRPr lang="en-US" sz="2000" dirty="0"/>
          </a:p>
        </p:txBody>
      </p:sp>
    </p:spTree>
  </p:cSld>
  <p:clrMapOvr>
    <a:masterClrMapping/>
  </p:clrMapOvr>
  <p:transition spd="med">
    <p:push dir="d"/>
  </p:transition>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Autofit/>
          </a:bodyPr>
          <a:lstStyle/>
          <a:p>
            <a:r>
              <a:rPr lang="en-US" sz="3200" b="1" dirty="0" smtClean="0">
                <a:solidFill>
                  <a:schemeClr val="tx1"/>
                </a:solidFill>
              </a:rPr>
              <a:t>        Removing database objects</a:t>
            </a:r>
            <a:endParaRPr lang="en-US" sz="3200" b="1" dirty="0">
              <a:solidFill>
                <a:schemeClr val="tx1"/>
              </a:solidFill>
            </a:endParaRPr>
          </a:p>
        </p:txBody>
      </p:sp>
      <p:sp>
        <p:nvSpPr>
          <p:cNvPr id="3" name="Content Placeholder 2"/>
          <p:cNvSpPr>
            <a:spLocks noGrp="1"/>
          </p:cNvSpPr>
          <p:nvPr>
            <p:ph idx="1"/>
          </p:nvPr>
        </p:nvSpPr>
        <p:spPr>
          <a:xfrm>
            <a:off x="152400" y="1143000"/>
            <a:ext cx="8610600" cy="5330952"/>
          </a:xfrm>
        </p:spPr>
        <p:txBody>
          <a:bodyPr>
            <a:normAutofit/>
          </a:bodyPr>
          <a:lstStyle/>
          <a:p>
            <a:r>
              <a:rPr lang="en-US" sz="2000" dirty="0" smtClean="0"/>
              <a:t>When trying to remove SQL Server database objects, which have objects that depends on it, there shouldn’t be any problems because simply SQL Server won’t allow that, and the following warning message will be displayed: </a:t>
            </a:r>
          </a:p>
          <a:p>
            <a:r>
              <a:rPr lang="en-US" sz="2000" dirty="0" smtClean="0"/>
              <a:t>But the situation is completely different when deleting a database object that depends on other objects, because there will be no warning messages. The problems might appear afterwards, when it became apparent that specific object is needed and it is still used in a database </a:t>
            </a:r>
          </a:p>
          <a:p>
            <a:r>
              <a:rPr lang="en-US" sz="2000" dirty="0" smtClean="0"/>
              <a:t>You cannot remove the </a:t>
            </a:r>
            <a:r>
              <a:rPr lang="en-US" sz="2000" dirty="0" err="1" smtClean="0"/>
              <a:t>TestData</a:t>
            </a:r>
            <a:r>
              <a:rPr lang="en-US" sz="2000" dirty="0" smtClean="0"/>
              <a:t> database while you are in the database; therefore, first switch context to another database, and then use the DROP statement to remove the </a:t>
            </a:r>
            <a:r>
              <a:rPr lang="en-US" sz="2000" dirty="0" err="1" smtClean="0"/>
              <a:t>TestData</a:t>
            </a:r>
            <a:r>
              <a:rPr lang="en-US" sz="2000" dirty="0" smtClean="0"/>
              <a:t> database: </a:t>
            </a:r>
          </a:p>
          <a:p>
            <a:pPr>
              <a:buNone/>
            </a:pPr>
            <a:r>
              <a:rPr lang="en-US" sz="2000" dirty="0" smtClean="0"/>
              <a:t>                          SQL Copy </a:t>
            </a:r>
          </a:p>
          <a:p>
            <a:pPr>
              <a:buNone/>
            </a:pPr>
            <a:r>
              <a:rPr lang="en-US" sz="2000" dirty="0" smtClean="0"/>
              <a:t>                          USE MASTER; GO DROP DATABASE </a:t>
            </a:r>
            <a:r>
              <a:rPr lang="en-US" sz="2000" dirty="0" err="1" smtClean="0"/>
              <a:t>TestData</a:t>
            </a:r>
            <a:r>
              <a:rPr lang="en-US" sz="2000" dirty="0" smtClean="0"/>
              <a:t>; GO</a:t>
            </a:r>
            <a:endParaRPr lang="en-US" sz="2000" dirty="0"/>
          </a:p>
        </p:txBody>
      </p:sp>
    </p:spTree>
  </p:cSld>
  <p:clrMapOvr>
    <a:masterClrMapping/>
  </p:clrMapOvr>
  <p:transition spd="med">
    <p:push dir="d"/>
  </p:transition>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Autofit/>
          </a:bodyPr>
          <a:lstStyle/>
          <a:p>
            <a:r>
              <a:rPr lang="en-US" sz="3200" b="1" dirty="0" smtClean="0">
                <a:solidFill>
                  <a:schemeClr val="tx1"/>
                </a:solidFill>
              </a:rPr>
              <a:t>                 reference</a:t>
            </a:r>
            <a:endParaRPr lang="en-US" sz="3200" b="1" dirty="0">
              <a:solidFill>
                <a:schemeClr val="tx1"/>
              </a:solidFill>
            </a:endParaRPr>
          </a:p>
        </p:txBody>
      </p:sp>
      <p:sp>
        <p:nvSpPr>
          <p:cNvPr id="3" name="Content Placeholder 2"/>
          <p:cNvSpPr>
            <a:spLocks noGrp="1"/>
          </p:cNvSpPr>
          <p:nvPr>
            <p:ph idx="1"/>
          </p:nvPr>
        </p:nvSpPr>
        <p:spPr>
          <a:xfrm>
            <a:off x="457200" y="838200"/>
            <a:ext cx="7467600" cy="5635752"/>
          </a:xfrm>
        </p:spPr>
        <p:txBody>
          <a:bodyPr>
            <a:normAutofit/>
          </a:bodyPr>
          <a:lstStyle/>
          <a:p>
            <a:r>
              <a:rPr lang="en-US" sz="2000" dirty="0" smtClean="0"/>
              <a:t>https://</a:t>
            </a:r>
            <a:r>
              <a:rPr lang="en-US" sz="2000" b="1" dirty="0" smtClean="0"/>
              <a:t>www.tutorialspoint.com</a:t>
            </a:r>
            <a:r>
              <a:rPr lang="en-US" sz="2000" dirty="0" smtClean="0"/>
              <a:t>/</a:t>
            </a:r>
            <a:r>
              <a:rPr lang="en-US" sz="2000" b="1" dirty="0" smtClean="0"/>
              <a:t>sql</a:t>
            </a:r>
            <a:r>
              <a:rPr lang="en-US" sz="2000" dirty="0" smtClean="0"/>
              <a:t>/</a:t>
            </a:r>
            <a:r>
              <a:rPr lang="en-US" sz="2000" b="1" dirty="0" smtClean="0"/>
              <a:t>sql</a:t>
            </a:r>
            <a:r>
              <a:rPr lang="en-US" sz="2000" dirty="0" smtClean="0"/>
              <a:t>-</a:t>
            </a:r>
            <a:r>
              <a:rPr lang="en-US" sz="2000" b="1" dirty="0" smtClean="0"/>
              <a:t>overview</a:t>
            </a:r>
            <a:r>
              <a:rPr lang="en-US" sz="2000" dirty="0" smtClean="0"/>
              <a:t>.htm</a:t>
            </a:r>
          </a:p>
          <a:p>
            <a:r>
              <a:rPr lang="en-US" sz="2000" b="1" dirty="0" smtClean="0"/>
              <a:t>www.datacamp.com/sql/courses</a:t>
            </a:r>
          </a:p>
          <a:p>
            <a:r>
              <a:rPr lang="en-US" sz="2000" dirty="0" smtClean="0"/>
              <a:t>docs.microsoft.com/en-us/</a:t>
            </a:r>
            <a:r>
              <a:rPr lang="en-US" sz="2000" dirty="0" err="1" smtClean="0"/>
              <a:t>sql</a:t>
            </a:r>
            <a:r>
              <a:rPr lang="en-US" sz="2000" dirty="0" smtClean="0"/>
              <a:t>/t-</a:t>
            </a:r>
            <a:r>
              <a:rPr lang="en-US" sz="2000" dirty="0" err="1" smtClean="0"/>
              <a:t>sql</a:t>
            </a:r>
            <a:r>
              <a:rPr lang="en-US" sz="2000" dirty="0" smtClean="0"/>
              <a:t>/data-types/data-types-transact-</a:t>
            </a:r>
            <a:r>
              <a:rPr lang="en-US" sz="2000" dirty="0" err="1" smtClean="0"/>
              <a:t>sql</a:t>
            </a:r>
            <a:endParaRPr lang="en-US" sz="2000" dirty="0" smtClean="0"/>
          </a:p>
          <a:p>
            <a:r>
              <a:rPr lang="en-US" sz="2000" b="1" dirty="0" smtClean="0"/>
              <a:t>sql</a:t>
            </a:r>
            <a:r>
              <a:rPr lang="en-US" sz="2000" dirty="0" smtClean="0"/>
              <a:t>hints.com/tag/</a:t>
            </a:r>
            <a:r>
              <a:rPr lang="en-US" sz="2000" b="1" dirty="0" err="1" smtClean="0"/>
              <a:t>sql</a:t>
            </a:r>
            <a:r>
              <a:rPr lang="en-US" sz="2000" b="1" dirty="0" smtClean="0"/>
              <a:t>-</a:t>
            </a:r>
            <a:r>
              <a:rPr lang="en-US" sz="2000" b="1" dirty="0" err="1" smtClean="0"/>
              <a:t>unicode</a:t>
            </a:r>
            <a:r>
              <a:rPr lang="en-US" sz="2000" b="1" dirty="0" smtClean="0"/>
              <a:t>-character-string-data-types</a:t>
            </a:r>
            <a:endParaRPr lang="en-US" sz="2000" dirty="0" smtClean="0"/>
          </a:p>
          <a:p>
            <a:r>
              <a:rPr lang="en-US" sz="2000" dirty="0" smtClean="0"/>
              <a:t>https://www.tutlane.com/tutorial/</a:t>
            </a:r>
            <a:r>
              <a:rPr lang="en-US" sz="2000" b="1" dirty="0" smtClean="0"/>
              <a:t>sql</a:t>
            </a:r>
            <a:r>
              <a:rPr lang="en-US" sz="2000" dirty="0" smtClean="0"/>
              <a:t>-server/</a:t>
            </a:r>
            <a:r>
              <a:rPr lang="en-US" sz="2000" b="1" dirty="0" smtClean="0"/>
              <a:t>numeric</a:t>
            </a:r>
            <a:r>
              <a:rPr lang="en-US" sz="2000" dirty="0" smtClean="0"/>
              <a:t>-</a:t>
            </a:r>
            <a:r>
              <a:rPr lang="en-US" sz="2000" b="1" dirty="0" smtClean="0"/>
              <a:t>data</a:t>
            </a:r>
            <a:r>
              <a:rPr lang="en-US" sz="2000" dirty="0" smtClean="0"/>
              <a:t>-</a:t>
            </a:r>
            <a:r>
              <a:rPr lang="en-US" sz="2000" b="1" dirty="0" smtClean="0"/>
              <a:t>types</a:t>
            </a:r>
            <a:r>
              <a:rPr lang="en-US" sz="2000" dirty="0" smtClean="0"/>
              <a:t>-in</a:t>
            </a:r>
          </a:p>
          <a:p>
            <a:r>
              <a:rPr lang="en-US" sz="2000" dirty="0" smtClean="0"/>
              <a:t>www.tutorialspoint.com/sql/sql-null-values.htm</a:t>
            </a:r>
          </a:p>
          <a:p>
            <a:r>
              <a:rPr lang="en-US" sz="2000" dirty="0" smtClean="0"/>
              <a:t>https://</a:t>
            </a:r>
            <a:r>
              <a:rPr lang="en-US" sz="2000" b="1" dirty="0" smtClean="0"/>
              <a:t>docs.oracle.com</a:t>
            </a:r>
            <a:r>
              <a:rPr lang="en-US" sz="2000" dirty="0" smtClean="0"/>
              <a:t>/.../appdev.111/b28843/tdddg_</a:t>
            </a:r>
            <a:r>
              <a:rPr lang="en-US" sz="2000" b="1" dirty="0" smtClean="0"/>
              <a:t>creating</a:t>
            </a:r>
            <a:r>
              <a:rPr lang="en-US" sz="2000" dirty="0" smtClean="0"/>
              <a:t>.htm</a:t>
            </a:r>
          </a:p>
          <a:p>
            <a:r>
              <a:rPr lang="en-US" sz="2000" dirty="0" smtClean="0"/>
              <a:t>https://docs.microsoft.com/.../</a:t>
            </a:r>
            <a:r>
              <a:rPr lang="en-US" sz="2000" b="1" dirty="0" smtClean="0"/>
              <a:t>lesson-3-deleting-database-objects</a:t>
            </a:r>
            <a:endParaRPr lang="en-US" sz="2000" dirty="0" smtClean="0"/>
          </a:p>
          <a:p>
            <a:endParaRPr lang="en-US" sz="2000" dirty="0" smtClean="0"/>
          </a:p>
          <a:p>
            <a:endParaRPr lang="en-US" sz="2000" dirty="0"/>
          </a:p>
        </p:txBody>
      </p:sp>
    </p:spTree>
  </p:cSld>
  <p:clrMapOvr>
    <a:masterClrMapping/>
  </p:clrMapOvr>
  <p:transition spd="med">
    <p:push dir="d"/>
  </p:transition>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pPr algn="ctr" eaLnBrk="1" hangingPunct="1"/>
            <a:r>
              <a:rPr lang="en-US" sz="4400" u="sng" smtClean="0"/>
              <a:t>Unit-5</a:t>
            </a:r>
            <a:r>
              <a:rPr lang="en-US" sz="4400" smtClean="0"/>
              <a:t> </a:t>
            </a:r>
            <a:endParaRPr lang="en-US" sz="4400" u="sng" smtClean="0"/>
          </a:p>
        </p:txBody>
      </p:sp>
      <p:sp>
        <p:nvSpPr>
          <p:cNvPr id="3075" name="Subtitle 2"/>
          <p:cNvSpPr>
            <a:spLocks noGrp="1"/>
          </p:cNvSpPr>
          <p:nvPr>
            <p:ph type="subTitle" idx="1"/>
          </p:nvPr>
        </p:nvSpPr>
        <p:spPr/>
        <p:txBody>
          <a:bodyPr/>
          <a:lstStyle/>
          <a:p>
            <a:pPr eaLnBrk="1" hangingPunct="1"/>
            <a:r>
              <a:rPr lang="en-US" sz="4000" smtClean="0"/>
              <a:t>Queries and data</a:t>
            </a:r>
            <a:br>
              <a:rPr lang="en-US" sz="4000" smtClean="0"/>
            </a:br>
            <a:r>
              <a:rPr lang="en-US" sz="4000" smtClean="0"/>
              <a:t> manipulating languages</a:t>
            </a:r>
          </a:p>
        </p:txBody>
      </p:sp>
    </p:spTree>
  </p:cSld>
  <p:clrMapOvr>
    <a:masterClrMapping/>
  </p:clrMapOvr>
  <p:transition spd="med">
    <p:push dir="d"/>
  </p:transition>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CONTENT….</a:t>
            </a:r>
          </a:p>
        </p:txBody>
      </p:sp>
      <p:sp>
        <p:nvSpPr>
          <p:cNvPr id="4099" name="Content Placeholder 2"/>
          <p:cNvSpPr>
            <a:spLocks noGrp="1"/>
          </p:cNvSpPr>
          <p:nvPr>
            <p:ph idx="1"/>
          </p:nvPr>
        </p:nvSpPr>
        <p:spPr/>
        <p:txBody>
          <a:bodyPr/>
          <a:lstStyle/>
          <a:p>
            <a:pPr eaLnBrk="1" hangingPunct="1"/>
            <a:r>
              <a:rPr lang="en-US" smtClean="0"/>
              <a:t>Insert statement</a:t>
            </a:r>
          </a:p>
          <a:p>
            <a:pPr eaLnBrk="1" hangingPunct="1"/>
            <a:r>
              <a:rPr lang="en-US" smtClean="0"/>
              <a:t>Update statement</a:t>
            </a:r>
          </a:p>
          <a:p>
            <a:pPr eaLnBrk="1" hangingPunct="1"/>
            <a:r>
              <a:rPr lang="en-US" smtClean="0"/>
              <a:t>Delete statement</a:t>
            </a:r>
          </a:p>
          <a:p>
            <a:pPr eaLnBrk="1" hangingPunct="1"/>
            <a:r>
              <a:rPr lang="en-US" smtClean="0"/>
              <a:t>Select statement</a:t>
            </a:r>
          </a:p>
          <a:p>
            <a:pPr eaLnBrk="1" hangingPunct="1"/>
            <a:r>
              <a:rPr lang="en-US" smtClean="0"/>
              <a:t>Queries and sub-queries</a:t>
            </a:r>
          </a:p>
          <a:p>
            <a:pPr eaLnBrk="1" hangingPunct="1"/>
            <a:r>
              <a:rPr lang="en-US" smtClean="0"/>
              <a:t>Different clauses of select statement</a:t>
            </a:r>
          </a:p>
          <a:p>
            <a:pPr eaLnBrk="1" hangingPunct="1"/>
            <a:r>
              <a:rPr lang="en-US" smtClean="0"/>
              <a:t>Join operator</a:t>
            </a:r>
          </a:p>
          <a:p>
            <a:pPr eaLnBrk="1" hangingPunct="1"/>
            <a:r>
              <a:rPr lang="en-US" smtClean="0"/>
              <a:t>Correlated sub-queries</a:t>
            </a:r>
          </a:p>
          <a:p>
            <a:pPr eaLnBrk="1" hangingPunct="1"/>
            <a:r>
              <a:rPr lang="en-US" smtClean="0"/>
              <a:t>Derived tables</a:t>
            </a:r>
          </a:p>
        </p:txBody>
      </p:sp>
      <p:sp>
        <p:nvSpPr>
          <p:cNvPr id="4100" name="Slide Number Placeholder 3"/>
          <p:cNvSpPr>
            <a:spLocks noGrp="1"/>
          </p:cNvSpPr>
          <p:nvPr>
            <p:ph type="sldNum" sz="quarter" idx="12"/>
          </p:nvPr>
        </p:nvSpPr>
        <p:spPr>
          <a:noFill/>
        </p:spPr>
        <p:txBody>
          <a:bodyPr/>
          <a:lstStyle/>
          <a:p>
            <a:r>
              <a:rPr lang="en-US" smtClean="0"/>
              <a:t>Slide 8- </a:t>
            </a:r>
            <a:fld id="{577D39A5-5748-4471-AFB0-FBBC25977E2D}" type="slidenum">
              <a:rPr lang="en-US" smtClean="0"/>
              <a:pPr/>
              <a:t>105</a:t>
            </a:fld>
            <a:endParaRPr lang="en-CA" smtClean="0"/>
          </a:p>
        </p:txBody>
      </p:sp>
    </p:spTree>
  </p:cSld>
  <p:clrMapOvr>
    <a:masterClrMapping/>
  </p:clrMapOvr>
  <p:transition spd="med">
    <p:push dir="d"/>
  </p:transition>
</p:sld>
</file>

<file path=ppt/slides/slide10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6"/>
          <p:cNvSpPr>
            <a:spLocks noGrp="1" noChangeArrowheads="1"/>
          </p:cNvSpPr>
          <p:nvPr>
            <p:ph type="title"/>
          </p:nvPr>
        </p:nvSpPr>
        <p:spPr/>
        <p:txBody>
          <a:bodyPr/>
          <a:lstStyle/>
          <a:p>
            <a:pPr eaLnBrk="1" hangingPunct="1"/>
            <a:r>
              <a:rPr lang="en-US" smtClean="0"/>
              <a:t>INSERT STATEMENT</a:t>
            </a:r>
          </a:p>
        </p:txBody>
      </p:sp>
      <p:sp>
        <p:nvSpPr>
          <p:cNvPr id="5124" name="Rectangle 7"/>
          <p:cNvSpPr>
            <a:spLocks noGrp="1" noChangeArrowheads="1"/>
          </p:cNvSpPr>
          <p:nvPr>
            <p:ph idx="1"/>
          </p:nvPr>
        </p:nvSpPr>
        <p:spPr/>
        <p:txBody>
          <a:bodyPr/>
          <a:lstStyle/>
          <a:p>
            <a:pPr eaLnBrk="1" hangingPunct="1"/>
            <a:r>
              <a:rPr lang="en-US" smtClean="0"/>
              <a:t>In its simplest form, it is used to add one or more tuples to a relation.</a:t>
            </a:r>
          </a:p>
          <a:p>
            <a:pPr eaLnBrk="1" hangingPunct="1"/>
            <a:r>
              <a:rPr lang="en-US" smtClean="0"/>
              <a:t>Attribute values should be listed in the same order as the attributes were specified in the </a:t>
            </a:r>
            <a:r>
              <a:rPr lang="en-US" b="1" smtClean="0"/>
              <a:t>CREATE TABLE</a:t>
            </a:r>
            <a:r>
              <a:rPr lang="en-US" smtClean="0"/>
              <a:t> command.</a:t>
            </a:r>
          </a:p>
          <a:p>
            <a:pPr eaLnBrk="1" hangingPunct="1">
              <a:lnSpc>
                <a:spcPct val="80000"/>
              </a:lnSpc>
              <a:buFont typeface="Wingdings" pitchFamily="2" charset="2"/>
              <a:buNone/>
            </a:pPr>
            <a:endParaRPr lang="en-US" sz="2400" smtClean="0"/>
          </a:p>
          <a:p>
            <a:pPr eaLnBrk="1" hangingPunct="1">
              <a:lnSpc>
                <a:spcPct val="80000"/>
              </a:lnSpc>
              <a:buFont typeface="Wingdings" pitchFamily="2" charset="2"/>
              <a:buNone/>
            </a:pPr>
            <a:r>
              <a:rPr lang="en-US" sz="2400" smtClean="0"/>
              <a:t>Example:</a:t>
            </a:r>
          </a:p>
          <a:p>
            <a:pPr lvl="1" eaLnBrk="1" hangingPunct="1">
              <a:lnSpc>
                <a:spcPct val="80000"/>
              </a:lnSpc>
              <a:buFont typeface="Wingdings" pitchFamily="2" charset="2"/>
              <a:buNone/>
            </a:pPr>
            <a:r>
              <a:rPr lang="en-US" sz="2200" smtClean="0"/>
              <a:t>U1:	INSERT INTO  	EMPLOYEE</a:t>
            </a:r>
            <a:br>
              <a:rPr lang="en-US" sz="2200" smtClean="0"/>
            </a:br>
            <a:r>
              <a:rPr lang="en-US" sz="2200" smtClean="0"/>
              <a:t>	VALUES ('Richard','K','Marini', '653298653', '30-DEC-52',</a:t>
            </a:r>
            <a:br>
              <a:rPr lang="en-US" sz="2200" smtClean="0"/>
            </a:br>
            <a:r>
              <a:rPr lang="en-US" sz="2200" smtClean="0"/>
              <a:t>	'98 Oak Forest,Katy,TX', 'M', 37000,'987654321', 4 )</a:t>
            </a:r>
            <a:br>
              <a:rPr lang="en-US" sz="2200" smtClean="0"/>
            </a:br>
            <a:endParaRPr lang="en-US" sz="2200" smtClean="0"/>
          </a:p>
          <a:p>
            <a:pPr eaLnBrk="1" hangingPunct="1">
              <a:buFont typeface="Wingdings" pitchFamily="2" charset="2"/>
              <a:buNone/>
            </a:pPr>
            <a:endParaRPr lang="en-US" smtClean="0"/>
          </a:p>
        </p:txBody>
      </p:sp>
      <p:sp>
        <p:nvSpPr>
          <p:cNvPr id="5122" name="Slide Number Placeholder 3"/>
          <p:cNvSpPr>
            <a:spLocks noGrp="1"/>
          </p:cNvSpPr>
          <p:nvPr>
            <p:ph type="sldNum" sz="quarter" idx="12"/>
          </p:nvPr>
        </p:nvSpPr>
        <p:spPr>
          <a:noFill/>
        </p:spPr>
        <p:txBody>
          <a:bodyPr/>
          <a:lstStyle/>
          <a:p>
            <a:r>
              <a:rPr lang="en-US" smtClean="0"/>
              <a:t>Slide 8- </a:t>
            </a:r>
            <a:fld id="{35FD2BDE-85F2-4965-B71D-6FF862DB4EDA}" type="slidenum">
              <a:rPr lang="en-US" smtClean="0"/>
              <a:pPr/>
              <a:t>106</a:t>
            </a:fld>
            <a:endParaRPr lang="en-CA" smtClean="0"/>
          </a:p>
        </p:txBody>
      </p:sp>
    </p:spTree>
  </p:cSld>
  <p:clrMapOvr>
    <a:masterClrMapping/>
  </p:clrMapOvr>
  <p:transition spd="med">
    <p:push dir="d"/>
  </p:transition>
</p:sld>
</file>

<file path=ppt/slides/slide10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6"/>
          <p:cNvSpPr>
            <a:spLocks noGrp="1" noChangeArrowheads="1"/>
          </p:cNvSpPr>
          <p:nvPr>
            <p:ph type="title"/>
          </p:nvPr>
        </p:nvSpPr>
        <p:spPr/>
        <p:txBody>
          <a:bodyPr/>
          <a:lstStyle/>
          <a:p>
            <a:pPr eaLnBrk="1" hangingPunct="1"/>
            <a:r>
              <a:rPr lang="en-US" smtClean="0"/>
              <a:t>INSERT (contd.)</a:t>
            </a:r>
          </a:p>
        </p:txBody>
      </p:sp>
      <p:sp>
        <p:nvSpPr>
          <p:cNvPr id="6148" name="Rectangle 7"/>
          <p:cNvSpPr>
            <a:spLocks noGrp="1" noChangeArrowheads="1"/>
          </p:cNvSpPr>
          <p:nvPr>
            <p:ph idx="1"/>
          </p:nvPr>
        </p:nvSpPr>
        <p:spPr/>
        <p:txBody>
          <a:bodyPr/>
          <a:lstStyle/>
          <a:p>
            <a:pPr eaLnBrk="1" hangingPunct="1">
              <a:lnSpc>
                <a:spcPct val="80000"/>
              </a:lnSpc>
            </a:pPr>
            <a:r>
              <a:rPr lang="en-US" sz="2400" smtClean="0"/>
              <a:t>An alternate form of INSERT specifies explicitly the attribute names that correspond to the values in the new tuple.</a:t>
            </a:r>
          </a:p>
          <a:p>
            <a:pPr lvl="1" eaLnBrk="1" hangingPunct="1">
              <a:lnSpc>
                <a:spcPct val="80000"/>
              </a:lnSpc>
            </a:pPr>
            <a:r>
              <a:rPr lang="en-US" sz="2200" smtClean="0"/>
              <a:t>Attributes with NULL values can be left out</a:t>
            </a:r>
          </a:p>
          <a:p>
            <a:pPr eaLnBrk="1" hangingPunct="1">
              <a:lnSpc>
                <a:spcPct val="80000"/>
              </a:lnSpc>
            </a:pPr>
            <a:r>
              <a:rPr lang="en-US" sz="2400" smtClean="0"/>
              <a:t>Example: Insert a tuple for a new EMPLOYEE for whom we only know the FNAME, LNAME, and SSN attributes.</a:t>
            </a:r>
          </a:p>
          <a:p>
            <a:pPr lvl="1" eaLnBrk="1" hangingPunct="1">
              <a:lnSpc>
                <a:spcPct val="80000"/>
              </a:lnSpc>
              <a:buFont typeface="Wingdings" pitchFamily="2" charset="2"/>
              <a:buNone/>
            </a:pPr>
            <a:endParaRPr lang="en-US" sz="2200" smtClean="0"/>
          </a:p>
          <a:p>
            <a:pPr lvl="1" eaLnBrk="1" hangingPunct="1">
              <a:lnSpc>
                <a:spcPct val="80000"/>
              </a:lnSpc>
              <a:buFont typeface="Wingdings" pitchFamily="2" charset="2"/>
              <a:buNone/>
            </a:pPr>
            <a:endParaRPr lang="en-US" sz="2200" smtClean="0"/>
          </a:p>
          <a:p>
            <a:pPr lvl="1" eaLnBrk="1" hangingPunct="1">
              <a:lnSpc>
                <a:spcPct val="80000"/>
              </a:lnSpc>
              <a:buFont typeface="Wingdings" pitchFamily="2" charset="2"/>
              <a:buNone/>
            </a:pPr>
            <a:r>
              <a:rPr lang="en-US" sz="2200" smtClean="0"/>
              <a:t>U1A:   INSERT INTO    EMPLOYEE (FNAME, LNAME, SSN)</a:t>
            </a:r>
            <a:br>
              <a:rPr lang="en-US" sz="2200" smtClean="0"/>
            </a:br>
            <a:r>
              <a:rPr lang="en-US" sz="2200" smtClean="0"/>
              <a:t>	           VALUES ('Richard', 'Marini', '653298653')</a:t>
            </a:r>
          </a:p>
        </p:txBody>
      </p:sp>
      <p:sp>
        <p:nvSpPr>
          <p:cNvPr id="6146" name="Slide Number Placeholder 3"/>
          <p:cNvSpPr>
            <a:spLocks noGrp="1"/>
          </p:cNvSpPr>
          <p:nvPr>
            <p:ph type="sldNum" sz="quarter" idx="12"/>
          </p:nvPr>
        </p:nvSpPr>
        <p:spPr>
          <a:noFill/>
        </p:spPr>
        <p:txBody>
          <a:bodyPr/>
          <a:lstStyle/>
          <a:p>
            <a:r>
              <a:rPr lang="en-US" smtClean="0"/>
              <a:t>Slide 8- </a:t>
            </a:r>
            <a:fld id="{F60E303B-87B6-4248-B731-C3EE1AF66A60}" type="slidenum">
              <a:rPr lang="en-US" smtClean="0"/>
              <a:pPr/>
              <a:t>107</a:t>
            </a:fld>
            <a:endParaRPr lang="en-CA" smtClean="0"/>
          </a:p>
        </p:txBody>
      </p:sp>
    </p:spTree>
  </p:cSld>
  <p:clrMapOvr>
    <a:masterClrMapping/>
  </p:clrMapOvr>
  <p:transition spd="med">
    <p:push dir="d"/>
  </p:transition>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1" name="Rectangle 6"/>
          <p:cNvSpPr>
            <a:spLocks noGrp="1" noChangeArrowheads="1"/>
          </p:cNvSpPr>
          <p:nvPr>
            <p:ph type="title"/>
          </p:nvPr>
        </p:nvSpPr>
        <p:spPr>
          <a:xfrm>
            <a:off x="228600" y="0"/>
            <a:ext cx="7796213" cy="992188"/>
          </a:xfrm>
        </p:spPr>
        <p:txBody>
          <a:bodyPr/>
          <a:lstStyle/>
          <a:p>
            <a:pPr eaLnBrk="1" hangingPunct="1"/>
            <a:r>
              <a:rPr lang="en-US" smtClean="0"/>
              <a:t>INSERT (contd.)</a:t>
            </a:r>
          </a:p>
        </p:txBody>
      </p:sp>
      <p:sp>
        <p:nvSpPr>
          <p:cNvPr id="7172" name="Rectangle 7"/>
          <p:cNvSpPr>
            <a:spLocks noGrp="1" noChangeArrowheads="1"/>
          </p:cNvSpPr>
          <p:nvPr>
            <p:ph idx="1"/>
          </p:nvPr>
        </p:nvSpPr>
        <p:spPr>
          <a:xfrm>
            <a:off x="228600" y="1600200"/>
            <a:ext cx="8294688" cy="5105400"/>
          </a:xfrm>
        </p:spPr>
        <p:txBody>
          <a:bodyPr/>
          <a:lstStyle/>
          <a:p>
            <a:pPr eaLnBrk="1" hangingPunct="1"/>
            <a:r>
              <a:rPr lang="en-US" smtClean="0"/>
              <a:t>Important Note: Only the constraints specified in the DDL commands are automatically enforced by the DBMS when updates are applied to the database.</a:t>
            </a:r>
          </a:p>
          <a:p>
            <a:pPr lvl="1" eaLnBrk="1" hangingPunct="1"/>
            <a:r>
              <a:rPr lang="en-US" smtClean="0"/>
              <a:t>Another variation of INSERT allows insertion of </a:t>
            </a:r>
            <a:r>
              <a:rPr lang="en-US" i="1" smtClean="0"/>
              <a:t>multiple tuples</a:t>
            </a:r>
            <a:r>
              <a:rPr lang="en-US" smtClean="0"/>
              <a:t> resulting from a query into a relation.</a:t>
            </a:r>
          </a:p>
          <a:p>
            <a:pPr eaLnBrk="1" hangingPunct="1">
              <a:buFont typeface="Wingdings" pitchFamily="2" charset="2"/>
              <a:buNone/>
            </a:pPr>
            <a:r>
              <a:rPr lang="en-US" smtClean="0"/>
              <a:t>Note: </a:t>
            </a:r>
            <a:r>
              <a:rPr lang="en-US" sz="2400" smtClean="0"/>
              <a:t>The DEPTS_INFO table may not be up-to-date if we change the tuples in either the DEPARTMENT or the EMPLOYEE relations </a:t>
            </a:r>
            <a:r>
              <a:rPr lang="en-US" sz="2400" i="1" smtClean="0"/>
              <a:t>after</a:t>
            </a:r>
            <a:r>
              <a:rPr lang="en-US" sz="2400" smtClean="0"/>
              <a:t>  issuing U3B. We have to create a view (see later) to keep such a table up to date</a:t>
            </a:r>
            <a:r>
              <a:rPr lang="en-US" smtClean="0"/>
              <a:t>.</a:t>
            </a:r>
          </a:p>
          <a:p>
            <a:pPr eaLnBrk="1" hangingPunct="1"/>
            <a:endParaRPr lang="en-US" smtClean="0"/>
          </a:p>
        </p:txBody>
      </p:sp>
      <p:sp>
        <p:nvSpPr>
          <p:cNvPr id="7170" name="Slide Number Placeholder 3"/>
          <p:cNvSpPr>
            <a:spLocks noGrp="1"/>
          </p:cNvSpPr>
          <p:nvPr>
            <p:ph type="sldNum" sz="quarter" idx="12"/>
          </p:nvPr>
        </p:nvSpPr>
        <p:spPr>
          <a:noFill/>
        </p:spPr>
        <p:txBody>
          <a:bodyPr/>
          <a:lstStyle/>
          <a:p>
            <a:r>
              <a:rPr lang="en-US" smtClean="0"/>
              <a:t>Slide 8- </a:t>
            </a:r>
            <a:fld id="{BBE666B0-B0B6-43E1-820B-32D8EB79C6A0}" type="slidenum">
              <a:rPr lang="en-US" smtClean="0"/>
              <a:pPr/>
              <a:t>108</a:t>
            </a:fld>
            <a:endParaRPr lang="en-CA" smtClean="0"/>
          </a:p>
        </p:txBody>
      </p:sp>
    </p:spTree>
  </p:cSld>
  <p:clrMapOvr>
    <a:masterClrMapping/>
  </p:clrMapOvr>
  <p:transition spd="med">
    <p:push dir="d"/>
  </p:transition>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6"/>
          <p:cNvSpPr>
            <a:spLocks noGrp="1" noChangeArrowheads="1"/>
          </p:cNvSpPr>
          <p:nvPr>
            <p:ph type="title"/>
          </p:nvPr>
        </p:nvSpPr>
        <p:spPr/>
        <p:txBody>
          <a:bodyPr/>
          <a:lstStyle/>
          <a:p>
            <a:pPr eaLnBrk="1" hangingPunct="1"/>
            <a:r>
              <a:rPr lang="en-US" smtClean="0"/>
              <a:t>UPDATE STATEMENT</a:t>
            </a:r>
          </a:p>
        </p:txBody>
      </p:sp>
      <p:sp>
        <p:nvSpPr>
          <p:cNvPr id="8196" name="Rectangle 7"/>
          <p:cNvSpPr>
            <a:spLocks noGrp="1" noChangeArrowheads="1"/>
          </p:cNvSpPr>
          <p:nvPr>
            <p:ph idx="1"/>
          </p:nvPr>
        </p:nvSpPr>
        <p:spPr/>
        <p:txBody>
          <a:bodyPr/>
          <a:lstStyle/>
          <a:p>
            <a:pPr eaLnBrk="1" hangingPunct="1"/>
            <a:r>
              <a:rPr lang="en-US" smtClean="0"/>
              <a:t>Used to modify attribute values of one or more selected tuples</a:t>
            </a:r>
          </a:p>
          <a:p>
            <a:pPr eaLnBrk="1" hangingPunct="1"/>
            <a:r>
              <a:rPr lang="en-US" smtClean="0"/>
              <a:t>A WHERE-clause selects the tuples to be modified</a:t>
            </a:r>
          </a:p>
          <a:p>
            <a:pPr eaLnBrk="1" hangingPunct="1"/>
            <a:r>
              <a:rPr lang="en-US" smtClean="0"/>
              <a:t>An additional SET-clause specifies the attributes to be modified and their new values</a:t>
            </a:r>
          </a:p>
          <a:p>
            <a:pPr eaLnBrk="1" hangingPunct="1"/>
            <a:r>
              <a:rPr lang="en-US" smtClean="0"/>
              <a:t>Each command modifies tuples </a:t>
            </a:r>
            <a:r>
              <a:rPr lang="en-US" i="1" smtClean="0"/>
              <a:t>in the same relation</a:t>
            </a:r>
          </a:p>
          <a:p>
            <a:pPr eaLnBrk="1" hangingPunct="1"/>
            <a:r>
              <a:rPr lang="en-US" smtClean="0"/>
              <a:t>Referential integrity should be enforced</a:t>
            </a:r>
          </a:p>
        </p:txBody>
      </p:sp>
      <p:sp>
        <p:nvSpPr>
          <p:cNvPr id="8194" name="Slide Number Placeholder 3"/>
          <p:cNvSpPr>
            <a:spLocks noGrp="1"/>
          </p:cNvSpPr>
          <p:nvPr>
            <p:ph type="sldNum" sz="quarter" idx="12"/>
          </p:nvPr>
        </p:nvSpPr>
        <p:spPr>
          <a:noFill/>
        </p:spPr>
        <p:txBody>
          <a:bodyPr/>
          <a:lstStyle/>
          <a:p>
            <a:r>
              <a:rPr lang="en-US" smtClean="0"/>
              <a:t>Slide 8- </a:t>
            </a:r>
            <a:fld id="{859A144D-7D65-4D2C-9AFC-BB5ADDC4EB05}" type="slidenum">
              <a:rPr lang="en-US" smtClean="0"/>
              <a:pPr/>
              <a:t>109</a:t>
            </a:fld>
            <a:endParaRPr lang="en-CA" smtClean="0"/>
          </a:p>
        </p:txBody>
      </p:sp>
    </p:spTree>
  </p:cSld>
  <p:clrMapOvr>
    <a:masterClrMapping/>
  </p:clrMapOvr>
  <p:transition spd="med">
    <p:push dir="d"/>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43000" y="1397000"/>
          <a:ext cx="6477000" cy="3849795"/>
        </p:xfrm>
        <a:graphic>
          <a:graphicData uri="http://schemas.openxmlformats.org/drawingml/2006/table">
            <a:tbl>
              <a:tblPr firstRow="1" bandRow="1">
                <a:tableStyleId>{F5AB1C69-6EDB-4FF4-983F-18BD219EF322}</a:tableStyleId>
              </a:tblPr>
              <a:tblGrid>
                <a:gridCol w="809625"/>
                <a:gridCol w="809625"/>
                <a:gridCol w="1619250"/>
                <a:gridCol w="1619250"/>
                <a:gridCol w="1619250"/>
              </a:tblGrid>
              <a:tr h="605367">
                <a:tc>
                  <a:txBody>
                    <a:bodyPr/>
                    <a:lstStyle/>
                    <a:p>
                      <a:pPr algn="ctr"/>
                      <a:r>
                        <a:rPr lang="en-US" sz="2400" dirty="0" smtClean="0">
                          <a:solidFill>
                            <a:schemeClr val="tx1"/>
                          </a:solidFill>
                        </a:rPr>
                        <a:t>SID</a:t>
                      </a:r>
                      <a:r>
                        <a:rPr lang="en-US" sz="2400" baseline="0" dirty="0" smtClean="0">
                          <a:solidFill>
                            <a:schemeClr val="tx1"/>
                          </a:solidFill>
                        </a:rPr>
                        <a:t> </a:t>
                      </a:r>
                      <a:endParaRPr lang="en-US" sz="2400" dirty="0">
                        <a:solidFill>
                          <a:schemeClr val="tx1"/>
                        </a:solidFill>
                      </a:endParaRPr>
                    </a:p>
                  </a:txBody>
                  <a:tcPr/>
                </a:tc>
                <a:tc>
                  <a:txBody>
                    <a:bodyPr/>
                    <a:lstStyle/>
                    <a:p>
                      <a:pPr algn="ctr"/>
                      <a:r>
                        <a:rPr lang="en-US" sz="2400" dirty="0" smtClean="0">
                          <a:solidFill>
                            <a:schemeClr val="tx1"/>
                          </a:solidFill>
                        </a:rPr>
                        <a:t>REGNO</a:t>
                      </a:r>
                      <a:endParaRPr lang="en-US" sz="2400" dirty="0">
                        <a:solidFill>
                          <a:schemeClr val="tx1"/>
                        </a:solidFill>
                      </a:endParaRPr>
                    </a:p>
                  </a:txBody>
                  <a:tcPr/>
                </a:tc>
                <a:tc>
                  <a:txBody>
                    <a:bodyPr/>
                    <a:lstStyle/>
                    <a:p>
                      <a:pPr algn="ctr"/>
                      <a:r>
                        <a:rPr lang="en-US" sz="2400" dirty="0" smtClean="0">
                          <a:solidFill>
                            <a:schemeClr val="tx1"/>
                          </a:solidFill>
                        </a:rPr>
                        <a:t>NAME</a:t>
                      </a:r>
                      <a:endParaRPr lang="en-US" sz="2400" dirty="0">
                        <a:solidFill>
                          <a:schemeClr val="tx1"/>
                        </a:solidFill>
                      </a:endParaRPr>
                    </a:p>
                  </a:txBody>
                  <a:tcPr/>
                </a:tc>
                <a:tc>
                  <a:txBody>
                    <a:bodyPr/>
                    <a:lstStyle/>
                    <a:p>
                      <a:pPr algn="ctr"/>
                      <a:r>
                        <a:rPr lang="en-US" sz="2400" dirty="0" smtClean="0">
                          <a:solidFill>
                            <a:schemeClr val="tx1"/>
                          </a:solidFill>
                        </a:rPr>
                        <a:t>TRADE</a:t>
                      </a:r>
                      <a:endParaRPr lang="en-US" sz="2400" dirty="0">
                        <a:solidFill>
                          <a:schemeClr val="tx1"/>
                        </a:solidFill>
                      </a:endParaRPr>
                    </a:p>
                  </a:txBody>
                  <a:tcPr/>
                </a:tc>
                <a:tc>
                  <a:txBody>
                    <a:bodyPr/>
                    <a:lstStyle/>
                    <a:p>
                      <a:pPr algn="ctr"/>
                      <a:r>
                        <a:rPr lang="en-US" sz="2400" dirty="0" smtClean="0">
                          <a:solidFill>
                            <a:schemeClr val="tx1"/>
                          </a:solidFill>
                        </a:rPr>
                        <a:t>GRADE</a:t>
                      </a:r>
                      <a:endParaRPr lang="en-US" sz="2400" dirty="0">
                        <a:solidFill>
                          <a:schemeClr val="tx1"/>
                        </a:solidFill>
                      </a:endParaRPr>
                    </a:p>
                  </a:txBody>
                  <a:tcPr/>
                </a:tc>
              </a:tr>
              <a:tr h="605367">
                <a:tc>
                  <a:txBody>
                    <a:bodyPr/>
                    <a:lstStyle/>
                    <a:p>
                      <a:pPr algn="ctr"/>
                      <a:r>
                        <a:rPr lang="en-US" sz="2000" dirty="0" smtClean="0"/>
                        <a:t>1</a:t>
                      </a:r>
                      <a:endParaRPr lang="en-US" sz="2000" dirty="0"/>
                    </a:p>
                  </a:txBody>
                  <a:tcPr/>
                </a:tc>
                <a:tc>
                  <a:txBody>
                    <a:bodyPr/>
                    <a:lstStyle/>
                    <a:p>
                      <a:pPr algn="ctr"/>
                      <a:r>
                        <a:rPr lang="en-US" sz="2000" dirty="0" smtClean="0"/>
                        <a:t>DSC8</a:t>
                      </a:r>
                      <a:endParaRPr lang="en-US" sz="2000" dirty="0"/>
                    </a:p>
                  </a:txBody>
                  <a:tcPr/>
                </a:tc>
                <a:tc>
                  <a:txBody>
                    <a:bodyPr/>
                    <a:lstStyle/>
                    <a:p>
                      <a:pPr algn="ctr"/>
                      <a:r>
                        <a:rPr lang="en-US" sz="2000" dirty="0" smtClean="0"/>
                        <a:t>RAJESH</a:t>
                      </a:r>
                      <a:endParaRPr lang="en-US" sz="2000" dirty="0"/>
                    </a:p>
                  </a:txBody>
                  <a:tcPr/>
                </a:tc>
                <a:tc>
                  <a:txBody>
                    <a:bodyPr/>
                    <a:lstStyle/>
                    <a:p>
                      <a:pPr algn="ctr"/>
                      <a:r>
                        <a:rPr lang="en-US" sz="2000" dirty="0" smtClean="0"/>
                        <a:t>CSE</a:t>
                      </a:r>
                      <a:endParaRPr lang="en-US" sz="2000" dirty="0"/>
                    </a:p>
                  </a:txBody>
                  <a:tcPr/>
                </a:tc>
                <a:tc>
                  <a:txBody>
                    <a:bodyPr/>
                    <a:lstStyle/>
                    <a:p>
                      <a:pPr algn="ctr"/>
                      <a:r>
                        <a:rPr lang="en-US" sz="2000" dirty="0" smtClean="0"/>
                        <a:t>A</a:t>
                      </a:r>
                      <a:endParaRPr lang="en-US" sz="2000" dirty="0"/>
                    </a:p>
                  </a:txBody>
                  <a:tcPr/>
                </a:tc>
              </a:tr>
              <a:tr h="605367">
                <a:tc>
                  <a:txBody>
                    <a:bodyPr/>
                    <a:lstStyle/>
                    <a:p>
                      <a:pPr algn="ctr"/>
                      <a:r>
                        <a:rPr lang="en-US" sz="2000" dirty="0" smtClean="0"/>
                        <a:t>2</a:t>
                      </a:r>
                      <a:endParaRPr lang="en-US" sz="2000" dirty="0"/>
                    </a:p>
                  </a:txBody>
                  <a:tcPr/>
                </a:tc>
                <a:tc>
                  <a:txBody>
                    <a:bodyPr/>
                    <a:lstStyle/>
                    <a:p>
                      <a:pPr algn="ctr"/>
                      <a:r>
                        <a:rPr lang="en-US" sz="2000" dirty="0" smtClean="0"/>
                        <a:t>DKJ6</a:t>
                      </a:r>
                      <a:endParaRPr lang="en-US" sz="2000" dirty="0"/>
                    </a:p>
                  </a:txBody>
                  <a:tcPr/>
                </a:tc>
                <a:tc>
                  <a:txBody>
                    <a:bodyPr/>
                    <a:lstStyle/>
                    <a:p>
                      <a:pPr algn="ctr"/>
                      <a:r>
                        <a:rPr lang="en-US" sz="2000" dirty="0" smtClean="0"/>
                        <a:t>VIKAS</a:t>
                      </a:r>
                      <a:endParaRPr lang="en-US" sz="2000" dirty="0"/>
                    </a:p>
                  </a:txBody>
                  <a:tcPr/>
                </a:tc>
                <a:tc>
                  <a:txBody>
                    <a:bodyPr/>
                    <a:lstStyle/>
                    <a:p>
                      <a:pPr algn="ctr"/>
                      <a:r>
                        <a:rPr lang="en-US" sz="2000" dirty="0" smtClean="0"/>
                        <a:t>ECE</a:t>
                      </a:r>
                      <a:endParaRPr lang="en-US" sz="2000" dirty="0"/>
                    </a:p>
                  </a:txBody>
                  <a:tcPr/>
                </a:tc>
                <a:tc>
                  <a:txBody>
                    <a:bodyPr/>
                    <a:lstStyle/>
                    <a:p>
                      <a:pPr algn="ctr"/>
                      <a:r>
                        <a:rPr lang="en-US" sz="2000" dirty="0" smtClean="0"/>
                        <a:t>B</a:t>
                      </a:r>
                      <a:endParaRPr lang="en-US" sz="2000" dirty="0"/>
                    </a:p>
                  </a:txBody>
                  <a:tcPr/>
                </a:tc>
              </a:tr>
              <a:tr h="605367">
                <a:tc>
                  <a:txBody>
                    <a:bodyPr/>
                    <a:lstStyle/>
                    <a:p>
                      <a:pPr algn="ctr"/>
                      <a:r>
                        <a:rPr lang="en-US" sz="2000" dirty="0" smtClean="0"/>
                        <a:t>3</a:t>
                      </a:r>
                      <a:endParaRPr lang="en-US" sz="2000" dirty="0"/>
                    </a:p>
                  </a:txBody>
                  <a:tcPr/>
                </a:tc>
                <a:tc>
                  <a:txBody>
                    <a:bodyPr/>
                    <a:lstStyle/>
                    <a:p>
                      <a:pPr algn="ctr"/>
                      <a:r>
                        <a:rPr lang="en-US" sz="2000" dirty="0" smtClean="0"/>
                        <a:t>DHI7</a:t>
                      </a:r>
                      <a:endParaRPr lang="en-US" sz="2000" dirty="0"/>
                    </a:p>
                  </a:txBody>
                  <a:tcPr/>
                </a:tc>
                <a:tc>
                  <a:txBody>
                    <a:bodyPr/>
                    <a:lstStyle/>
                    <a:p>
                      <a:pPr algn="ctr"/>
                      <a:r>
                        <a:rPr lang="en-US" sz="2000" dirty="0" smtClean="0"/>
                        <a:t>GEETA</a:t>
                      </a:r>
                      <a:endParaRPr lang="en-US" sz="2000" dirty="0"/>
                    </a:p>
                  </a:txBody>
                  <a:tcPr/>
                </a:tc>
                <a:tc>
                  <a:txBody>
                    <a:bodyPr/>
                    <a:lstStyle/>
                    <a:p>
                      <a:pPr algn="ctr"/>
                      <a:r>
                        <a:rPr lang="en-US" sz="1600" dirty="0" smtClean="0">
                          <a:solidFill>
                            <a:schemeClr val="tx1"/>
                          </a:solidFill>
                        </a:rPr>
                        <a:t>CSE</a:t>
                      </a:r>
                      <a:endParaRPr lang="en-US" sz="1600" dirty="0">
                        <a:solidFill>
                          <a:schemeClr val="tx1"/>
                        </a:solidFill>
                      </a:endParaRPr>
                    </a:p>
                  </a:txBody>
                  <a:tcPr/>
                </a:tc>
                <a:tc>
                  <a:txBody>
                    <a:bodyPr/>
                    <a:lstStyle/>
                    <a:p>
                      <a:pPr algn="ctr"/>
                      <a:r>
                        <a:rPr lang="en-US" sz="2000" dirty="0" smtClean="0"/>
                        <a:t>B</a:t>
                      </a:r>
                      <a:endParaRPr lang="en-US" sz="2000" dirty="0"/>
                    </a:p>
                  </a:txBody>
                  <a:tcPr/>
                </a:tc>
              </a:tr>
              <a:tr h="605367">
                <a:tc>
                  <a:txBody>
                    <a:bodyPr/>
                    <a:lstStyle/>
                    <a:p>
                      <a:pPr algn="ctr"/>
                      <a:r>
                        <a:rPr lang="en-US" sz="2000" dirty="0" smtClean="0"/>
                        <a:t>4</a:t>
                      </a:r>
                      <a:endParaRPr lang="en-US" sz="2000" dirty="0"/>
                    </a:p>
                  </a:txBody>
                  <a:tcPr/>
                </a:tc>
                <a:tc>
                  <a:txBody>
                    <a:bodyPr/>
                    <a:lstStyle/>
                    <a:p>
                      <a:pPr algn="ctr"/>
                      <a:r>
                        <a:rPr lang="en-US" sz="2000" dirty="0" smtClean="0"/>
                        <a:t>DEL5</a:t>
                      </a:r>
                      <a:endParaRPr lang="en-US" sz="2000" dirty="0"/>
                    </a:p>
                  </a:txBody>
                  <a:tcPr/>
                </a:tc>
                <a:tc>
                  <a:txBody>
                    <a:bodyPr/>
                    <a:lstStyle/>
                    <a:p>
                      <a:pPr algn="ctr"/>
                      <a:r>
                        <a:rPr lang="en-US" sz="2000" dirty="0" smtClean="0"/>
                        <a:t>MADHU</a:t>
                      </a:r>
                      <a:endParaRPr lang="en-US" sz="2000" dirty="0"/>
                    </a:p>
                  </a:txBody>
                  <a:tcPr/>
                </a:tc>
                <a:tc>
                  <a:txBody>
                    <a:bodyPr/>
                    <a:lstStyle/>
                    <a:p>
                      <a:pPr algn="ctr"/>
                      <a:r>
                        <a:rPr lang="en-US" sz="2000" dirty="0" smtClean="0"/>
                        <a:t>ECE</a:t>
                      </a:r>
                      <a:endParaRPr lang="en-US" sz="2000" dirty="0"/>
                    </a:p>
                  </a:txBody>
                  <a:tcPr/>
                </a:tc>
                <a:tc>
                  <a:txBody>
                    <a:bodyPr/>
                    <a:lstStyle/>
                    <a:p>
                      <a:pPr algn="ctr"/>
                      <a:r>
                        <a:rPr lang="en-US" sz="2000" dirty="0" smtClean="0"/>
                        <a:t>C</a:t>
                      </a:r>
                      <a:endParaRPr lang="en-US" sz="2000" dirty="0"/>
                    </a:p>
                  </a:txBody>
                  <a:tcPr/>
                </a:tc>
              </a:tr>
              <a:tr h="605367">
                <a:tc>
                  <a:txBody>
                    <a:bodyPr/>
                    <a:lstStyle/>
                    <a:p>
                      <a:pPr algn="ctr"/>
                      <a:r>
                        <a:rPr lang="en-US" sz="2000" dirty="0" smtClean="0"/>
                        <a:t>5</a:t>
                      </a:r>
                      <a:endParaRPr lang="en-US" sz="2000" dirty="0"/>
                    </a:p>
                  </a:txBody>
                  <a:tcPr/>
                </a:tc>
                <a:tc>
                  <a:txBody>
                    <a:bodyPr/>
                    <a:lstStyle/>
                    <a:p>
                      <a:pPr algn="ctr"/>
                      <a:r>
                        <a:rPr lang="en-US" sz="2000" dirty="0" smtClean="0"/>
                        <a:t>DHI6</a:t>
                      </a:r>
                      <a:endParaRPr lang="en-US" sz="2000" dirty="0"/>
                    </a:p>
                  </a:txBody>
                  <a:tcPr/>
                </a:tc>
                <a:tc>
                  <a:txBody>
                    <a:bodyPr/>
                    <a:lstStyle/>
                    <a:p>
                      <a:pPr algn="ctr"/>
                      <a:r>
                        <a:rPr lang="en-US" sz="2000" dirty="0" smtClean="0"/>
                        <a:t>SAVITA</a:t>
                      </a:r>
                      <a:endParaRPr lang="en-US" sz="2000" dirty="0"/>
                    </a:p>
                  </a:txBody>
                  <a:tcPr/>
                </a:tc>
                <a:tc>
                  <a:txBody>
                    <a:bodyPr/>
                    <a:lstStyle/>
                    <a:p>
                      <a:pPr algn="ctr"/>
                      <a:r>
                        <a:rPr lang="en-US" sz="2000" dirty="0" smtClean="0"/>
                        <a:t>DBM</a:t>
                      </a:r>
                      <a:endParaRPr lang="en-US" sz="2000" dirty="0"/>
                    </a:p>
                  </a:txBody>
                  <a:tcPr/>
                </a:tc>
                <a:tc>
                  <a:txBody>
                    <a:bodyPr/>
                    <a:lstStyle/>
                    <a:p>
                      <a:pPr algn="ctr"/>
                      <a:r>
                        <a:rPr lang="en-US" sz="2000" dirty="0" smtClean="0"/>
                        <a:t>A</a:t>
                      </a:r>
                      <a:endParaRPr lang="en-US" sz="2000" dirty="0"/>
                    </a:p>
                  </a:txBody>
                  <a:tcPr/>
                </a:tc>
              </a:tr>
            </a:tbl>
          </a:graphicData>
        </a:graphic>
      </p:graphicFrame>
      <p:sp>
        <p:nvSpPr>
          <p:cNvPr id="17" name="Rectangle 16"/>
          <p:cNvSpPr/>
          <p:nvPr/>
        </p:nvSpPr>
        <p:spPr>
          <a:xfrm>
            <a:off x="8061268" y="3581400"/>
            <a:ext cx="235962" cy="338554"/>
          </a:xfrm>
          <a:prstGeom prst="rect">
            <a:avLst/>
          </a:prstGeom>
          <a:noFill/>
        </p:spPr>
        <p:txBody>
          <a:bodyPr wrap="none" lIns="91440" tIns="45720" rIns="91440" bIns="45720">
            <a:spAutoFit/>
          </a:bodyPr>
          <a:lstStyle/>
          <a:p>
            <a:pPr algn="ctr"/>
            <a:r>
              <a:rPr lang="en-US" sz="1600" dirty="0" smtClean="0">
                <a:ln w="12700">
                  <a:solidFill>
                    <a:schemeClr val="tx2">
                      <a:satMod val="155000"/>
                    </a:schemeClr>
                  </a:solidFill>
                  <a:prstDash val="solid"/>
                </a:ln>
                <a:effectLst>
                  <a:outerShdw blurRad="41275" dist="20320" dir="1800000" algn="tl" rotWithShape="0">
                    <a:srgbClr val="000000">
                      <a:alpha val="40000"/>
                    </a:srgbClr>
                  </a:outerShdw>
                </a:effectLst>
              </a:rPr>
              <a:t> </a:t>
            </a:r>
            <a:endParaRPr lang="en-US" sz="1600"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6" name="Rectangle 25"/>
          <p:cNvSpPr/>
          <p:nvPr/>
        </p:nvSpPr>
        <p:spPr>
          <a:xfrm rot="16200000">
            <a:off x="304258" y="3307378"/>
            <a:ext cx="248786" cy="400110"/>
          </a:xfrm>
          <a:prstGeom prst="rect">
            <a:avLst/>
          </a:prstGeom>
          <a:noFill/>
        </p:spPr>
        <p:txBody>
          <a:bodyPr wrap="none" lIns="91440" tIns="45720" rIns="91440" bIns="45720">
            <a:spAutoFit/>
          </a:bodyPr>
          <a:lstStyle/>
          <a:p>
            <a:pPr algn="ctr"/>
            <a:r>
              <a:rPr lang="en-US" sz="2000" dirty="0" smtClean="0">
                <a:ln w="12700">
                  <a:solidFill>
                    <a:schemeClr val="tx2">
                      <a:satMod val="155000"/>
                    </a:schemeClr>
                  </a:solidFill>
                  <a:prstDash val="solid"/>
                </a:ln>
                <a:effectLst>
                  <a:outerShdw blurRad="41275" dist="20320" dir="1800000" algn="tl" rotWithShape="0">
                    <a:srgbClr val="000000">
                      <a:alpha val="40000"/>
                    </a:srgbClr>
                  </a:outerShdw>
                </a:effectLst>
              </a:rPr>
              <a:t> </a:t>
            </a:r>
            <a:endParaRPr lang="en-US" sz="2000"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3" name="Rectangle 22"/>
          <p:cNvSpPr/>
          <p:nvPr/>
        </p:nvSpPr>
        <p:spPr>
          <a:xfrm>
            <a:off x="1066800" y="762000"/>
            <a:ext cx="2342629" cy="646331"/>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US" sz="3600" b="1" dirty="0" smtClean="0">
                <a:ln/>
              </a:rPr>
              <a:t>STUDENT</a:t>
            </a:r>
            <a:endParaRPr lang="en-US" sz="3600" b="1" cap="none" spc="0" dirty="0">
              <a:ln/>
              <a:effectLst/>
            </a:endParaRPr>
          </a:p>
        </p:txBody>
      </p:sp>
    </p:spTree>
  </p:cSld>
  <p:clrMapOvr>
    <a:masterClrMapping/>
  </p:clrMapOvr>
  <p:transition spd="med" advClick="0" advTm="3000">
    <p:newsflash/>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6"/>
          <p:cNvSpPr>
            <a:spLocks noGrp="1" noChangeArrowheads="1"/>
          </p:cNvSpPr>
          <p:nvPr>
            <p:ph type="title"/>
          </p:nvPr>
        </p:nvSpPr>
        <p:spPr/>
        <p:txBody>
          <a:bodyPr/>
          <a:lstStyle/>
          <a:p>
            <a:pPr eaLnBrk="1" hangingPunct="1"/>
            <a:r>
              <a:rPr lang="en-US" smtClean="0"/>
              <a:t>UPDATE (contd.)</a:t>
            </a:r>
          </a:p>
        </p:txBody>
      </p:sp>
      <p:sp>
        <p:nvSpPr>
          <p:cNvPr id="9220" name="Rectangle 7"/>
          <p:cNvSpPr>
            <a:spLocks noGrp="1" noChangeArrowheads="1"/>
          </p:cNvSpPr>
          <p:nvPr>
            <p:ph idx="1"/>
          </p:nvPr>
        </p:nvSpPr>
        <p:spPr/>
        <p:txBody>
          <a:bodyPr/>
          <a:lstStyle/>
          <a:p>
            <a:pPr eaLnBrk="1" hangingPunct="1"/>
            <a:r>
              <a:rPr lang="en-US" smtClean="0"/>
              <a:t>Example: Change the location and controlling department number of project number 10 to 'Bellaire' and 5, respectively.</a:t>
            </a:r>
          </a:p>
          <a:p>
            <a:pPr lvl="1" eaLnBrk="1" hangingPunct="1">
              <a:buFont typeface="Wingdings" pitchFamily="2" charset="2"/>
              <a:buNone/>
            </a:pPr>
            <a:endParaRPr lang="en-US" smtClean="0"/>
          </a:p>
          <a:p>
            <a:pPr lvl="1" eaLnBrk="1" hangingPunct="1">
              <a:buFont typeface="Wingdings" pitchFamily="2" charset="2"/>
              <a:buNone/>
            </a:pPr>
            <a:r>
              <a:rPr lang="en-US" smtClean="0"/>
              <a:t>U5:	UPDATE 	PROJECT</a:t>
            </a:r>
            <a:br>
              <a:rPr lang="en-US" smtClean="0"/>
            </a:br>
            <a:r>
              <a:rPr lang="en-US" smtClean="0"/>
              <a:t>		SET		PLOCATION = 'Bellaire', 					DNUM = 5</a:t>
            </a:r>
            <a:br>
              <a:rPr lang="en-US" smtClean="0"/>
            </a:br>
            <a:r>
              <a:rPr lang="en-US" smtClean="0"/>
              <a:t>		WHERE	PNUMBER=10</a:t>
            </a:r>
            <a:br>
              <a:rPr lang="en-US" smtClean="0"/>
            </a:br>
            <a:endParaRPr lang="en-US" smtClean="0"/>
          </a:p>
        </p:txBody>
      </p:sp>
      <p:sp>
        <p:nvSpPr>
          <p:cNvPr id="9218" name="Slide Number Placeholder 3"/>
          <p:cNvSpPr>
            <a:spLocks noGrp="1"/>
          </p:cNvSpPr>
          <p:nvPr>
            <p:ph type="sldNum" sz="quarter" idx="12"/>
          </p:nvPr>
        </p:nvSpPr>
        <p:spPr>
          <a:noFill/>
        </p:spPr>
        <p:txBody>
          <a:bodyPr/>
          <a:lstStyle/>
          <a:p>
            <a:r>
              <a:rPr lang="en-US" smtClean="0"/>
              <a:t>Slide 8- </a:t>
            </a:r>
            <a:fld id="{0F1C57C5-0980-4D76-A81A-7D938A8006D7}" type="slidenum">
              <a:rPr lang="en-US" smtClean="0"/>
              <a:pPr/>
              <a:t>110</a:t>
            </a:fld>
            <a:endParaRPr lang="en-CA" smtClean="0"/>
          </a:p>
        </p:txBody>
      </p:sp>
    </p:spTree>
  </p:cSld>
  <p:clrMapOvr>
    <a:masterClrMapping/>
  </p:clrMapOvr>
  <p:transition spd="med">
    <p:push dir="d"/>
  </p:transition>
</p:sld>
</file>

<file path=ppt/slides/slide1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3" name="Rectangle 6"/>
          <p:cNvSpPr>
            <a:spLocks noGrp="1" noChangeArrowheads="1"/>
          </p:cNvSpPr>
          <p:nvPr>
            <p:ph type="title"/>
          </p:nvPr>
        </p:nvSpPr>
        <p:spPr/>
        <p:txBody>
          <a:bodyPr/>
          <a:lstStyle/>
          <a:p>
            <a:pPr eaLnBrk="1" hangingPunct="1"/>
            <a:r>
              <a:rPr lang="en-US" smtClean="0"/>
              <a:t>UPDATE (contd.)</a:t>
            </a:r>
          </a:p>
        </p:txBody>
      </p:sp>
      <p:sp>
        <p:nvSpPr>
          <p:cNvPr id="10244" name="Rectangle 7"/>
          <p:cNvSpPr>
            <a:spLocks noGrp="1" noChangeArrowheads="1"/>
          </p:cNvSpPr>
          <p:nvPr>
            <p:ph idx="1"/>
          </p:nvPr>
        </p:nvSpPr>
        <p:spPr/>
        <p:txBody>
          <a:bodyPr>
            <a:normAutofit lnSpcReduction="10000"/>
          </a:bodyPr>
          <a:lstStyle/>
          <a:p>
            <a:pPr eaLnBrk="1" hangingPunct="1">
              <a:lnSpc>
                <a:spcPct val="80000"/>
              </a:lnSpc>
            </a:pPr>
            <a:r>
              <a:rPr lang="en-US" sz="2400" smtClean="0"/>
              <a:t>Example: Give all employees in the 'Research' department a 10% raise in salary.</a:t>
            </a:r>
          </a:p>
          <a:p>
            <a:pPr lvl="1" eaLnBrk="1" hangingPunct="1">
              <a:lnSpc>
                <a:spcPct val="80000"/>
              </a:lnSpc>
              <a:buFont typeface="Wingdings" pitchFamily="2" charset="2"/>
              <a:buNone/>
            </a:pPr>
            <a:r>
              <a:rPr lang="en-US" sz="2200" smtClean="0"/>
              <a:t>U6:	UPDATE 	EMPLOYEE</a:t>
            </a:r>
            <a:br>
              <a:rPr lang="en-US" sz="2200" smtClean="0"/>
            </a:br>
            <a:r>
              <a:rPr lang="en-US" sz="2200" smtClean="0"/>
              <a:t>	SET		SALARY = SALARY *1.1</a:t>
            </a:r>
            <a:br>
              <a:rPr lang="en-US" sz="2200" smtClean="0"/>
            </a:br>
            <a:r>
              <a:rPr lang="en-US" sz="2200" smtClean="0"/>
              <a:t>	WHERE	DNO  IN (SELECT	DNUMBER</a:t>
            </a:r>
            <a:br>
              <a:rPr lang="en-US" sz="2200" smtClean="0"/>
            </a:br>
            <a:r>
              <a:rPr lang="en-US" sz="2200" smtClean="0"/>
              <a:t>			    FROM	DEPARTMENT</a:t>
            </a:r>
            <a:br>
              <a:rPr lang="en-US" sz="2200" smtClean="0"/>
            </a:br>
            <a:r>
              <a:rPr lang="en-US" sz="2200" smtClean="0"/>
              <a:t>			    WHERE	DNAME='Research')</a:t>
            </a:r>
            <a:br>
              <a:rPr lang="en-US" sz="2200" smtClean="0"/>
            </a:br>
            <a:endParaRPr lang="en-US" sz="2200" smtClean="0"/>
          </a:p>
          <a:p>
            <a:pPr eaLnBrk="1" hangingPunct="1">
              <a:lnSpc>
                <a:spcPct val="80000"/>
              </a:lnSpc>
            </a:pPr>
            <a:r>
              <a:rPr lang="en-US" sz="2400" smtClean="0"/>
              <a:t>In this request, the modified SALARY value depends on the original SALARY value in each tuple</a:t>
            </a:r>
          </a:p>
          <a:p>
            <a:pPr lvl="1" eaLnBrk="1" hangingPunct="1">
              <a:lnSpc>
                <a:spcPct val="80000"/>
              </a:lnSpc>
            </a:pPr>
            <a:r>
              <a:rPr lang="en-US" sz="2200" smtClean="0"/>
              <a:t>The reference to the SALARY attribute on the right of = refers to the old SALARY value before modification</a:t>
            </a:r>
          </a:p>
          <a:p>
            <a:pPr lvl="1" eaLnBrk="1" hangingPunct="1">
              <a:lnSpc>
                <a:spcPct val="80000"/>
              </a:lnSpc>
            </a:pPr>
            <a:r>
              <a:rPr lang="en-US" sz="2200" smtClean="0"/>
              <a:t>The reference to the SALARY attribute on the left of = refers to the new SALARY value after modification</a:t>
            </a:r>
            <a:br>
              <a:rPr lang="en-US" sz="2200" smtClean="0"/>
            </a:br>
            <a:endParaRPr lang="en-US" sz="2200" smtClean="0"/>
          </a:p>
        </p:txBody>
      </p:sp>
      <p:sp>
        <p:nvSpPr>
          <p:cNvPr id="10242" name="Slide Number Placeholder 3"/>
          <p:cNvSpPr>
            <a:spLocks noGrp="1"/>
          </p:cNvSpPr>
          <p:nvPr>
            <p:ph type="sldNum" sz="quarter" idx="12"/>
          </p:nvPr>
        </p:nvSpPr>
        <p:spPr>
          <a:noFill/>
        </p:spPr>
        <p:txBody>
          <a:bodyPr/>
          <a:lstStyle/>
          <a:p>
            <a:r>
              <a:rPr lang="en-US" smtClean="0"/>
              <a:t>Slide 8- </a:t>
            </a:r>
            <a:fld id="{7E552A38-FCAA-4E3C-A6C0-07D1CCDB5FC7}" type="slidenum">
              <a:rPr lang="en-US" smtClean="0"/>
              <a:pPr/>
              <a:t>111</a:t>
            </a:fld>
            <a:endParaRPr lang="en-CA" smtClean="0"/>
          </a:p>
        </p:txBody>
      </p:sp>
    </p:spTree>
  </p:cSld>
  <p:clrMapOvr>
    <a:masterClrMapping/>
  </p:clrMapOvr>
  <p:transition spd="med">
    <p:push dir="d"/>
  </p:transition>
</p:sld>
</file>

<file path=ppt/slides/slide1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7" name="Rectangle 6"/>
          <p:cNvSpPr>
            <a:spLocks noGrp="1" noChangeArrowheads="1"/>
          </p:cNvSpPr>
          <p:nvPr>
            <p:ph type="title"/>
          </p:nvPr>
        </p:nvSpPr>
        <p:spPr>
          <a:xfrm>
            <a:off x="357188" y="379413"/>
            <a:ext cx="7796212" cy="992187"/>
          </a:xfrm>
        </p:spPr>
        <p:txBody>
          <a:bodyPr/>
          <a:lstStyle/>
          <a:p>
            <a:pPr eaLnBrk="1" hangingPunct="1"/>
            <a:r>
              <a:rPr lang="en-US" smtClean="0"/>
              <a:t>DELETE STATEMENT</a:t>
            </a:r>
          </a:p>
        </p:txBody>
      </p:sp>
      <p:sp>
        <p:nvSpPr>
          <p:cNvPr id="11268" name="Rectangle 7"/>
          <p:cNvSpPr>
            <a:spLocks noGrp="1" noChangeArrowheads="1"/>
          </p:cNvSpPr>
          <p:nvPr>
            <p:ph idx="1"/>
          </p:nvPr>
        </p:nvSpPr>
        <p:spPr/>
        <p:txBody>
          <a:bodyPr/>
          <a:lstStyle/>
          <a:p>
            <a:pPr eaLnBrk="1" hangingPunct="1"/>
            <a:r>
              <a:rPr lang="en-US" sz="2400" smtClean="0"/>
              <a:t>Removes tuples from a relation</a:t>
            </a:r>
          </a:p>
          <a:p>
            <a:pPr lvl="1" eaLnBrk="1" hangingPunct="1"/>
            <a:r>
              <a:rPr lang="en-US" sz="2200" smtClean="0"/>
              <a:t>Includes a WHERE-clause to select the tuples to be deleted</a:t>
            </a:r>
          </a:p>
          <a:p>
            <a:pPr lvl="1" eaLnBrk="1" hangingPunct="1"/>
            <a:r>
              <a:rPr lang="en-US" sz="2200" smtClean="0"/>
              <a:t>Referential integrity should be enforced</a:t>
            </a:r>
          </a:p>
          <a:p>
            <a:pPr lvl="1" eaLnBrk="1" hangingPunct="1"/>
            <a:r>
              <a:rPr lang="en-US" sz="2200" smtClean="0"/>
              <a:t>Tuples are deleted from only </a:t>
            </a:r>
            <a:r>
              <a:rPr lang="en-US" sz="2200" i="1" smtClean="0"/>
              <a:t>one table</a:t>
            </a:r>
            <a:r>
              <a:rPr lang="en-US" sz="2200" smtClean="0"/>
              <a:t> at a time (unless CASCADE is specified on a referential integrity constraint)</a:t>
            </a:r>
          </a:p>
          <a:p>
            <a:pPr lvl="1" eaLnBrk="1" hangingPunct="1"/>
            <a:r>
              <a:rPr lang="en-US" sz="2200" smtClean="0"/>
              <a:t>A missing WHERE-clause specifies that </a:t>
            </a:r>
            <a:r>
              <a:rPr lang="en-US" sz="2200" i="1" smtClean="0"/>
              <a:t>all tuples</a:t>
            </a:r>
            <a:r>
              <a:rPr lang="en-US" sz="2200" smtClean="0"/>
              <a:t> in the relation are to be deleted; the table then becomes an empty table</a:t>
            </a:r>
          </a:p>
          <a:p>
            <a:pPr lvl="1" eaLnBrk="1" hangingPunct="1"/>
            <a:r>
              <a:rPr lang="en-US" sz="2200" smtClean="0"/>
              <a:t>The number of tuples deleted depends on the number of tuples in the relation that satisfy the WHERE-clause</a:t>
            </a:r>
          </a:p>
          <a:p>
            <a:pPr eaLnBrk="1" hangingPunct="1"/>
            <a:endParaRPr lang="en-US" sz="2400" smtClean="0"/>
          </a:p>
        </p:txBody>
      </p:sp>
      <p:sp>
        <p:nvSpPr>
          <p:cNvPr id="11266" name="Slide Number Placeholder 3"/>
          <p:cNvSpPr>
            <a:spLocks noGrp="1"/>
          </p:cNvSpPr>
          <p:nvPr>
            <p:ph type="sldNum" sz="quarter" idx="12"/>
          </p:nvPr>
        </p:nvSpPr>
        <p:spPr>
          <a:noFill/>
        </p:spPr>
        <p:txBody>
          <a:bodyPr/>
          <a:lstStyle/>
          <a:p>
            <a:r>
              <a:rPr lang="en-US" smtClean="0"/>
              <a:t>Slide 8- </a:t>
            </a:r>
            <a:fld id="{D5DA02DA-F8EA-4F07-93E7-4188361CE1FE}" type="slidenum">
              <a:rPr lang="en-US" smtClean="0"/>
              <a:pPr/>
              <a:t>112</a:t>
            </a:fld>
            <a:endParaRPr lang="en-CA" smtClean="0"/>
          </a:p>
        </p:txBody>
      </p:sp>
    </p:spTree>
  </p:cSld>
  <p:clrMapOvr>
    <a:masterClrMapping/>
  </p:clrMapOvr>
  <p:transition spd="med">
    <p:push dir="d"/>
  </p:transition>
</p:sld>
</file>

<file path=ppt/slides/slide1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1" name="Rectangle 6"/>
          <p:cNvSpPr>
            <a:spLocks noGrp="1" noChangeArrowheads="1"/>
          </p:cNvSpPr>
          <p:nvPr>
            <p:ph type="title"/>
          </p:nvPr>
        </p:nvSpPr>
        <p:spPr/>
        <p:txBody>
          <a:bodyPr/>
          <a:lstStyle/>
          <a:p>
            <a:pPr eaLnBrk="1" hangingPunct="1"/>
            <a:r>
              <a:rPr lang="en-US" smtClean="0"/>
              <a:t>DELETE (contd.)</a:t>
            </a:r>
          </a:p>
        </p:txBody>
      </p:sp>
      <p:sp>
        <p:nvSpPr>
          <p:cNvPr id="12292" name="Rectangle 7"/>
          <p:cNvSpPr>
            <a:spLocks noGrp="1" noChangeArrowheads="1"/>
          </p:cNvSpPr>
          <p:nvPr>
            <p:ph idx="1"/>
          </p:nvPr>
        </p:nvSpPr>
        <p:spPr/>
        <p:txBody>
          <a:bodyPr/>
          <a:lstStyle/>
          <a:p>
            <a:pPr eaLnBrk="1" hangingPunct="1">
              <a:lnSpc>
                <a:spcPct val="80000"/>
              </a:lnSpc>
            </a:pPr>
            <a:r>
              <a:rPr lang="en-US" sz="2000" smtClean="0"/>
              <a:t>Examples:</a:t>
            </a:r>
          </a:p>
          <a:p>
            <a:pPr lvl="1" eaLnBrk="1" hangingPunct="1">
              <a:lnSpc>
                <a:spcPct val="80000"/>
              </a:lnSpc>
              <a:buFont typeface="Wingdings" pitchFamily="2" charset="2"/>
              <a:buNone/>
            </a:pPr>
            <a:r>
              <a:rPr lang="en-US" sz="2000" smtClean="0"/>
              <a:t>U4A:	DELETE FROM 	EMPLOYEE</a:t>
            </a:r>
            <a:br>
              <a:rPr lang="en-US" sz="2000" smtClean="0"/>
            </a:br>
            <a:r>
              <a:rPr lang="en-US" sz="2000" smtClean="0"/>
              <a:t>		WHERE		LNAME='Brown’</a:t>
            </a:r>
          </a:p>
          <a:p>
            <a:pPr lvl="1" eaLnBrk="1" hangingPunct="1">
              <a:lnSpc>
                <a:spcPct val="80000"/>
              </a:lnSpc>
              <a:buFont typeface="Wingdings" pitchFamily="2" charset="2"/>
              <a:buNone/>
            </a:pPr>
            <a:endParaRPr lang="en-US" sz="2000" smtClean="0"/>
          </a:p>
          <a:p>
            <a:pPr lvl="1" eaLnBrk="1" hangingPunct="1">
              <a:lnSpc>
                <a:spcPct val="80000"/>
              </a:lnSpc>
              <a:buFont typeface="Wingdings" pitchFamily="2" charset="2"/>
              <a:buNone/>
            </a:pPr>
            <a:r>
              <a:rPr lang="en-US" sz="2000" smtClean="0"/>
              <a:t>U4B:	DELETE FROM 	EMPLOYEE</a:t>
            </a:r>
            <a:br>
              <a:rPr lang="en-US" sz="2000" smtClean="0"/>
            </a:br>
            <a:r>
              <a:rPr lang="en-US" sz="2000" smtClean="0"/>
              <a:t>		WHERE		SSN='123456789’</a:t>
            </a:r>
          </a:p>
          <a:p>
            <a:pPr lvl="1" eaLnBrk="1" hangingPunct="1">
              <a:lnSpc>
                <a:spcPct val="80000"/>
              </a:lnSpc>
              <a:buFont typeface="Wingdings" pitchFamily="2" charset="2"/>
              <a:buNone/>
            </a:pPr>
            <a:endParaRPr lang="en-US" sz="2000" smtClean="0"/>
          </a:p>
          <a:p>
            <a:pPr lvl="1" eaLnBrk="1" hangingPunct="1">
              <a:lnSpc>
                <a:spcPct val="80000"/>
              </a:lnSpc>
              <a:buFont typeface="Wingdings" pitchFamily="2" charset="2"/>
              <a:buNone/>
            </a:pPr>
            <a:r>
              <a:rPr lang="en-US" sz="2000" smtClean="0"/>
              <a:t>U4C:	DELETE FROM 	EMPLOYEE</a:t>
            </a:r>
            <a:br>
              <a:rPr lang="en-US" sz="2000" smtClean="0"/>
            </a:br>
            <a:r>
              <a:rPr lang="en-US" sz="2000" smtClean="0"/>
              <a:t>		WHERE		DNO  IN				  			(SELECT	DNUMBER</a:t>
            </a:r>
            <a:br>
              <a:rPr lang="en-US" sz="2000" smtClean="0"/>
            </a:br>
            <a:r>
              <a:rPr lang="en-US" sz="2000" smtClean="0"/>
              <a:t>					FROM	DEPARTMENT</a:t>
            </a:r>
            <a:br>
              <a:rPr lang="en-US" sz="2000" smtClean="0"/>
            </a:br>
            <a:r>
              <a:rPr lang="en-US" sz="2000" smtClean="0"/>
              <a:t>					WHERE							DNAME='Research')</a:t>
            </a:r>
          </a:p>
          <a:p>
            <a:pPr lvl="1" eaLnBrk="1" hangingPunct="1">
              <a:lnSpc>
                <a:spcPct val="80000"/>
              </a:lnSpc>
              <a:buFont typeface="Wingdings" pitchFamily="2" charset="2"/>
              <a:buNone/>
            </a:pPr>
            <a:endParaRPr lang="en-US" sz="2000" smtClean="0"/>
          </a:p>
          <a:p>
            <a:pPr lvl="1" eaLnBrk="1" hangingPunct="1">
              <a:lnSpc>
                <a:spcPct val="80000"/>
              </a:lnSpc>
              <a:buFont typeface="Wingdings" pitchFamily="2" charset="2"/>
              <a:buNone/>
            </a:pPr>
            <a:r>
              <a:rPr lang="en-US" sz="2000" smtClean="0"/>
              <a:t>U4D:	DELETE FROM 	EMPLOYEE</a:t>
            </a:r>
          </a:p>
        </p:txBody>
      </p:sp>
      <p:sp>
        <p:nvSpPr>
          <p:cNvPr id="12290" name="Slide Number Placeholder 3"/>
          <p:cNvSpPr>
            <a:spLocks noGrp="1"/>
          </p:cNvSpPr>
          <p:nvPr>
            <p:ph type="sldNum" sz="quarter" idx="12"/>
          </p:nvPr>
        </p:nvSpPr>
        <p:spPr>
          <a:noFill/>
        </p:spPr>
        <p:txBody>
          <a:bodyPr/>
          <a:lstStyle/>
          <a:p>
            <a:r>
              <a:rPr lang="en-US" smtClean="0"/>
              <a:t>Slide 8- </a:t>
            </a:r>
            <a:fld id="{6CFA760D-91CF-4949-BC36-5C66D783DED9}" type="slidenum">
              <a:rPr lang="en-US" smtClean="0"/>
              <a:pPr/>
              <a:t>113</a:t>
            </a:fld>
            <a:endParaRPr lang="en-CA" smtClean="0"/>
          </a:p>
        </p:txBody>
      </p:sp>
    </p:spTree>
  </p:cSld>
  <p:clrMapOvr>
    <a:masterClrMapping/>
  </p:clrMapOvr>
  <p:transition spd="med">
    <p:push dir="d"/>
  </p:transition>
</p:sld>
</file>

<file path=ppt/slides/slide1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SELECT STATEMENT</a:t>
            </a:r>
          </a:p>
        </p:txBody>
      </p:sp>
      <p:sp>
        <p:nvSpPr>
          <p:cNvPr id="3" name="Content Placeholder 2"/>
          <p:cNvSpPr>
            <a:spLocks noGrp="1"/>
          </p:cNvSpPr>
          <p:nvPr>
            <p:ph idx="1"/>
          </p:nvPr>
        </p:nvSpPr>
        <p:spPr>
          <a:xfrm>
            <a:off x="239713" y="1600200"/>
            <a:ext cx="8294687" cy="4800600"/>
          </a:xfrm>
        </p:spPr>
        <p:txBody>
          <a:bodyPr/>
          <a:lstStyle/>
          <a:p>
            <a:pPr marL="1100138" lvl="1" indent="-533400" eaLnBrk="1" hangingPunct="1">
              <a:lnSpc>
                <a:spcPct val="80000"/>
              </a:lnSpc>
              <a:spcBef>
                <a:spcPct val="0"/>
              </a:spcBef>
              <a:buFont typeface="Wingdings" pitchFamily="2" charset="2"/>
              <a:buNone/>
              <a:defRPr/>
            </a:pPr>
            <a:r>
              <a:rPr lang="en-US" sz="2400" dirty="0" smtClean="0">
                <a:cs typeface="Times New Roman" pitchFamily="18" charset="0"/>
              </a:rPr>
              <a:t>A select query can be used in the insert statement to get the values for the insert statement</a:t>
            </a:r>
          </a:p>
          <a:p>
            <a:pPr marL="1100138" lvl="1" indent="-533400" eaLnBrk="1" hangingPunct="1">
              <a:lnSpc>
                <a:spcPct val="80000"/>
              </a:lnSpc>
              <a:spcBef>
                <a:spcPct val="0"/>
              </a:spcBef>
              <a:defRPr/>
            </a:pPr>
            <a:endParaRPr lang="en-US" sz="2000" dirty="0" smtClean="0">
              <a:cs typeface="Times New Roman" pitchFamily="18" charset="0"/>
            </a:endParaRPr>
          </a:p>
          <a:p>
            <a:pPr marL="609600" indent="-609600" eaLnBrk="1" hangingPunct="1">
              <a:lnSpc>
                <a:spcPct val="80000"/>
              </a:lnSpc>
              <a:spcBef>
                <a:spcPct val="0"/>
              </a:spcBef>
              <a:defRPr/>
            </a:pPr>
            <a:r>
              <a:rPr lang="en-US" sz="2000" b="1" dirty="0" smtClean="0">
                <a:cs typeface="Times New Roman" pitchFamily="18" charset="0"/>
              </a:rPr>
              <a:t>Example:</a:t>
            </a:r>
          </a:p>
          <a:p>
            <a:pPr marL="609600" indent="-609600" eaLnBrk="1" hangingPunct="1">
              <a:lnSpc>
                <a:spcPct val="80000"/>
              </a:lnSpc>
              <a:spcBef>
                <a:spcPct val="0"/>
              </a:spcBef>
              <a:defRPr/>
            </a:pPr>
            <a:endParaRPr lang="en-US" sz="700" b="1" dirty="0" smtClean="0">
              <a:cs typeface="Times New Roman" pitchFamily="18" charset="0"/>
            </a:endParaRPr>
          </a:p>
          <a:p>
            <a:pPr marL="609600" indent="-609600" eaLnBrk="1" hangingPunct="1">
              <a:lnSpc>
                <a:spcPct val="80000"/>
              </a:lnSpc>
              <a:spcBef>
                <a:spcPct val="0"/>
              </a:spcBef>
              <a:buFontTx/>
              <a:buNone/>
              <a:defRPr/>
            </a:pPr>
            <a:r>
              <a:rPr lang="en-US" sz="1800" dirty="0" smtClean="0">
                <a:cs typeface="Times New Roman" pitchFamily="18" charset="0"/>
              </a:rPr>
              <a:t>INSERT INTO </a:t>
            </a:r>
            <a:r>
              <a:rPr lang="en-US" sz="1800" dirty="0" err="1" smtClean="0">
                <a:cs typeface="Times New Roman" pitchFamily="18" charset="0"/>
              </a:rPr>
              <a:t>city_state</a:t>
            </a:r>
            <a:endParaRPr lang="en-US" sz="1800" dirty="0" smtClean="0">
              <a:cs typeface="Times New Roman" pitchFamily="18" charset="0"/>
            </a:endParaRPr>
          </a:p>
          <a:p>
            <a:pPr marL="609600" indent="-609600" eaLnBrk="1" hangingPunct="1">
              <a:lnSpc>
                <a:spcPct val="80000"/>
              </a:lnSpc>
              <a:spcBef>
                <a:spcPct val="0"/>
              </a:spcBef>
              <a:buFontTx/>
              <a:buNone/>
              <a:defRPr/>
            </a:pPr>
            <a:r>
              <a:rPr lang="en-US" sz="1800" dirty="0" smtClean="0">
                <a:cs typeface="Times New Roman" pitchFamily="18" charset="0"/>
              </a:rPr>
              <a:t>SELECT </a:t>
            </a:r>
            <a:r>
              <a:rPr lang="en-US" sz="1800" dirty="0" err="1" smtClean="0">
                <a:cs typeface="Times New Roman" pitchFamily="18" charset="0"/>
              </a:rPr>
              <a:t>studio_city</a:t>
            </a:r>
            <a:r>
              <a:rPr lang="en-US" sz="1800" dirty="0" smtClean="0">
                <a:cs typeface="Times New Roman" pitchFamily="18" charset="0"/>
              </a:rPr>
              <a:t>, </a:t>
            </a:r>
            <a:r>
              <a:rPr lang="en-US" sz="1800" dirty="0" err="1" smtClean="0">
                <a:cs typeface="Times New Roman" pitchFamily="18" charset="0"/>
              </a:rPr>
              <a:t>studio_state</a:t>
            </a:r>
            <a:r>
              <a:rPr lang="en-US" sz="1800" dirty="0" smtClean="0">
                <a:cs typeface="Times New Roman" pitchFamily="18" charset="0"/>
              </a:rPr>
              <a:t> FROM studios </a:t>
            </a:r>
          </a:p>
          <a:p>
            <a:pPr marL="609600" indent="-609600" eaLnBrk="1" hangingPunct="1">
              <a:lnSpc>
                <a:spcPct val="80000"/>
              </a:lnSpc>
              <a:spcBef>
                <a:spcPct val="0"/>
              </a:spcBef>
              <a:buFontTx/>
              <a:buNone/>
              <a:defRPr/>
            </a:pPr>
            <a:endParaRPr lang="en-US" sz="700" dirty="0" smtClean="0">
              <a:cs typeface="Times New Roman" pitchFamily="18" charset="0"/>
            </a:endParaRPr>
          </a:p>
          <a:p>
            <a:pPr marL="609600" indent="-609600" eaLnBrk="1" hangingPunct="1">
              <a:lnSpc>
                <a:spcPct val="80000"/>
              </a:lnSpc>
              <a:spcBef>
                <a:spcPct val="0"/>
              </a:spcBef>
              <a:defRPr/>
            </a:pPr>
            <a:endParaRPr lang="en-US" sz="2000" dirty="0" smtClean="0">
              <a:cs typeface="Times New Roman" pitchFamily="18" charset="0"/>
            </a:endParaRPr>
          </a:p>
          <a:p>
            <a:pPr marL="609600" indent="-609600" eaLnBrk="1" hangingPunct="1">
              <a:lnSpc>
                <a:spcPct val="80000"/>
              </a:lnSpc>
              <a:spcBef>
                <a:spcPct val="0"/>
              </a:spcBef>
              <a:defRPr/>
            </a:pPr>
            <a:r>
              <a:rPr lang="en-US" sz="2000" dirty="0" smtClean="0">
                <a:cs typeface="Times New Roman" pitchFamily="18" charset="0"/>
              </a:rPr>
              <a:t>This selects the corresponding fields from the studios table and inserts them into the </a:t>
            </a:r>
            <a:r>
              <a:rPr lang="en-US" sz="2000" dirty="0" err="1" smtClean="0">
                <a:cs typeface="Times New Roman" pitchFamily="18" charset="0"/>
              </a:rPr>
              <a:t>city_state</a:t>
            </a:r>
            <a:r>
              <a:rPr lang="en-US" sz="2000" dirty="0" smtClean="0">
                <a:cs typeface="Times New Roman" pitchFamily="18" charset="0"/>
              </a:rPr>
              <a:t> table.</a:t>
            </a:r>
          </a:p>
          <a:p>
            <a:pPr marL="609600" indent="-609600" eaLnBrk="1" hangingPunct="1">
              <a:lnSpc>
                <a:spcPct val="80000"/>
              </a:lnSpc>
              <a:spcBef>
                <a:spcPct val="0"/>
              </a:spcBef>
              <a:defRPr/>
            </a:pPr>
            <a:endParaRPr lang="en-US" sz="2000" b="1" dirty="0" smtClean="0">
              <a:cs typeface="Times New Roman" pitchFamily="18" charset="0"/>
            </a:endParaRPr>
          </a:p>
          <a:p>
            <a:pPr marL="609600" indent="-609600" eaLnBrk="1" hangingPunct="1">
              <a:lnSpc>
                <a:spcPct val="80000"/>
              </a:lnSpc>
              <a:spcBef>
                <a:spcPct val="0"/>
              </a:spcBef>
              <a:defRPr/>
            </a:pPr>
            <a:r>
              <a:rPr lang="en-US" sz="2000" b="1" dirty="0" smtClean="0">
                <a:cs typeface="Times New Roman" pitchFamily="18" charset="0"/>
              </a:rPr>
              <a:t>Example:</a:t>
            </a:r>
          </a:p>
          <a:p>
            <a:pPr marL="609600" indent="-609600" eaLnBrk="1" hangingPunct="1">
              <a:lnSpc>
                <a:spcPct val="80000"/>
              </a:lnSpc>
              <a:spcBef>
                <a:spcPct val="0"/>
              </a:spcBef>
              <a:defRPr/>
            </a:pPr>
            <a:endParaRPr lang="en-US" sz="700" dirty="0" smtClean="0">
              <a:cs typeface="Times New Roman" pitchFamily="18" charset="0"/>
            </a:endParaRPr>
          </a:p>
          <a:p>
            <a:pPr marL="609600" indent="-609600" eaLnBrk="1" hangingPunct="1">
              <a:lnSpc>
                <a:spcPct val="80000"/>
              </a:lnSpc>
              <a:spcBef>
                <a:spcPct val="0"/>
              </a:spcBef>
              <a:defRPr/>
            </a:pPr>
            <a:endParaRPr lang="en-US" sz="700" dirty="0" smtClean="0">
              <a:cs typeface="Times New Roman" pitchFamily="18" charset="0"/>
            </a:endParaRPr>
          </a:p>
          <a:p>
            <a:pPr marL="609600" indent="-609600" eaLnBrk="1" hangingPunct="1">
              <a:lnSpc>
                <a:spcPct val="80000"/>
              </a:lnSpc>
              <a:spcBef>
                <a:spcPct val="0"/>
              </a:spcBef>
              <a:buFontTx/>
              <a:buNone/>
              <a:defRPr/>
            </a:pPr>
            <a:r>
              <a:rPr lang="en-US" sz="1800" dirty="0" smtClean="0">
                <a:cs typeface="Times New Roman" pitchFamily="18" charset="0"/>
              </a:rPr>
              <a:t>INSERT INTO </a:t>
            </a:r>
            <a:r>
              <a:rPr lang="en-US" sz="1800" dirty="0" err="1" smtClean="0">
                <a:cs typeface="Times New Roman" pitchFamily="18" charset="0"/>
              </a:rPr>
              <a:t>city_state</a:t>
            </a:r>
            <a:endParaRPr lang="en-US" sz="1800" dirty="0" smtClean="0">
              <a:cs typeface="Times New Roman" pitchFamily="18" charset="0"/>
            </a:endParaRPr>
          </a:p>
          <a:p>
            <a:pPr marL="609600" indent="-609600" eaLnBrk="1" hangingPunct="1">
              <a:lnSpc>
                <a:spcPct val="80000"/>
              </a:lnSpc>
              <a:spcBef>
                <a:spcPct val="0"/>
              </a:spcBef>
              <a:buFontTx/>
              <a:buNone/>
              <a:defRPr/>
            </a:pPr>
            <a:r>
              <a:rPr lang="en-US" sz="1800" dirty="0" smtClean="0">
                <a:cs typeface="Times New Roman" pitchFamily="18" charset="0"/>
              </a:rPr>
              <a:t>SELECT Distinct </a:t>
            </a:r>
            <a:r>
              <a:rPr lang="en-US" sz="1800" dirty="0" err="1" smtClean="0">
                <a:cs typeface="Times New Roman" pitchFamily="18" charset="0"/>
              </a:rPr>
              <a:t>studio_city</a:t>
            </a:r>
            <a:r>
              <a:rPr lang="en-US" sz="1800" dirty="0" smtClean="0">
                <a:cs typeface="Times New Roman" pitchFamily="18" charset="0"/>
              </a:rPr>
              <a:t>, </a:t>
            </a:r>
            <a:r>
              <a:rPr lang="en-US" sz="1800" dirty="0" err="1" smtClean="0">
                <a:cs typeface="Times New Roman" pitchFamily="18" charset="0"/>
              </a:rPr>
              <a:t>studio_state</a:t>
            </a:r>
            <a:r>
              <a:rPr lang="en-US" sz="1800" dirty="0" smtClean="0">
                <a:cs typeface="Times New Roman" pitchFamily="18" charset="0"/>
              </a:rPr>
              <a:t> FROM studios</a:t>
            </a:r>
          </a:p>
          <a:p>
            <a:pPr marL="609600" indent="-609600" eaLnBrk="1" hangingPunct="1">
              <a:lnSpc>
                <a:spcPct val="80000"/>
              </a:lnSpc>
              <a:spcBef>
                <a:spcPct val="0"/>
              </a:spcBef>
              <a:buFontTx/>
              <a:buNone/>
              <a:defRPr/>
            </a:pPr>
            <a:r>
              <a:rPr lang="en-US" sz="1800" dirty="0" smtClean="0">
                <a:cs typeface="Times New Roman" pitchFamily="18" charset="0"/>
              </a:rPr>
              <a:t> </a:t>
            </a:r>
          </a:p>
          <a:p>
            <a:pPr marL="609600" indent="-609600" eaLnBrk="1" hangingPunct="1">
              <a:lnSpc>
                <a:spcPct val="80000"/>
              </a:lnSpc>
              <a:spcBef>
                <a:spcPct val="0"/>
              </a:spcBef>
              <a:buFontTx/>
              <a:buNone/>
              <a:defRPr/>
            </a:pPr>
            <a:endParaRPr lang="en-US" sz="700" dirty="0" smtClean="0">
              <a:cs typeface="Times New Roman" pitchFamily="18" charset="0"/>
            </a:endParaRPr>
          </a:p>
          <a:p>
            <a:pPr marL="609600" indent="-609600" eaLnBrk="1" hangingPunct="1">
              <a:lnSpc>
                <a:spcPct val="80000"/>
              </a:lnSpc>
              <a:spcBef>
                <a:spcPct val="0"/>
              </a:spcBef>
              <a:defRPr/>
            </a:pPr>
            <a:r>
              <a:rPr lang="en-US" sz="2000" dirty="0" smtClean="0">
                <a:cs typeface="Times New Roman" pitchFamily="18" charset="0"/>
              </a:rPr>
              <a:t>This selects the corresponding fields from the studios table, deletes the duplicate fields and inserts them into the </a:t>
            </a:r>
            <a:r>
              <a:rPr lang="en-US" sz="2000" dirty="0" err="1" smtClean="0">
                <a:cs typeface="Times New Roman" pitchFamily="18" charset="0"/>
              </a:rPr>
              <a:t>city_state</a:t>
            </a:r>
            <a:r>
              <a:rPr lang="en-US" sz="2000" dirty="0" smtClean="0">
                <a:cs typeface="Times New Roman" pitchFamily="18" charset="0"/>
              </a:rPr>
              <a:t> table. Thus the final table has distinct rows</a:t>
            </a:r>
          </a:p>
          <a:p>
            <a:pPr eaLnBrk="1" hangingPunct="1">
              <a:defRPr/>
            </a:pPr>
            <a:endParaRPr lang="en-US" dirty="0" smtClean="0"/>
          </a:p>
        </p:txBody>
      </p:sp>
      <p:sp>
        <p:nvSpPr>
          <p:cNvPr id="13316" name="Slide Number Placeholder 3"/>
          <p:cNvSpPr>
            <a:spLocks noGrp="1"/>
          </p:cNvSpPr>
          <p:nvPr>
            <p:ph type="sldNum" sz="quarter" idx="12"/>
          </p:nvPr>
        </p:nvSpPr>
        <p:spPr>
          <a:noFill/>
        </p:spPr>
        <p:txBody>
          <a:bodyPr/>
          <a:lstStyle/>
          <a:p>
            <a:r>
              <a:rPr lang="en-US" smtClean="0"/>
              <a:t>Slide 8- </a:t>
            </a:r>
            <a:fld id="{65A03D2F-8017-41E2-BDC6-AB0F860CC62B}" type="slidenum">
              <a:rPr lang="en-US" smtClean="0"/>
              <a:pPr/>
              <a:t>114</a:t>
            </a:fld>
            <a:endParaRPr lang="en-CA" smtClean="0"/>
          </a:p>
        </p:txBody>
      </p:sp>
    </p:spTree>
  </p:cSld>
  <p:clrMapOvr>
    <a:masterClrMapping/>
  </p:clrMapOvr>
  <p:transition spd="med">
    <p:push dir="d"/>
  </p:transition>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SELECT(contd.)</a:t>
            </a:r>
          </a:p>
        </p:txBody>
      </p:sp>
      <p:sp>
        <p:nvSpPr>
          <p:cNvPr id="14339" name="Content Placeholder 2"/>
          <p:cNvSpPr>
            <a:spLocks noGrp="1"/>
          </p:cNvSpPr>
          <p:nvPr>
            <p:ph idx="1"/>
          </p:nvPr>
        </p:nvSpPr>
        <p:spPr/>
        <p:txBody>
          <a:bodyPr/>
          <a:lstStyle/>
          <a:p>
            <a:pPr eaLnBrk="1" hangingPunct="1">
              <a:buFontTx/>
              <a:buNone/>
            </a:pPr>
            <a:r>
              <a:rPr lang="en-GB" sz="3200" b="1" smtClean="0">
                <a:solidFill>
                  <a:srgbClr val="990033"/>
                </a:solidFill>
                <a:latin typeface="Courier New" pitchFamily="71" charset="0"/>
              </a:rPr>
              <a:t>SELECT</a:t>
            </a:r>
            <a:r>
              <a:rPr lang="en-GB" b="1" smtClean="0">
                <a:latin typeface="Courier New" pitchFamily="71" charset="0"/>
              </a:rPr>
              <a:t> </a:t>
            </a:r>
          </a:p>
          <a:p>
            <a:pPr eaLnBrk="1" hangingPunct="1">
              <a:buFontTx/>
              <a:buNone/>
            </a:pPr>
            <a:r>
              <a:rPr lang="en-GB" b="1" smtClean="0">
                <a:latin typeface="Courier New" pitchFamily="71" charset="0"/>
              </a:rPr>
              <a:t>	</a:t>
            </a:r>
            <a:r>
              <a:rPr lang="en-GB" sz="2400" b="1" smtClean="0">
                <a:latin typeface="Courier New" pitchFamily="71" charset="0"/>
              </a:rPr>
              <a:t>[DISTINCT | ALL] &lt;column-list&gt;</a:t>
            </a:r>
          </a:p>
          <a:p>
            <a:pPr eaLnBrk="1" hangingPunct="1">
              <a:buFontTx/>
              <a:buNone/>
            </a:pPr>
            <a:r>
              <a:rPr lang="en-GB" sz="2400" b="1" smtClean="0">
                <a:latin typeface="Courier New" pitchFamily="71" charset="0"/>
              </a:rPr>
              <a:t>	FROM &lt;table-names&gt;</a:t>
            </a:r>
          </a:p>
          <a:p>
            <a:pPr eaLnBrk="1" hangingPunct="1">
              <a:buFontTx/>
              <a:buNone/>
            </a:pPr>
            <a:r>
              <a:rPr lang="en-GB" sz="2400" b="1" smtClean="0">
                <a:latin typeface="Courier New" pitchFamily="71" charset="0"/>
              </a:rPr>
              <a:t>		[WHERE &lt;condition&gt;]</a:t>
            </a:r>
          </a:p>
          <a:p>
            <a:pPr eaLnBrk="1" hangingPunct="1">
              <a:buFontTx/>
              <a:buNone/>
            </a:pPr>
            <a:r>
              <a:rPr lang="en-GB" sz="2400" b="1" smtClean="0">
                <a:latin typeface="Courier New" pitchFamily="71" charset="0"/>
              </a:rPr>
              <a:t>		[ORDER BY &lt;column-list&gt;]</a:t>
            </a:r>
          </a:p>
          <a:p>
            <a:pPr eaLnBrk="1" hangingPunct="1">
              <a:buFontTx/>
              <a:buNone/>
            </a:pPr>
            <a:r>
              <a:rPr lang="en-GB" sz="2400" b="1" smtClean="0">
                <a:latin typeface="Courier New" pitchFamily="71" charset="0"/>
              </a:rPr>
              <a:t>		[GROUP BY &lt;column-list&gt;]</a:t>
            </a:r>
          </a:p>
          <a:p>
            <a:pPr eaLnBrk="1" hangingPunct="1">
              <a:buFontTx/>
              <a:buNone/>
            </a:pPr>
            <a:r>
              <a:rPr lang="en-GB" sz="2400" b="1" smtClean="0">
                <a:latin typeface="Courier New" pitchFamily="71" charset="0"/>
              </a:rPr>
              <a:t>		[HAVING &lt;condition&gt;]</a:t>
            </a:r>
            <a:endParaRPr lang="en-US" sz="2400" smtClean="0"/>
          </a:p>
        </p:txBody>
      </p:sp>
      <p:sp>
        <p:nvSpPr>
          <p:cNvPr id="14340" name="Slide Number Placeholder 3"/>
          <p:cNvSpPr>
            <a:spLocks noGrp="1"/>
          </p:cNvSpPr>
          <p:nvPr>
            <p:ph type="sldNum" sz="quarter" idx="12"/>
          </p:nvPr>
        </p:nvSpPr>
        <p:spPr>
          <a:noFill/>
        </p:spPr>
        <p:txBody>
          <a:bodyPr/>
          <a:lstStyle/>
          <a:p>
            <a:r>
              <a:rPr lang="en-US" smtClean="0"/>
              <a:t>Slide 8- </a:t>
            </a:r>
            <a:fld id="{821A8D3A-AD23-48EA-B285-63BC9C9AF05B}" type="slidenum">
              <a:rPr lang="en-US" smtClean="0"/>
              <a:pPr/>
              <a:t>115</a:t>
            </a:fld>
            <a:endParaRPr lang="en-CA" smtClean="0"/>
          </a:p>
        </p:txBody>
      </p:sp>
    </p:spTree>
  </p:cSld>
  <p:clrMapOvr>
    <a:masterClrMapping/>
  </p:clrMapOvr>
  <p:transition spd="med">
    <p:push dir="d"/>
  </p:transition>
</p:sld>
</file>

<file path=ppt/slides/slide1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smtClean="0"/>
              <a:t>QUERIES</a:t>
            </a:r>
          </a:p>
        </p:txBody>
      </p:sp>
      <p:sp>
        <p:nvSpPr>
          <p:cNvPr id="15363" name="Content Placeholder 2"/>
          <p:cNvSpPr>
            <a:spLocks noGrp="1"/>
          </p:cNvSpPr>
          <p:nvPr>
            <p:ph idx="1"/>
          </p:nvPr>
        </p:nvSpPr>
        <p:spPr/>
        <p:txBody>
          <a:bodyPr/>
          <a:lstStyle/>
          <a:p>
            <a:pPr eaLnBrk="1" hangingPunct="1"/>
            <a:r>
              <a:rPr lang="en-US" smtClean="0"/>
              <a:t>A query is actually the name for any database manipulation operation.</a:t>
            </a:r>
          </a:p>
          <a:p>
            <a:pPr eaLnBrk="1" hangingPunct="1"/>
            <a:r>
              <a:rPr lang="en-US" smtClean="0"/>
              <a:t>The most commonly used type is a </a:t>
            </a:r>
            <a:r>
              <a:rPr lang="en-US" i="1" smtClean="0"/>
              <a:t>select query</a:t>
            </a:r>
            <a:r>
              <a:rPr lang="en-US" smtClean="0"/>
              <a:t>, which is a way of selecting what fields in what records are to be displayed.</a:t>
            </a:r>
          </a:p>
          <a:p>
            <a:pPr eaLnBrk="1" hangingPunct="1"/>
            <a:endParaRPr lang="en-US" smtClean="0"/>
          </a:p>
        </p:txBody>
      </p:sp>
      <p:sp>
        <p:nvSpPr>
          <p:cNvPr id="15364" name="Slide Number Placeholder 3"/>
          <p:cNvSpPr>
            <a:spLocks noGrp="1"/>
          </p:cNvSpPr>
          <p:nvPr>
            <p:ph type="sldNum" sz="quarter" idx="12"/>
          </p:nvPr>
        </p:nvSpPr>
        <p:spPr>
          <a:noFill/>
        </p:spPr>
        <p:txBody>
          <a:bodyPr/>
          <a:lstStyle/>
          <a:p>
            <a:r>
              <a:rPr lang="en-US" smtClean="0"/>
              <a:t>Slide 8- </a:t>
            </a:r>
            <a:fld id="{2A42DAB5-2284-4154-9623-A09480C83685}" type="slidenum">
              <a:rPr lang="en-US" smtClean="0"/>
              <a:pPr/>
              <a:t>116</a:t>
            </a:fld>
            <a:endParaRPr lang="en-CA" smtClean="0"/>
          </a:p>
        </p:txBody>
      </p:sp>
    </p:spTree>
  </p:cSld>
  <p:clrMapOvr>
    <a:masterClrMapping/>
  </p:clrMapOvr>
  <p:transition spd="med">
    <p:push dir="d"/>
  </p:transition>
</p:sld>
</file>

<file path=ppt/slides/slide1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Creating a query</a:t>
            </a:r>
          </a:p>
        </p:txBody>
      </p:sp>
      <p:sp>
        <p:nvSpPr>
          <p:cNvPr id="16387" name="Content Placeholder 2"/>
          <p:cNvSpPr>
            <a:spLocks noGrp="1"/>
          </p:cNvSpPr>
          <p:nvPr>
            <p:ph idx="1"/>
          </p:nvPr>
        </p:nvSpPr>
        <p:spPr/>
        <p:txBody>
          <a:bodyPr/>
          <a:lstStyle/>
          <a:p>
            <a:pPr eaLnBrk="1" hangingPunct="1"/>
            <a:r>
              <a:rPr lang="en-US" smtClean="0"/>
              <a:t>You can create only very simple queries by using the Query Wizard.</a:t>
            </a:r>
          </a:p>
          <a:p>
            <a:pPr eaLnBrk="1" hangingPunct="1"/>
            <a:r>
              <a:rPr lang="en-US" smtClean="0"/>
              <a:t>We’ll create all our queries using the Design View for queries.</a:t>
            </a:r>
          </a:p>
          <a:p>
            <a:pPr eaLnBrk="1" hangingPunct="1"/>
            <a:r>
              <a:rPr lang="en-US" smtClean="0"/>
              <a:t>Once designed, the results of a query can be displayed in Datasheet View.</a:t>
            </a:r>
          </a:p>
        </p:txBody>
      </p:sp>
      <p:sp>
        <p:nvSpPr>
          <p:cNvPr id="16388" name="Slide Number Placeholder 3"/>
          <p:cNvSpPr>
            <a:spLocks noGrp="1"/>
          </p:cNvSpPr>
          <p:nvPr>
            <p:ph type="sldNum" sz="quarter" idx="12"/>
          </p:nvPr>
        </p:nvSpPr>
        <p:spPr>
          <a:noFill/>
        </p:spPr>
        <p:txBody>
          <a:bodyPr/>
          <a:lstStyle/>
          <a:p>
            <a:r>
              <a:rPr lang="en-US" smtClean="0"/>
              <a:t>Slide 8- </a:t>
            </a:r>
            <a:fld id="{F6AFA224-E978-4B4A-9B5C-73295031C2C7}" type="slidenum">
              <a:rPr lang="en-US" smtClean="0"/>
              <a:pPr/>
              <a:t>117</a:t>
            </a:fld>
            <a:endParaRPr lang="en-CA" smtClean="0"/>
          </a:p>
        </p:txBody>
      </p:sp>
    </p:spTree>
  </p:cSld>
  <p:clrMapOvr>
    <a:masterClrMapping/>
  </p:clrMapOvr>
  <p:transition spd="med">
    <p:push dir="d"/>
  </p:transition>
</p:sld>
</file>

<file path=ppt/slides/slide1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smtClean="0"/>
              <a:t> SQL Queries</a:t>
            </a:r>
          </a:p>
        </p:txBody>
      </p:sp>
      <p:sp>
        <p:nvSpPr>
          <p:cNvPr id="17412" name="Rectangle 3"/>
          <p:cNvSpPr>
            <a:spLocks noGrp="1" noChangeArrowheads="1"/>
          </p:cNvSpPr>
          <p:nvPr>
            <p:ph idx="1"/>
          </p:nvPr>
        </p:nvSpPr>
        <p:spPr/>
        <p:txBody>
          <a:bodyPr>
            <a:normAutofit lnSpcReduction="10000"/>
          </a:bodyPr>
          <a:lstStyle/>
          <a:p>
            <a:pPr eaLnBrk="1" hangingPunct="1"/>
            <a:r>
              <a:rPr lang="en-US" sz="2400" smtClean="0"/>
              <a:t>A query in SQL can consist of up to six clauses, but only the first two, SELECT and FROM, are mandatory. The clauses are specified in the following order:</a:t>
            </a:r>
            <a:br>
              <a:rPr lang="en-US" sz="2400" smtClean="0"/>
            </a:br>
            <a:r>
              <a:rPr lang="en-US" sz="2400" smtClean="0"/>
              <a:t/>
            </a:r>
            <a:br>
              <a:rPr lang="en-US" sz="2400" smtClean="0"/>
            </a:br>
            <a:r>
              <a:rPr lang="en-US" sz="2400" b="1" smtClean="0"/>
              <a:t>SELECT		</a:t>
            </a:r>
            <a:r>
              <a:rPr lang="en-US" sz="2400" smtClean="0"/>
              <a:t>&lt;attribute list&gt;</a:t>
            </a:r>
            <a:br>
              <a:rPr lang="en-US" sz="2400" smtClean="0"/>
            </a:br>
            <a:r>
              <a:rPr lang="en-US" sz="2400" b="1" smtClean="0"/>
              <a:t>FROM</a:t>
            </a:r>
            <a:r>
              <a:rPr lang="en-US" sz="2400" smtClean="0"/>
              <a:t>		&lt;table list&gt;</a:t>
            </a:r>
            <a:br>
              <a:rPr lang="en-US" sz="2400" smtClean="0"/>
            </a:br>
            <a:r>
              <a:rPr lang="en-US" sz="2400" smtClean="0"/>
              <a:t>[</a:t>
            </a:r>
            <a:r>
              <a:rPr lang="en-US" sz="2400" b="1" smtClean="0"/>
              <a:t>WHERE</a:t>
            </a:r>
            <a:r>
              <a:rPr lang="en-US" sz="2400" smtClean="0"/>
              <a:t>		&lt;condition&gt;]</a:t>
            </a:r>
            <a:br>
              <a:rPr lang="en-US" sz="2400" smtClean="0"/>
            </a:br>
            <a:r>
              <a:rPr lang="en-US" sz="2400" smtClean="0"/>
              <a:t>[</a:t>
            </a:r>
            <a:r>
              <a:rPr lang="en-US" sz="2400" b="1" smtClean="0"/>
              <a:t>GROUP</a:t>
            </a:r>
            <a:r>
              <a:rPr lang="en-US" sz="2400" smtClean="0"/>
              <a:t> </a:t>
            </a:r>
            <a:r>
              <a:rPr lang="en-US" sz="2400" b="1" smtClean="0"/>
              <a:t>BY</a:t>
            </a:r>
            <a:r>
              <a:rPr lang="en-US" sz="2400" smtClean="0"/>
              <a:t> 	&lt;grouping attribute(s)&gt;]</a:t>
            </a:r>
            <a:br>
              <a:rPr lang="en-US" sz="2400" smtClean="0"/>
            </a:br>
            <a:r>
              <a:rPr lang="en-US" sz="2400" smtClean="0"/>
              <a:t>[</a:t>
            </a:r>
            <a:r>
              <a:rPr lang="en-US" sz="2400" b="1" smtClean="0"/>
              <a:t>HAVING</a:t>
            </a:r>
            <a:r>
              <a:rPr lang="en-US" sz="2400" smtClean="0"/>
              <a:t>		&lt;group condition&gt;]</a:t>
            </a:r>
            <a:br>
              <a:rPr lang="en-US" sz="2400" smtClean="0"/>
            </a:br>
            <a:r>
              <a:rPr lang="en-US" sz="2400" smtClean="0"/>
              <a:t>[</a:t>
            </a:r>
            <a:r>
              <a:rPr lang="en-US" sz="2400" b="1" smtClean="0"/>
              <a:t>ORDER BY</a:t>
            </a:r>
            <a:r>
              <a:rPr lang="en-US" sz="2400" smtClean="0"/>
              <a:t> 	&lt;attribute list&gt;]</a:t>
            </a:r>
          </a:p>
          <a:p>
            <a:pPr eaLnBrk="1" hangingPunct="1"/>
            <a:r>
              <a:rPr lang="en-US" sz="2400" smtClean="0"/>
              <a:t>There are three SQL commands to modify the database: </a:t>
            </a:r>
            <a:r>
              <a:rPr lang="en-US" sz="2400" b="1" smtClean="0"/>
              <a:t>INSERT</a:t>
            </a:r>
            <a:r>
              <a:rPr lang="en-US" sz="2400" smtClean="0"/>
              <a:t>, </a:t>
            </a:r>
            <a:r>
              <a:rPr lang="en-US" sz="2400" b="1" smtClean="0"/>
              <a:t>DELETE</a:t>
            </a:r>
            <a:r>
              <a:rPr lang="en-US" sz="2400" smtClean="0"/>
              <a:t>, and </a:t>
            </a:r>
            <a:r>
              <a:rPr lang="en-US" sz="2400" b="1" smtClean="0"/>
              <a:t>UPDATE</a:t>
            </a:r>
            <a:endParaRPr lang="en-US" sz="2400" smtClean="0"/>
          </a:p>
        </p:txBody>
      </p:sp>
      <p:sp>
        <p:nvSpPr>
          <p:cNvPr id="17410" name="Slide Number Placeholder 3"/>
          <p:cNvSpPr>
            <a:spLocks noGrp="1"/>
          </p:cNvSpPr>
          <p:nvPr>
            <p:ph type="sldNum" sz="quarter" idx="12"/>
          </p:nvPr>
        </p:nvSpPr>
        <p:spPr>
          <a:noFill/>
        </p:spPr>
        <p:txBody>
          <a:bodyPr/>
          <a:lstStyle/>
          <a:p>
            <a:r>
              <a:rPr lang="en-US" smtClean="0"/>
              <a:t>Slide 8- </a:t>
            </a:r>
            <a:fld id="{0798DAB7-5718-4A0B-865B-DAC4D9CFB9F2}" type="slidenum">
              <a:rPr lang="en-US" smtClean="0"/>
              <a:pPr/>
              <a:t>118</a:t>
            </a:fld>
            <a:endParaRPr lang="en-CA" smtClean="0"/>
          </a:p>
        </p:txBody>
      </p:sp>
    </p:spTree>
  </p:cSld>
  <p:clrMapOvr>
    <a:masterClrMapping/>
  </p:clrMapOvr>
  <p:transition spd="med">
    <p:push dir="d"/>
  </p:transition>
</p:sld>
</file>

<file path=ppt/slides/slide1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 select query</a:t>
            </a:r>
          </a:p>
        </p:txBody>
      </p:sp>
      <p:sp>
        <p:nvSpPr>
          <p:cNvPr id="18435" name="Content Placeholder 2"/>
          <p:cNvSpPr>
            <a:spLocks noGrp="1"/>
          </p:cNvSpPr>
          <p:nvPr>
            <p:ph idx="1"/>
          </p:nvPr>
        </p:nvSpPr>
        <p:spPr/>
        <p:txBody>
          <a:bodyPr/>
          <a:lstStyle/>
          <a:p>
            <a:pPr eaLnBrk="1" hangingPunct="1">
              <a:lnSpc>
                <a:spcPct val="90000"/>
              </a:lnSpc>
            </a:pPr>
            <a:r>
              <a:rPr lang="en-US" smtClean="0"/>
              <a:t>A select query is the most common type of query. </a:t>
            </a:r>
          </a:p>
          <a:p>
            <a:pPr eaLnBrk="1" hangingPunct="1">
              <a:lnSpc>
                <a:spcPct val="90000"/>
              </a:lnSpc>
            </a:pPr>
            <a:r>
              <a:rPr lang="en-US" smtClean="0"/>
              <a:t>It retrieves data from one or more tables and displays the results in a datasheet where you can update the records (with some restrictions). </a:t>
            </a:r>
          </a:p>
          <a:p>
            <a:pPr eaLnBrk="1" hangingPunct="1">
              <a:lnSpc>
                <a:spcPct val="90000"/>
              </a:lnSpc>
            </a:pPr>
            <a:r>
              <a:rPr lang="en-US" smtClean="0"/>
              <a:t>You can also use a select query to group records and calculate sums, counts, averages, and other types of totals.</a:t>
            </a:r>
          </a:p>
        </p:txBody>
      </p:sp>
      <p:sp>
        <p:nvSpPr>
          <p:cNvPr id="18436" name="Slide Number Placeholder 3"/>
          <p:cNvSpPr>
            <a:spLocks noGrp="1"/>
          </p:cNvSpPr>
          <p:nvPr>
            <p:ph type="sldNum" sz="quarter" idx="12"/>
          </p:nvPr>
        </p:nvSpPr>
        <p:spPr>
          <a:noFill/>
        </p:spPr>
        <p:txBody>
          <a:bodyPr/>
          <a:lstStyle/>
          <a:p>
            <a:r>
              <a:rPr lang="en-US" smtClean="0"/>
              <a:t>Slide 8- </a:t>
            </a:r>
            <a:fld id="{58388F57-137C-48F2-9A67-5412A16E403F}" type="slidenum">
              <a:rPr lang="en-US" smtClean="0"/>
              <a:pPr/>
              <a:t>119</a:t>
            </a:fld>
            <a:endParaRPr lang="en-CA" smtClean="0"/>
          </a:p>
        </p:txBody>
      </p:sp>
    </p:spTree>
  </p:cSld>
  <p:clrMapOvr>
    <a:masterClrMapping/>
  </p:clrMapOvr>
  <p:transition spd="med">
    <p:push dir="d"/>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8001000" cy="5468112"/>
          </a:xfrm>
        </p:spPr>
        <p:txBody>
          <a:bodyPr>
            <a:normAutofit/>
          </a:bodyPr>
          <a:lstStyle/>
          <a:p>
            <a:pPr algn="just">
              <a:buFont typeface="Wingdings" pitchFamily="2" charset="2"/>
              <a:buChar char="§"/>
            </a:pPr>
            <a:r>
              <a:rPr lang="en-US" sz="2800" b="1" dirty="0" smtClean="0">
                <a:solidFill>
                  <a:schemeClr val="tx1"/>
                </a:solidFill>
              </a:rPr>
              <a:t>Primary key</a:t>
            </a:r>
            <a:r>
              <a:rPr lang="en-US" sz="3200" b="1" dirty="0" smtClean="0">
                <a:solidFill>
                  <a:schemeClr val="tx1"/>
                </a:solidFill>
              </a:rPr>
              <a:t>: </a:t>
            </a:r>
            <a:r>
              <a:rPr lang="en-US" sz="3200" dirty="0" smtClean="0">
                <a:solidFill>
                  <a:schemeClr val="tx1"/>
                </a:solidFill>
              </a:rPr>
              <a:t>An attribute which recognize a </a:t>
            </a:r>
            <a:r>
              <a:rPr lang="en-US" sz="3200" dirty="0" err="1" smtClean="0">
                <a:solidFill>
                  <a:schemeClr val="tx1"/>
                </a:solidFill>
              </a:rPr>
              <a:t>tuple</a:t>
            </a:r>
            <a:r>
              <a:rPr lang="en-US" sz="3200" dirty="0" smtClean="0">
                <a:solidFill>
                  <a:schemeClr val="tx1"/>
                </a:solidFill>
              </a:rPr>
              <a:t> uniquely is called a primary key.</a:t>
            </a:r>
            <a:br>
              <a:rPr lang="en-US" sz="3200" dirty="0" smtClean="0">
                <a:solidFill>
                  <a:schemeClr val="tx1"/>
                </a:solidFill>
              </a:rPr>
            </a:br>
            <a:r>
              <a:rPr lang="en-US" sz="3200" i="1" dirty="0" smtClean="0">
                <a:solidFill>
                  <a:schemeClr val="tx1"/>
                </a:solidFill>
              </a:rPr>
              <a:t>For example</a:t>
            </a:r>
            <a:r>
              <a:rPr lang="en-US" sz="3200" dirty="0" smtClean="0">
                <a:solidFill>
                  <a:schemeClr val="tx1"/>
                </a:solidFill>
              </a:rPr>
              <a:t>: </a:t>
            </a:r>
            <a:r>
              <a:rPr lang="en-US" sz="3200" b="1" dirty="0" smtClean="0">
                <a:solidFill>
                  <a:schemeClr val="tx1"/>
                </a:solidFill>
              </a:rPr>
              <a:t>SID</a:t>
            </a:r>
            <a:r>
              <a:rPr lang="en-US" sz="3200" dirty="0" smtClean="0">
                <a:solidFill>
                  <a:schemeClr val="tx1"/>
                </a:solidFill>
              </a:rPr>
              <a:t> is a primary key.</a:t>
            </a:r>
            <a:br>
              <a:rPr lang="en-US" sz="3200" dirty="0" smtClean="0">
                <a:solidFill>
                  <a:schemeClr val="tx1"/>
                </a:solidFill>
              </a:rPr>
            </a:br>
            <a:r>
              <a:rPr lang="en-US" sz="3200" dirty="0" smtClean="0">
                <a:solidFill>
                  <a:schemeClr val="tx1"/>
                </a:solidFill>
              </a:rPr>
              <a:t>Primary key can have more than one attribute such type of key is called a </a:t>
            </a:r>
            <a:r>
              <a:rPr lang="en-US" sz="3200" b="1" dirty="0" smtClean="0">
                <a:solidFill>
                  <a:schemeClr val="tx1"/>
                </a:solidFill>
              </a:rPr>
              <a:t>concatenated key.</a:t>
            </a:r>
            <a:br>
              <a:rPr lang="en-US" sz="3200" b="1" dirty="0" smtClean="0">
                <a:solidFill>
                  <a:schemeClr val="tx1"/>
                </a:solidFill>
              </a:rPr>
            </a:br>
            <a:r>
              <a:rPr lang="en-US" sz="3200" dirty="0" smtClean="0">
                <a:solidFill>
                  <a:schemeClr val="tx1"/>
                </a:solidFill>
              </a:rPr>
              <a:t/>
            </a:r>
            <a:br>
              <a:rPr lang="en-US" sz="3200" dirty="0" smtClean="0">
                <a:solidFill>
                  <a:schemeClr val="tx1"/>
                </a:solidFill>
              </a:rPr>
            </a:br>
            <a:r>
              <a:rPr lang="en-US" sz="3200" dirty="0" smtClean="0">
                <a:solidFill>
                  <a:schemeClr val="tx1"/>
                </a:solidFill>
              </a:rPr>
              <a:t>▪</a:t>
            </a:r>
            <a:r>
              <a:rPr lang="en-US" sz="2800" b="1" dirty="0" smtClean="0">
                <a:solidFill>
                  <a:schemeClr val="tx1"/>
                </a:solidFill>
              </a:rPr>
              <a:t>Secondary key</a:t>
            </a:r>
            <a:r>
              <a:rPr lang="en-US" sz="3200" dirty="0" smtClean="0">
                <a:solidFill>
                  <a:schemeClr val="tx1"/>
                </a:solidFill>
              </a:rPr>
              <a:t>: Secondary key recognizes the </a:t>
            </a:r>
            <a:r>
              <a:rPr lang="en-US" sz="3200" dirty="0" err="1" smtClean="0">
                <a:solidFill>
                  <a:schemeClr val="tx1"/>
                </a:solidFill>
              </a:rPr>
              <a:t>tuple</a:t>
            </a:r>
            <a:r>
              <a:rPr lang="en-US" sz="3200" dirty="0" smtClean="0">
                <a:solidFill>
                  <a:schemeClr val="tx1"/>
                </a:solidFill>
              </a:rPr>
              <a:t> but not uniquely.</a:t>
            </a:r>
            <a:br>
              <a:rPr lang="en-US" sz="3200" dirty="0" smtClean="0">
                <a:solidFill>
                  <a:schemeClr val="tx1"/>
                </a:solidFill>
              </a:rPr>
            </a:br>
            <a:r>
              <a:rPr lang="en-US" sz="3200" i="1" dirty="0" smtClean="0">
                <a:solidFill>
                  <a:schemeClr val="tx1"/>
                </a:solidFill>
              </a:rPr>
              <a:t>For example </a:t>
            </a:r>
            <a:r>
              <a:rPr lang="en-US" sz="3200" dirty="0" smtClean="0">
                <a:solidFill>
                  <a:schemeClr val="tx1"/>
                </a:solidFill>
              </a:rPr>
              <a:t>: </a:t>
            </a:r>
            <a:r>
              <a:rPr lang="en-US" sz="3200" b="1" dirty="0" smtClean="0">
                <a:solidFill>
                  <a:schemeClr val="tx1"/>
                </a:solidFill>
              </a:rPr>
              <a:t>Name , Trade</a:t>
            </a:r>
            <a:r>
              <a:rPr lang="en-US" sz="3200" dirty="0" smtClean="0">
                <a:solidFill>
                  <a:schemeClr val="tx1"/>
                </a:solidFill>
              </a:rPr>
              <a:t> and </a:t>
            </a:r>
            <a:r>
              <a:rPr lang="en-US" sz="3200" b="1" dirty="0" smtClean="0">
                <a:solidFill>
                  <a:schemeClr val="tx1"/>
                </a:solidFill>
              </a:rPr>
              <a:t>Grade</a:t>
            </a:r>
            <a:r>
              <a:rPr lang="en-US" sz="3200" dirty="0" smtClean="0">
                <a:solidFill>
                  <a:schemeClr val="tx1"/>
                </a:solidFill>
              </a:rPr>
              <a:t> are the </a:t>
            </a:r>
            <a:r>
              <a:rPr lang="en-US" sz="3200" i="1" dirty="0" err="1" smtClean="0">
                <a:solidFill>
                  <a:schemeClr val="tx1"/>
                </a:solidFill>
              </a:rPr>
              <a:t>seconadary</a:t>
            </a:r>
            <a:r>
              <a:rPr lang="en-US" sz="3200" i="1" dirty="0" smtClean="0">
                <a:solidFill>
                  <a:schemeClr val="tx1"/>
                </a:solidFill>
              </a:rPr>
              <a:t>  keys </a:t>
            </a:r>
            <a:r>
              <a:rPr lang="en-US" sz="3200" dirty="0" smtClean="0">
                <a:solidFill>
                  <a:schemeClr val="tx1"/>
                </a:solidFill>
              </a:rPr>
              <a:t>in </a:t>
            </a:r>
            <a:r>
              <a:rPr lang="en-US" sz="3200" b="1" dirty="0" smtClean="0">
                <a:solidFill>
                  <a:schemeClr val="tx1"/>
                </a:solidFill>
              </a:rPr>
              <a:t>STUDENT</a:t>
            </a:r>
            <a:r>
              <a:rPr lang="en-US" sz="3200" dirty="0" smtClean="0">
                <a:solidFill>
                  <a:schemeClr val="tx1"/>
                </a:solidFill>
              </a:rPr>
              <a:t> relation.</a:t>
            </a:r>
            <a:br>
              <a:rPr lang="en-US" sz="3200" dirty="0" smtClean="0">
                <a:solidFill>
                  <a:schemeClr val="tx1"/>
                </a:solidFill>
              </a:rPr>
            </a:br>
            <a:endParaRPr lang="en-US" sz="3200" dirty="0">
              <a:solidFill>
                <a:schemeClr val="tx1"/>
              </a:solidFill>
            </a:endParaRPr>
          </a:p>
        </p:txBody>
      </p:sp>
    </p:spTree>
  </p:cSld>
  <p:clrMapOvr>
    <a:masterClrMapping/>
  </p:clrMapOvr>
  <p:transition spd="med">
    <p:push dir="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SUB-QUERIES</a:t>
            </a:r>
          </a:p>
        </p:txBody>
      </p:sp>
      <p:sp>
        <p:nvSpPr>
          <p:cNvPr id="19459" name="Content Placeholder 2"/>
          <p:cNvSpPr>
            <a:spLocks noGrp="1"/>
          </p:cNvSpPr>
          <p:nvPr>
            <p:ph idx="1"/>
          </p:nvPr>
        </p:nvSpPr>
        <p:spPr/>
        <p:txBody>
          <a:bodyPr/>
          <a:lstStyle/>
          <a:p>
            <a:pPr lvl="2" eaLnBrk="1" hangingPunct="1"/>
            <a:endParaRPr lang="en-US" sz="3200" smtClean="0"/>
          </a:p>
          <a:p>
            <a:pPr lvl="2" eaLnBrk="1" hangingPunct="1"/>
            <a:r>
              <a:rPr lang="en-US" sz="3200" smtClean="0"/>
              <a:t>A </a:t>
            </a:r>
            <a:r>
              <a:rPr lang="en-US" sz="3200" i="1" smtClean="0"/>
              <a:t>subquery</a:t>
            </a:r>
            <a:r>
              <a:rPr lang="en-US" sz="3200" smtClean="0"/>
              <a:t> is a query within a query</a:t>
            </a:r>
            <a:r>
              <a:rPr lang="en-US" smtClean="0"/>
              <a:t>.</a:t>
            </a:r>
          </a:p>
          <a:p>
            <a:pPr eaLnBrk="1" hangingPunct="1"/>
            <a:endParaRPr lang="en-US" smtClean="0"/>
          </a:p>
          <a:p>
            <a:pPr eaLnBrk="1" hangingPunct="1"/>
            <a:r>
              <a:rPr lang="en-US" smtClean="0"/>
              <a:t>Subqueries enable you to write queries that select data rows for criteria that are actually developed while the query is executing at </a:t>
            </a:r>
            <a:r>
              <a:rPr lang="en-US" i="1" smtClean="0"/>
              <a:t>run time</a:t>
            </a:r>
            <a:r>
              <a:rPr lang="en-US" smtClean="0"/>
              <a:t>.</a:t>
            </a:r>
          </a:p>
          <a:p>
            <a:pPr eaLnBrk="1" hangingPunct="1"/>
            <a:endParaRPr lang="en-US" smtClean="0"/>
          </a:p>
        </p:txBody>
      </p:sp>
      <p:sp>
        <p:nvSpPr>
          <p:cNvPr id="19460" name="Slide Number Placeholder 3"/>
          <p:cNvSpPr>
            <a:spLocks noGrp="1"/>
          </p:cNvSpPr>
          <p:nvPr>
            <p:ph type="sldNum" sz="quarter" idx="12"/>
          </p:nvPr>
        </p:nvSpPr>
        <p:spPr>
          <a:noFill/>
        </p:spPr>
        <p:txBody>
          <a:bodyPr/>
          <a:lstStyle/>
          <a:p>
            <a:r>
              <a:rPr lang="en-US" smtClean="0"/>
              <a:t>Slide 8- </a:t>
            </a:r>
            <a:fld id="{AB35C389-05C9-402C-8B63-7BFED6B1EAEC}" type="slidenum">
              <a:rPr lang="en-US" smtClean="0"/>
              <a:pPr/>
              <a:t>120</a:t>
            </a:fld>
            <a:endParaRPr lang="en-CA" smtClean="0"/>
          </a:p>
        </p:txBody>
      </p:sp>
    </p:spTree>
  </p:cSld>
  <p:clrMapOvr>
    <a:masterClrMapping/>
  </p:clrMapOvr>
  <p:transition spd="med">
    <p:push dir="d"/>
  </p:transition>
</p:sld>
</file>

<file path=ppt/slides/slide1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Sub-query’s types</a:t>
            </a:r>
          </a:p>
        </p:txBody>
      </p:sp>
      <p:sp>
        <p:nvSpPr>
          <p:cNvPr id="3" name="Content Placeholder 2"/>
          <p:cNvSpPr>
            <a:spLocks noGrp="1"/>
          </p:cNvSpPr>
          <p:nvPr>
            <p:ph idx="1"/>
          </p:nvPr>
        </p:nvSpPr>
        <p:spPr/>
        <p:txBody>
          <a:bodyPr>
            <a:normAutofit lnSpcReduction="10000"/>
          </a:bodyPr>
          <a:lstStyle/>
          <a:p>
            <a:pPr marL="609600" indent="-609600" eaLnBrk="1" hangingPunct="1">
              <a:buFont typeface="+mj-lt"/>
              <a:buAutoNum type="arabicPeriod"/>
              <a:defRPr/>
            </a:pPr>
            <a:r>
              <a:rPr lang="en-US" sz="2400" dirty="0" err="1"/>
              <a:t>Subqueries</a:t>
            </a:r>
            <a:r>
              <a:rPr lang="en-US" sz="2400" dirty="0"/>
              <a:t> that operate on lists by use of the IN operator or with a comparison operator modified by the ANY or ALL optional keywords.  These </a:t>
            </a:r>
            <a:r>
              <a:rPr lang="en-US" sz="2400" dirty="0" err="1"/>
              <a:t>subqueries</a:t>
            </a:r>
            <a:r>
              <a:rPr lang="en-US" sz="2400" dirty="0"/>
              <a:t> can return a group of values, but the values must be from a single column of a table.  </a:t>
            </a:r>
          </a:p>
          <a:p>
            <a:pPr marL="609600" indent="-609600" eaLnBrk="1" hangingPunct="1">
              <a:buFont typeface="+mj-lt"/>
              <a:buAutoNum type="arabicPeriod"/>
              <a:defRPr/>
            </a:pPr>
            <a:endParaRPr lang="en-US" sz="2400" dirty="0" smtClean="0"/>
          </a:p>
          <a:p>
            <a:pPr marL="609600" indent="-609600" eaLnBrk="1" hangingPunct="1">
              <a:buFont typeface="+mj-lt"/>
              <a:buAutoNum type="arabicPeriod"/>
              <a:defRPr/>
            </a:pPr>
            <a:r>
              <a:rPr lang="en-US" sz="2400" dirty="0" err="1" smtClean="0"/>
              <a:t>Subqueries</a:t>
            </a:r>
            <a:r>
              <a:rPr lang="en-US" sz="2400" dirty="0" smtClean="0"/>
              <a:t> </a:t>
            </a:r>
            <a:r>
              <a:rPr lang="en-US" sz="2400" dirty="0"/>
              <a:t>that use an unmodified comparison </a:t>
            </a:r>
            <a:r>
              <a:rPr lang="en-US" sz="2400" dirty="0" smtClean="0"/>
              <a:t>operator </a:t>
            </a:r>
            <a:r>
              <a:rPr lang="en-US" sz="2400" dirty="0"/>
              <a:t>(=, &lt;, &gt;, &lt;&gt;) – these </a:t>
            </a:r>
            <a:r>
              <a:rPr lang="en-US" sz="2400" dirty="0" err="1"/>
              <a:t>subqueries</a:t>
            </a:r>
            <a:r>
              <a:rPr lang="en-US" sz="2400" dirty="0"/>
              <a:t> must return only a single, </a:t>
            </a:r>
            <a:r>
              <a:rPr lang="en-US" sz="2400" i="1" dirty="0"/>
              <a:t>scalar</a:t>
            </a:r>
            <a:r>
              <a:rPr lang="en-US" sz="2400" dirty="0"/>
              <a:t> value.</a:t>
            </a:r>
          </a:p>
          <a:p>
            <a:pPr marL="609600" indent="-609600" eaLnBrk="1" hangingPunct="1">
              <a:buFont typeface="+mj-lt"/>
              <a:buAutoNum type="arabicPeriod"/>
              <a:defRPr/>
            </a:pPr>
            <a:endParaRPr lang="en-US" sz="2400" dirty="0" smtClean="0"/>
          </a:p>
          <a:p>
            <a:pPr marL="609600" indent="-609600" eaLnBrk="1" hangingPunct="1">
              <a:buFont typeface="+mj-lt"/>
              <a:buAutoNum type="arabicPeriod"/>
              <a:defRPr/>
            </a:pPr>
            <a:r>
              <a:rPr lang="en-US" sz="2400" dirty="0" err="1" smtClean="0"/>
              <a:t>Subqueries</a:t>
            </a:r>
            <a:r>
              <a:rPr lang="en-US" sz="2400" dirty="0" smtClean="0"/>
              <a:t> </a:t>
            </a:r>
            <a:r>
              <a:rPr lang="en-US" sz="2400" dirty="0"/>
              <a:t>that use the EXISTS operator to test the </a:t>
            </a:r>
            <a:r>
              <a:rPr lang="en-US" sz="2400" i="1" dirty="0"/>
              <a:t>existence</a:t>
            </a:r>
            <a:r>
              <a:rPr lang="en-US" sz="2400" dirty="0"/>
              <a:t> of data rows satisfying specified criteria.</a:t>
            </a:r>
          </a:p>
          <a:p>
            <a:pPr eaLnBrk="1" hangingPunct="1">
              <a:defRPr/>
            </a:pPr>
            <a:endParaRPr lang="en-US" dirty="0" smtClean="0"/>
          </a:p>
        </p:txBody>
      </p:sp>
      <p:sp>
        <p:nvSpPr>
          <p:cNvPr id="20484" name="Slide Number Placeholder 3"/>
          <p:cNvSpPr>
            <a:spLocks noGrp="1"/>
          </p:cNvSpPr>
          <p:nvPr>
            <p:ph type="sldNum" sz="quarter" idx="12"/>
          </p:nvPr>
        </p:nvSpPr>
        <p:spPr>
          <a:noFill/>
        </p:spPr>
        <p:txBody>
          <a:bodyPr/>
          <a:lstStyle/>
          <a:p>
            <a:r>
              <a:rPr lang="en-US" smtClean="0"/>
              <a:t>Slide 8- </a:t>
            </a:r>
            <a:fld id="{02A54931-88C5-48AB-9D6D-2063E3C01F62}" type="slidenum">
              <a:rPr lang="en-US" smtClean="0"/>
              <a:pPr/>
              <a:t>121</a:t>
            </a:fld>
            <a:endParaRPr lang="en-CA" smtClean="0"/>
          </a:p>
        </p:txBody>
      </p:sp>
    </p:spTree>
  </p:cSld>
  <p:clrMapOvr>
    <a:masterClrMapping/>
  </p:clrMapOvr>
  <p:transition spd="med">
    <p:push dir="d"/>
  </p:transition>
</p:sld>
</file>

<file path=ppt/slides/slide1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smtClean="0"/>
              <a:t>EXAMPLE….</a:t>
            </a:r>
          </a:p>
        </p:txBody>
      </p:sp>
      <p:sp>
        <p:nvSpPr>
          <p:cNvPr id="21507" name="Content Placeholder 2"/>
          <p:cNvSpPr>
            <a:spLocks noGrp="1"/>
          </p:cNvSpPr>
          <p:nvPr>
            <p:ph idx="1"/>
          </p:nvPr>
        </p:nvSpPr>
        <p:spPr/>
        <p:txBody>
          <a:bodyPr/>
          <a:lstStyle/>
          <a:p>
            <a:pPr eaLnBrk="1" hangingPunct="1">
              <a:lnSpc>
                <a:spcPct val="80000"/>
              </a:lnSpc>
              <a:buFontTx/>
              <a:buNone/>
            </a:pPr>
            <a:r>
              <a:rPr lang="en-US" sz="2400" smtClean="0"/>
              <a:t>SELECT emp_last_name "Last Name", emp_first_name "First Name",</a:t>
            </a:r>
          </a:p>
          <a:p>
            <a:pPr eaLnBrk="1" hangingPunct="1">
              <a:lnSpc>
                <a:spcPct val="80000"/>
              </a:lnSpc>
              <a:buFontTx/>
              <a:buNone/>
            </a:pPr>
            <a:r>
              <a:rPr lang="en-US" sz="2400" smtClean="0"/>
              <a:t>    emp_salary "Salary"</a:t>
            </a:r>
          </a:p>
          <a:p>
            <a:pPr eaLnBrk="1" hangingPunct="1">
              <a:lnSpc>
                <a:spcPct val="80000"/>
              </a:lnSpc>
              <a:buFontTx/>
              <a:buNone/>
            </a:pPr>
            <a:r>
              <a:rPr lang="en-US" sz="2400" smtClean="0"/>
              <a:t>FROM employee</a:t>
            </a:r>
          </a:p>
          <a:p>
            <a:pPr eaLnBrk="1" hangingPunct="1">
              <a:lnSpc>
                <a:spcPct val="80000"/>
              </a:lnSpc>
              <a:buFontTx/>
              <a:buNone/>
            </a:pPr>
            <a:r>
              <a:rPr lang="en-US" sz="2400" smtClean="0"/>
              <a:t>WHERE emp_salary = </a:t>
            </a:r>
          </a:p>
          <a:p>
            <a:pPr eaLnBrk="1" hangingPunct="1">
              <a:lnSpc>
                <a:spcPct val="80000"/>
              </a:lnSpc>
              <a:buFontTx/>
              <a:buNone/>
            </a:pPr>
            <a:r>
              <a:rPr lang="en-US" sz="2400" smtClean="0"/>
              <a:t>    (SELECT MIN(emp_salary)</a:t>
            </a:r>
          </a:p>
          <a:p>
            <a:pPr eaLnBrk="1" hangingPunct="1">
              <a:lnSpc>
                <a:spcPct val="80000"/>
              </a:lnSpc>
              <a:buFontTx/>
              <a:buNone/>
            </a:pPr>
            <a:r>
              <a:rPr lang="en-US" sz="2400" smtClean="0"/>
              <a:t>     FROM employee);</a:t>
            </a:r>
          </a:p>
          <a:p>
            <a:pPr eaLnBrk="1" hangingPunct="1">
              <a:lnSpc>
                <a:spcPct val="80000"/>
              </a:lnSpc>
              <a:buFontTx/>
              <a:buNone/>
            </a:pPr>
            <a:r>
              <a:rPr lang="en-US" sz="2400" smtClean="0"/>
              <a:t>Last Name    First Name   Salary</a:t>
            </a:r>
          </a:p>
          <a:p>
            <a:pPr eaLnBrk="1" hangingPunct="1">
              <a:lnSpc>
                <a:spcPct val="80000"/>
              </a:lnSpc>
              <a:buFontTx/>
              <a:buNone/>
            </a:pPr>
            <a:r>
              <a:rPr lang="en-US" sz="2400" smtClean="0"/>
              <a:t>--------------- --------------- --------</a:t>
            </a:r>
          </a:p>
          <a:p>
            <a:pPr eaLnBrk="1" hangingPunct="1">
              <a:lnSpc>
                <a:spcPct val="80000"/>
              </a:lnSpc>
              <a:buFontTx/>
              <a:buNone/>
            </a:pPr>
            <a:r>
              <a:rPr lang="en-US" sz="2400" smtClean="0"/>
              <a:t>Markis          Marcia          $25,000</a:t>
            </a:r>
          </a:p>
          <a:p>
            <a:pPr eaLnBrk="1" hangingPunct="1">
              <a:lnSpc>
                <a:spcPct val="80000"/>
              </a:lnSpc>
              <a:buFontTx/>
              <a:buNone/>
            </a:pPr>
            <a:r>
              <a:rPr lang="en-US" sz="2400" smtClean="0"/>
              <a:t>Amin            Hyder            $25,000</a:t>
            </a:r>
          </a:p>
          <a:p>
            <a:pPr eaLnBrk="1" hangingPunct="1">
              <a:lnSpc>
                <a:spcPct val="80000"/>
              </a:lnSpc>
              <a:buFontTx/>
              <a:buNone/>
            </a:pPr>
            <a:r>
              <a:rPr lang="en-US" sz="2400" smtClean="0"/>
              <a:t>Prescott        Sherri            $25,000</a:t>
            </a:r>
          </a:p>
          <a:p>
            <a:pPr eaLnBrk="1" hangingPunct="1"/>
            <a:endParaRPr lang="en-US" smtClean="0"/>
          </a:p>
        </p:txBody>
      </p:sp>
      <p:sp>
        <p:nvSpPr>
          <p:cNvPr id="21508" name="Slide Number Placeholder 3"/>
          <p:cNvSpPr>
            <a:spLocks noGrp="1"/>
          </p:cNvSpPr>
          <p:nvPr>
            <p:ph type="sldNum" sz="quarter" idx="12"/>
          </p:nvPr>
        </p:nvSpPr>
        <p:spPr>
          <a:noFill/>
        </p:spPr>
        <p:txBody>
          <a:bodyPr/>
          <a:lstStyle/>
          <a:p>
            <a:r>
              <a:rPr lang="en-US" smtClean="0"/>
              <a:t>Slide 8- </a:t>
            </a:r>
            <a:fld id="{B5B7F71F-F3A2-467D-B0B7-9347E5BE3C28}" type="slidenum">
              <a:rPr lang="en-US" smtClean="0"/>
              <a:pPr/>
              <a:t>122</a:t>
            </a:fld>
            <a:endParaRPr lang="en-CA" smtClean="0"/>
          </a:p>
        </p:txBody>
      </p:sp>
    </p:spTree>
  </p:cSld>
  <p:clrMapOvr>
    <a:masterClrMapping/>
  </p:clrMapOvr>
  <p:transition spd="med">
    <p:push dir="d"/>
  </p:transition>
</p:sld>
</file>

<file path=ppt/slides/slide1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General rules</a:t>
            </a:r>
          </a:p>
        </p:txBody>
      </p:sp>
      <p:sp>
        <p:nvSpPr>
          <p:cNvPr id="22531" name="Content Placeholder 2"/>
          <p:cNvSpPr>
            <a:spLocks noGrp="1"/>
          </p:cNvSpPr>
          <p:nvPr>
            <p:ph idx="1"/>
          </p:nvPr>
        </p:nvSpPr>
        <p:spPr/>
        <p:txBody>
          <a:bodyPr/>
          <a:lstStyle/>
          <a:p>
            <a:pPr marL="609600" indent="-609600" eaLnBrk="1" hangingPunct="1"/>
            <a:r>
              <a:rPr lang="en-US" smtClean="0"/>
              <a:t>A subquery SELECT statement is very similar to the SELECT statement used to begin a regular or outer query.  The complete syntax of a subquery is shown below.</a:t>
            </a:r>
          </a:p>
          <a:p>
            <a:pPr marL="609600" indent="-609600" eaLnBrk="1" hangingPunct="1">
              <a:buFontTx/>
              <a:buNone/>
            </a:pPr>
            <a:endParaRPr lang="en-US" smtClean="0"/>
          </a:p>
          <a:p>
            <a:pPr marL="1371600" lvl="2" indent="-457200" eaLnBrk="1" hangingPunct="1">
              <a:buFontTx/>
              <a:buNone/>
            </a:pPr>
            <a:r>
              <a:rPr lang="en-US" sz="2000" smtClean="0"/>
              <a:t>( SELECT [DISTINCT] subquery_select_argument</a:t>
            </a:r>
          </a:p>
          <a:p>
            <a:pPr marL="1371600" lvl="2" indent="-457200" eaLnBrk="1" hangingPunct="1">
              <a:buFontTx/>
              <a:buNone/>
            </a:pPr>
            <a:r>
              <a:rPr lang="en-US" sz="2000" smtClean="0"/>
              <a:t>  FROM {table_name | view_name}</a:t>
            </a:r>
          </a:p>
          <a:p>
            <a:pPr marL="1371600" lvl="2" indent="-457200" eaLnBrk="1" hangingPunct="1">
              <a:buFontTx/>
              <a:buNone/>
            </a:pPr>
            <a:r>
              <a:rPr lang="en-US" sz="2000" smtClean="0"/>
              <a:t>               {table_name | view_name} </a:t>
            </a:r>
            <a:r>
              <a:rPr lang="en-US" sz="2000" b="1" smtClean="0"/>
              <a:t>...</a:t>
            </a:r>
            <a:endParaRPr lang="en-US" sz="2000" smtClean="0"/>
          </a:p>
          <a:p>
            <a:pPr marL="1371600" lvl="2" indent="-457200" eaLnBrk="1" hangingPunct="1">
              <a:buFontTx/>
              <a:buNone/>
            </a:pPr>
            <a:r>
              <a:rPr lang="en-US" sz="2000" smtClean="0"/>
              <a:t>  [WHERE search_conditions]</a:t>
            </a:r>
          </a:p>
          <a:p>
            <a:pPr marL="1371600" lvl="2" indent="-457200" eaLnBrk="1" hangingPunct="1">
              <a:buFontTx/>
              <a:buNone/>
            </a:pPr>
            <a:r>
              <a:rPr lang="en-US" sz="2000" smtClean="0"/>
              <a:t>  [GROUP BY aggregate_expression [, aggregate_expression] </a:t>
            </a:r>
            <a:r>
              <a:rPr lang="en-US" sz="2000" b="1" smtClean="0"/>
              <a:t>...</a:t>
            </a:r>
            <a:r>
              <a:rPr lang="en-US" sz="2000" smtClean="0"/>
              <a:t>]</a:t>
            </a:r>
          </a:p>
          <a:p>
            <a:pPr marL="1371600" lvl="2" indent="-457200" eaLnBrk="1" hangingPunct="1">
              <a:buFontTx/>
              <a:buNone/>
            </a:pPr>
            <a:r>
              <a:rPr lang="en-US" sz="2000" smtClean="0"/>
              <a:t>  [HAVING search_conditions] )</a:t>
            </a:r>
          </a:p>
        </p:txBody>
      </p:sp>
      <p:sp>
        <p:nvSpPr>
          <p:cNvPr id="22532" name="Slide Number Placeholder 3"/>
          <p:cNvSpPr>
            <a:spLocks noGrp="1"/>
          </p:cNvSpPr>
          <p:nvPr>
            <p:ph type="sldNum" sz="quarter" idx="12"/>
          </p:nvPr>
        </p:nvSpPr>
        <p:spPr>
          <a:noFill/>
        </p:spPr>
        <p:txBody>
          <a:bodyPr/>
          <a:lstStyle/>
          <a:p>
            <a:r>
              <a:rPr lang="en-US" smtClean="0"/>
              <a:t>Slide 8- </a:t>
            </a:r>
            <a:fld id="{9CD0000F-0156-49A1-965B-4EAF788E7B1E}" type="slidenum">
              <a:rPr lang="en-US" smtClean="0"/>
              <a:pPr/>
              <a:t>123</a:t>
            </a:fld>
            <a:endParaRPr lang="en-CA" smtClean="0"/>
          </a:p>
        </p:txBody>
      </p:sp>
    </p:spTree>
  </p:cSld>
  <p:clrMapOvr>
    <a:masterClrMapping/>
  </p:clrMapOvr>
  <p:transition spd="med">
    <p:push dir="d"/>
  </p:transition>
</p:sld>
</file>

<file path=ppt/slides/slide1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pPr eaLnBrk="1" hangingPunct="1"/>
            <a:r>
              <a:rPr lang="en-US" smtClean="0"/>
              <a:t>Different clauses of select statement</a:t>
            </a:r>
          </a:p>
        </p:txBody>
      </p:sp>
      <p:sp>
        <p:nvSpPr>
          <p:cNvPr id="23555" name="Content Placeholder 2"/>
          <p:cNvSpPr>
            <a:spLocks noGrp="1"/>
          </p:cNvSpPr>
          <p:nvPr>
            <p:ph idx="1"/>
          </p:nvPr>
        </p:nvSpPr>
        <p:spPr>
          <a:xfrm>
            <a:off x="239713" y="1600200"/>
            <a:ext cx="8294687" cy="4800600"/>
          </a:xfrm>
        </p:spPr>
        <p:txBody>
          <a:bodyPr/>
          <a:lstStyle/>
          <a:p>
            <a:pPr eaLnBrk="1" hangingPunct="1"/>
            <a:r>
              <a:rPr lang="en-US" sz="2600" smtClean="0"/>
              <a:t>SQL has a </a:t>
            </a:r>
            <a:r>
              <a:rPr lang="en-US" sz="2600" b="1" smtClean="0"/>
              <a:t>GROUP BY</a:t>
            </a:r>
            <a:r>
              <a:rPr lang="en-US" sz="2600" smtClean="0"/>
              <a:t>-clause for specifying the grouping attributes, which </a:t>
            </a:r>
            <a:r>
              <a:rPr lang="en-US" sz="2600" i="1" smtClean="0"/>
              <a:t>must also appear in the SELECT-clause</a:t>
            </a:r>
          </a:p>
          <a:p>
            <a:pPr eaLnBrk="1" hangingPunct="1">
              <a:buFont typeface="Wingdings" pitchFamily="2" charset="2"/>
              <a:buNone/>
            </a:pPr>
            <a:r>
              <a:rPr lang="en-US" sz="2200" i="1" smtClean="0"/>
              <a:t>Example:-</a:t>
            </a:r>
            <a:r>
              <a:rPr lang="en-US" sz="2200" smtClean="0"/>
              <a:t>	</a:t>
            </a:r>
            <a:r>
              <a:rPr lang="en-US" sz="2000" smtClean="0"/>
              <a:t>SELECT 	</a:t>
            </a:r>
            <a:r>
              <a:rPr lang="en-US" sz="2000" smtClean="0">
                <a:solidFill>
                  <a:srgbClr val="4F571F"/>
                </a:solidFill>
              </a:rPr>
              <a:t>DNO</a:t>
            </a:r>
            <a:r>
              <a:rPr lang="en-US" sz="2000" smtClean="0"/>
              <a:t>, COUNT (*), AVG (SALARY)</a:t>
            </a:r>
            <a:br>
              <a:rPr lang="en-US" sz="2000" smtClean="0"/>
            </a:br>
            <a:r>
              <a:rPr lang="en-US" sz="2000" smtClean="0"/>
              <a:t>		FROM		EMPLOYEE</a:t>
            </a:r>
            <a:br>
              <a:rPr lang="en-US" sz="2000" smtClean="0"/>
            </a:br>
            <a:r>
              <a:rPr lang="en-US" sz="2000" smtClean="0"/>
              <a:t>		GROUP BY	</a:t>
            </a:r>
            <a:r>
              <a:rPr lang="en-US" sz="2000" smtClean="0">
                <a:solidFill>
                  <a:srgbClr val="4F571F"/>
                </a:solidFill>
              </a:rPr>
              <a:t>DNO</a:t>
            </a:r>
            <a:r>
              <a:rPr lang="en-US" sz="2200" smtClean="0"/>
              <a:t/>
            </a:r>
            <a:br>
              <a:rPr lang="en-US" sz="2200" smtClean="0"/>
            </a:br>
            <a:r>
              <a:rPr lang="en-US" sz="2000" smtClean="0"/>
              <a:t>In example the EMPLOYEE tuples are divided into groups-</a:t>
            </a:r>
          </a:p>
          <a:p>
            <a:pPr lvl="2" eaLnBrk="1" hangingPunct="1">
              <a:lnSpc>
                <a:spcPct val="80000"/>
              </a:lnSpc>
            </a:pPr>
            <a:r>
              <a:rPr lang="en-US" sz="2000" smtClean="0"/>
              <a:t>Each group having the same value for the grouping attribute DNO</a:t>
            </a:r>
          </a:p>
          <a:p>
            <a:pPr lvl="2" eaLnBrk="1" hangingPunct="1">
              <a:lnSpc>
                <a:spcPct val="80000"/>
              </a:lnSpc>
            </a:pPr>
            <a:r>
              <a:rPr lang="en-US" sz="2000" smtClean="0"/>
              <a:t>The COUNT and AVG functions are applied to each such group of tuples separately</a:t>
            </a:r>
          </a:p>
          <a:p>
            <a:pPr lvl="2" eaLnBrk="1" hangingPunct="1">
              <a:lnSpc>
                <a:spcPct val="80000"/>
              </a:lnSpc>
            </a:pPr>
            <a:r>
              <a:rPr lang="en-US" sz="2000" smtClean="0"/>
              <a:t>The SELECT-clause includes only the grouping attribute and the functions to be applied on each group of tuples</a:t>
            </a:r>
          </a:p>
          <a:p>
            <a:pPr lvl="2" eaLnBrk="1" hangingPunct="1">
              <a:lnSpc>
                <a:spcPct val="80000"/>
              </a:lnSpc>
            </a:pPr>
            <a:r>
              <a:rPr lang="en-US" sz="2000" smtClean="0"/>
              <a:t>A join condition can be used in conjunction with grouping</a:t>
            </a:r>
          </a:p>
          <a:p>
            <a:pPr eaLnBrk="1" hangingPunct="1">
              <a:buFont typeface="Wingdings" pitchFamily="2" charset="2"/>
              <a:buNone/>
            </a:pPr>
            <a:endParaRPr lang="en-US" i="1" smtClean="0"/>
          </a:p>
          <a:p>
            <a:pPr eaLnBrk="1" hangingPunct="1"/>
            <a:endParaRPr lang="en-US" smtClean="0"/>
          </a:p>
        </p:txBody>
      </p:sp>
      <p:sp>
        <p:nvSpPr>
          <p:cNvPr id="23556" name="Slide Number Placeholder 3"/>
          <p:cNvSpPr>
            <a:spLocks noGrp="1"/>
          </p:cNvSpPr>
          <p:nvPr>
            <p:ph type="sldNum" sz="quarter" idx="12"/>
          </p:nvPr>
        </p:nvSpPr>
        <p:spPr>
          <a:noFill/>
        </p:spPr>
        <p:txBody>
          <a:bodyPr/>
          <a:lstStyle/>
          <a:p>
            <a:r>
              <a:rPr lang="en-US" smtClean="0"/>
              <a:t>Slide 8- </a:t>
            </a:r>
            <a:fld id="{B0B6171B-732D-4855-B6CC-F21DE82AFE2D}" type="slidenum">
              <a:rPr lang="en-US" smtClean="0"/>
              <a:pPr/>
              <a:t>124</a:t>
            </a:fld>
            <a:endParaRPr lang="en-CA" smtClean="0"/>
          </a:p>
        </p:txBody>
      </p:sp>
    </p:spTree>
  </p:cSld>
  <p:clrMapOvr>
    <a:masterClrMapping/>
  </p:clrMapOvr>
  <p:transition spd="med">
    <p:push dir="d"/>
  </p:transition>
</p:sld>
</file>

<file path=ppt/slides/slide1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smtClean="0"/>
              <a:t>Having clause</a:t>
            </a:r>
          </a:p>
        </p:txBody>
      </p:sp>
      <p:sp>
        <p:nvSpPr>
          <p:cNvPr id="24579" name="Content Placeholder 2"/>
          <p:cNvSpPr>
            <a:spLocks noGrp="1"/>
          </p:cNvSpPr>
          <p:nvPr>
            <p:ph idx="1"/>
          </p:nvPr>
        </p:nvSpPr>
        <p:spPr>
          <a:xfrm>
            <a:off x="228600" y="1600200"/>
            <a:ext cx="8294688" cy="5105400"/>
          </a:xfrm>
        </p:spPr>
        <p:txBody>
          <a:bodyPr/>
          <a:lstStyle/>
          <a:p>
            <a:pPr eaLnBrk="1" hangingPunct="1"/>
            <a:r>
              <a:rPr lang="en-US" sz="2700" smtClean="0"/>
              <a:t>Sometimes we want to retrieve the values of these functions for only those </a:t>
            </a:r>
            <a:r>
              <a:rPr lang="en-US" sz="2700" i="1" smtClean="0"/>
              <a:t>groups that satisfy certain conditions</a:t>
            </a:r>
          </a:p>
          <a:p>
            <a:pPr eaLnBrk="1" hangingPunct="1"/>
            <a:r>
              <a:rPr lang="en-US" sz="2700" smtClean="0"/>
              <a:t>The </a:t>
            </a:r>
            <a:r>
              <a:rPr lang="en-US" sz="2700" b="1" smtClean="0"/>
              <a:t>HAVING</a:t>
            </a:r>
            <a:r>
              <a:rPr lang="en-US" sz="2700" smtClean="0"/>
              <a:t>-clause is used for specifying a selection condition on groups (rather than on individual tuples)</a:t>
            </a:r>
            <a:r>
              <a:rPr lang="en-US" smtClean="0"/>
              <a:t/>
            </a:r>
            <a:br>
              <a:rPr lang="en-US" smtClean="0"/>
            </a:br>
            <a:endParaRPr lang="en-US" smtClean="0"/>
          </a:p>
          <a:p>
            <a:pPr eaLnBrk="1" hangingPunct="1"/>
            <a:r>
              <a:rPr lang="en-US" sz="2400" smtClean="0"/>
              <a:t>Example:-	</a:t>
            </a:r>
            <a:r>
              <a:rPr lang="en-US" sz="2200" smtClean="0"/>
              <a:t>SELECT  PNUMBER, PNAME, COUNT(*)</a:t>
            </a:r>
            <a:br>
              <a:rPr lang="en-US" sz="2200" smtClean="0"/>
            </a:br>
            <a:r>
              <a:rPr lang="en-US" sz="2200" smtClean="0"/>
              <a:t>		FROM	PROJECT, WORKS_ON</a:t>
            </a:r>
            <a:br>
              <a:rPr lang="en-US" sz="2200" smtClean="0"/>
            </a:br>
            <a:r>
              <a:rPr lang="en-US" sz="2200" smtClean="0"/>
              <a:t>		WHERE	PNUMBER=PNO</a:t>
            </a:r>
            <a:br>
              <a:rPr lang="en-US" sz="2200" smtClean="0"/>
            </a:br>
            <a:r>
              <a:rPr lang="en-US" sz="2200" smtClean="0"/>
              <a:t>		GROUP BY	PNUMBER, PNAME</a:t>
            </a:r>
            <a:br>
              <a:rPr lang="en-US" sz="2200" smtClean="0"/>
            </a:br>
            <a:r>
              <a:rPr lang="en-US" sz="2200" smtClean="0"/>
              <a:t>		HAVING	COUNT (*) &gt; 2</a:t>
            </a:r>
          </a:p>
        </p:txBody>
      </p:sp>
      <p:sp>
        <p:nvSpPr>
          <p:cNvPr id="24580" name="Slide Number Placeholder 3"/>
          <p:cNvSpPr>
            <a:spLocks noGrp="1"/>
          </p:cNvSpPr>
          <p:nvPr>
            <p:ph type="sldNum" sz="quarter" idx="12"/>
          </p:nvPr>
        </p:nvSpPr>
        <p:spPr>
          <a:noFill/>
        </p:spPr>
        <p:txBody>
          <a:bodyPr/>
          <a:lstStyle/>
          <a:p>
            <a:r>
              <a:rPr lang="en-US" smtClean="0"/>
              <a:t>Slide 8- </a:t>
            </a:r>
            <a:fld id="{6751F9EC-E445-4220-A210-D953D91731A6}" type="slidenum">
              <a:rPr lang="en-US" smtClean="0"/>
              <a:pPr/>
              <a:t>125</a:t>
            </a:fld>
            <a:endParaRPr lang="en-CA" smtClean="0"/>
          </a:p>
        </p:txBody>
      </p:sp>
    </p:spTree>
  </p:cSld>
  <p:clrMapOvr>
    <a:masterClrMapping/>
  </p:clrMapOvr>
  <p:transition spd="med">
    <p:push dir="d"/>
  </p:transition>
</p:sld>
</file>

<file path=ppt/slides/slide1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Order By Clause</a:t>
            </a:r>
          </a:p>
        </p:txBody>
      </p:sp>
      <p:sp>
        <p:nvSpPr>
          <p:cNvPr id="25603" name="Content Placeholder 2"/>
          <p:cNvSpPr>
            <a:spLocks noGrp="1"/>
          </p:cNvSpPr>
          <p:nvPr>
            <p:ph idx="1"/>
          </p:nvPr>
        </p:nvSpPr>
        <p:spPr/>
        <p:txBody>
          <a:bodyPr/>
          <a:lstStyle/>
          <a:p>
            <a:pPr eaLnBrk="1" hangingPunct="1"/>
            <a:r>
              <a:rPr lang="en-US" smtClean="0"/>
              <a:t>The </a:t>
            </a:r>
            <a:r>
              <a:rPr lang="en-US" b="1" smtClean="0"/>
              <a:t>ORDER BY</a:t>
            </a:r>
            <a:r>
              <a:rPr lang="en-US" smtClean="0"/>
              <a:t> clause is used to sort the tuples in a query result based on the values of some attribute(s).</a:t>
            </a:r>
          </a:p>
          <a:p>
            <a:pPr eaLnBrk="1" hangingPunct="1"/>
            <a:r>
              <a:rPr lang="en-US" smtClean="0"/>
              <a:t>The default order is in ascending order of values</a:t>
            </a:r>
          </a:p>
          <a:p>
            <a:pPr eaLnBrk="1" hangingPunct="1"/>
            <a:r>
              <a:rPr lang="en-US" smtClean="0"/>
              <a:t>We can specify the keyword </a:t>
            </a:r>
            <a:r>
              <a:rPr lang="en-US" b="1" smtClean="0"/>
              <a:t>DESC</a:t>
            </a:r>
            <a:r>
              <a:rPr lang="en-US" smtClean="0"/>
              <a:t> if we want a descending order; the keyword </a:t>
            </a:r>
            <a:r>
              <a:rPr lang="en-US" b="1" smtClean="0"/>
              <a:t>ASC</a:t>
            </a:r>
            <a:r>
              <a:rPr lang="en-US" smtClean="0"/>
              <a:t> can be used to explicitly specify ascending order, even though it is the default</a:t>
            </a:r>
          </a:p>
          <a:p>
            <a:pPr eaLnBrk="1" hangingPunct="1">
              <a:buFont typeface="Wingdings" pitchFamily="2" charset="2"/>
              <a:buNone/>
            </a:pPr>
            <a:endParaRPr lang="en-US" smtClean="0"/>
          </a:p>
          <a:p>
            <a:pPr eaLnBrk="1" hangingPunct="1"/>
            <a:endParaRPr lang="en-US" smtClean="0"/>
          </a:p>
        </p:txBody>
      </p:sp>
      <p:sp>
        <p:nvSpPr>
          <p:cNvPr id="25604" name="Slide Number Placeholder 3"/>
          <p:cNvSpPr>
            <a:spLocks noGrp="1"/>
          </p:cNvSpPr>
          <p:nvPr>
            <p:ph type="sldNum" sz="quarter" idx="12"/>
          </p:nvPr>
        </p:nvSpPr>
        <p:spPr>
          <a:noFill/>
        </p:spPr>
        <p:txBody>
          <a:bodyPr/>
          <a:lstStyle/>
          <a:p>
            <a:r>
              <a:rPr lang="en-US" smtClean="0"/>
              <a:t>Slide 8- </a:t>
            </a:r>
            <a:fld id="{BA03B5D0-8579-4B85-BAFB-1E83A782FDC9}" type="slidenum">
              <a:rPr lang="en-US" smtClean="0"/>
              <a:pPr/>
              <a:t>126</a:t>
            </a:fld>
            <a:endParaRPr lang="en-CA" smtClean="0"/>
          </a:p>
        </p:txBody>
      </p:sp>
    </p:spTree>
  </p:cSld>
  <p:clrMapOvr>
    <a:masterClrMapping/>
  </p:clrMapOvr>
  <p:transition spd="med">
    <p:push dir="d"/>
  </p:transition>
</p:sld>
</file>

<file path=ppt/slides/slide1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Order By</a:t>
            </a:r>
          </a:p>
        </p:txBody>
      </p:sp>
      <p:sp>
        <p:nvSpPr>
          <p:cNvPr id="26627" name="Content Placeholder 2"/>
          <p:cNvSpPr>
            <a:spLocks noGrp="1"/>
          </p:cNvSpPr>
          <p:nvPr>
            <p:ph idx="1"/>
          </p:nvPr>
        </p:nvSpPr>
        <p:spPr/>
        <p:txBody>
          <a:bodyPr/>
          <a:lstStyle/>
          <a:p>
            <a:pPr eaLnBrk="1" hangingPunct="1">
              <a:buFont typeface="Wingdings" pitchFamily="2" charset="2"/>
              <a:buNone/>
            </a:pPr>
            <a:r>
              <a:rPr lang="en-US" smtClean="0"/>
              <a:t>Example:-</a:t>
            </a:r>
          </a:p>
          <a:p>
            <a:pPr eaLnBrk="1" hangingPunct="1"/>
            <a:r>
              <a:rPr lang="en-US" sz="2700" smtClean="0"/>
              <a:t>SELECT 	DNAME, LNAME, FNAME, PNAME</a:t>
            </a:r>
            <a:br>
              <a:rPr lang="en-US" sz="2700" smtClean="0"/>
            </a:br>
            <a:r>
              <a:rPr lang="en-US" sz="2700" smtClean="0"/>
              <a:t>      	FROM 		DEPARTMENT, EMPLOYEE, 					WORKS_ON, PROJECT</a:t>
            </a:r>
            <a:br>
              <a:rPr lang="en-US" sz="2700" smtClean="0"/>
            </a:br>
            <a:r>
              <a:rPr lang="en-US" sz="2700" smtClean="0"/>
              <a:t>		WHERE	DNUMBER=DNO AND SSN=ESSN 					AND PNO=PNUMBER</a:t>
            </a:r>
            <a:br>
              <a:rPr lang="en-US" sz="2700" smtClean="0"/>
            </a:br>
            <a:r>
              <a:rPr lang="en-US" sz="2700" smtClean="0"/>
              <a:t>		ORDER BY	DNAME, LNAME</a:t>
            </a:r>
          </a:p>
        </p:txBody>
      </p:sp>
      <p:sp>
        <p:nvSpPr>
          <p:cNvPr id="26628" name="Slide Number Placeholder 3"/>
          <p:cNvSpPr>
            <a:spLocks noGrp="1"/>
          </p:cNvSpPr>
          <p:nvPr>
            <p:ph type="sldNum" sz="quarter" idx="12"/>
          </p:nvPr>
        </p:nvSpPr>
        <p:spPr>
          <a:noFill/>
        </p:spPr>
        <p:txBody>
          <a:bodyPr/>
          <a:lstStyle/>
          <a:p>
            <a:r>
              <a:rPr lang="en-US" smtClean="0"/>
              <a:t>Slide 8- </a:t>
            </a:r>
            <a:fld id="{471B1A45-08F8-4FC9-8FFA-3E7009FCD193}" type="slidenum">
              <a:rPr lang="en-US" smtClean="0"/>
              <a:pPr/>
              <a:t>127</a:t>
            </a:fld>
            <a:endParaRPr lang="en-CA" smtClean="0"/>
          </a:p>
        </p:txBody>
      </p:sp>
    </p:spTree>
  </p:cSld>
  <p:clrMapOvr>
    <a:masterClrMapping/>
  </p:clrMapOvr>
  <p:transition spd="med">
    <p:push dir="d"/>
  </p:transition>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Join Operator</a:t>
            </a:r>
          </a:p>
        </p:txBody>
      </p:sp>
      <p:sp>
        <p:nvSpPr>
          <p:cNvPr id="27651" name="Content Placeholder 2"/>
          <p:cNvSpPr>
            <a:spLocks noGrp="1"/>
          </p:cNvSpPr>
          <p:nvPr>
            <p:ph idx="1"/>
          </p:nvPr>
        </p:nvSpPr>
        <p:spPr/>
        <p:txBody>
          <a:bodyPr/>
          <a:lstStyle/>
          <a:p>
            <a:pPr eaLnBrk="1" hangingPunct="1"/>
            <a:r>
              <a:rPr lang="en-US" altLang="en-US" smtClean="0"/>
              <a:t>A Join</a:t>
            </a:r>
          </a:p>
          <a:p>
            <a:pPr lvl="1" eaLnBrk="1" hangingPunct="1"/>
            <a:r>
              <a:rPr lang="en-US" altLang="en-US" smtClean="0"/>
              <a:t>Combines data from multiple tables using foreign key references </a:t>
            </a:r>
          </a:p>
          <a:p>
            <a:pPr eaLnBrk="1" hangingPunct="1"/>
            <a:r>
              <a:rPr lang="en-US" altLang="en-US" smtClean="0"/>
              <a:t>Syntax</a:t>
            </a:r>
          </a:p>
          <a:p>
            <a:pPr lvl="1" eaLnBrk="1" hangingPunct="1">
              <a:buFontTx/>
              <a:buNone/>
            </a:pPr>
            <a:r>
              <a:rPr lang="en-US" altLang="en-US" sz="2200" smtClean="0">
                <a:latin typeface="Courier New" pitchFamily="71" charset="0"/>
              </a:rPr>
              <a:t>SELECT </a:t>
            </a:r>
            <a:r>
              <a:rPr lang="en-US" altLang="en-US" sz="2200" i="1" smtClean="0">
                <a:latin typeface="Courier New" pitchFamily="71" charset="0"/>
              </a:rPr>
              <a:t>column1</a:t>
            </a:r>
            <a:r>
              <a:rPr lang="en-US" altLang="en-US" sz="2200" smtClean="0">
                <a:latin typeface="Courier New" pitchFamily="71" charset="0"/>
              </a:rPr>
              <a:t>, </a:t>
            </a:r>
            <a:r>
              <a:rPr lang="en-US" altLang="en-US" sz="2200" i="1" smtClean="0">
                <a:latin typeface="Courier New" pitchFamily="71" charset="0"/>
              </a:rPr>
              <a:t>column2</a:t>
            </a:r>
            <a:r>
              <a:rPr lang="en-US" altLang="en-US" sz="2200" smtClean="0">
                <a:latin typeface="Courier New" pitchFamily="71" charset="0"/>
              </a:rPr>
              <a:t>, …</a:t>
            </a:r>
          </a:p>
          <a:p>
            <a:pPr lvl="1" eaLnBrk="1" hangingPunct="1">
              <a:buFontTx/>
              <a:buNone/>
            </a:pPr>
            <a:r>
              <a:rPr lang="en-US" altLang="en-US" sz="2200" smtClean="0">
                <a:latin typeface="Courier New" pitchFamily="71" charset="0"/>
              </a:rPr>
              <a:t>FROM </a:t>
            </a:r>
            <a:r>
              <a:rPr lang="en-US" altLang="en-US" sz="2200" i="1" smtClean="0">
                <a:latin typeface="Courier New" pitchFamily="71" charset="0"/>
              </a:rPr>
              <a:t>table1</a:t>
            </a:r>
            <a:r>
              <a:rPr lang="en-US" altLang="en-US" sz="2200" smtClean="0">
                <a:latin typeface="Courier New" pitchFamily="71" charset="0"/>
              </a:rPr>
              <a:t>, </a:t>
            </a:r>
            <a:r>
              <a:rPr lang="en-US" altLang="en-US" sz="2200" i="1" smtClean="0">
                <a:latin typeface="Courier New" pitchFamily="71" charset="0"/>
              </a:rPr>
              <a:t>table2</a:t>
            </a:r>
          </a:p>
          <a:p>
            <a:pPr lvl="1" eaLnBrk="1" hangingPunct="1">
              <a:buFontTx/>
              <a:buNone/>
            </a:pPr>
            <a:r>
              <a:rPr lang="en-US" altLang="en-US" sz="2200" smtClean="0">
                <a:latin typeface="Courier New" pitchFamily="71" charset="0"/>
              </a:rPr>
              <a:t>WHERE </a:t>
            </a:r>
            <a:r>
              <a:rPr lang="en-US" altLang="en-US" sz="2200" i="1" smtClean="0">
                <a:latin typeface="Courier New" pitchFamily="71" charset="0"/>
              </a:rPr>
              <a:t>table1.joincolumn</a:t>
            </a:r>
            <a:r>
              <a:rPr lang="en-US" altLang="en-US" sz="2200" smtClean="0">
                <a:latin typeface="Courier New" pitchFamily="71" charset="0"/>
              </a:rPr>
              <a:t> = </a:t>
            </a:r>
            <a:r>
              <a:rPr lang="en-US" altLang="en-US" sz="2200" i="1" smtClean="0">
                <a:latin typeface="Courier New" pitchFamily="71" charset="0"/>
              </a:rPr>
              <a:t>table2.joincolumn</a:t>
            </a:r>
          </a:p>
          <a:p>
            <a:pPr lvl="1" eaLnBrk="1" hangingPunct="1">
              <a:buFontTx/>
              <a:buNone/>
            </a:pPr>
            <a:r>
              <a:rPr lang="en-US" altLang="en-US" sz="2200" smtClean="0">
                <a:latin typeface="Courier New" pitchFamily="71" charset="0"/>
              </a:rPr>
              <a:t>AND </a:t>
            </a:r>
            <a:r>
              <a:rPr lang="en-US" altLang="en-US" sz="2200" i="1" smtClean="0">
                <a:latin typeface="Courier New" pitchFamily="71" charset="0"/>
              </a:rPr>
              <a:t>search_condition(s)</a:t>
            </a:r>
            <a:r>
              <a:rPr lang="en-US" altLang="en-US" sz="2200" smtClean="0">
                <a:latin typeface="Courier New" pitchFamily="71" charset="0"/>
              </a:rPr>
              <a:t>;</a:t>
            </a:r>
          </a:p>
        </p:txBody>
      </p:sp>
      <p:sp>
        <p:nvSpPr>
          <p:cNvPr id="27652" name="Slide Number Placeholder 3"/>
          <p:cNvSpPr>
            <a:spLocks noGrp="1"/>
          </p:cNvSpPr>
          <p:nvPr>
            <p:ph type="sldNum" sz="quarter" idx="12"/>
          </p:nvPr>
        </p:nvSpPr>
        <p:spPr>
          <a:noFill/>
        </p:spPr>
        <p:txBody>
          <a:bodyPr/>
          <a:lstStyle/>
          <a:p>
            <a:r>
              <a:rPr lang="en-US" smtClean="0"/>
              <a:t>Slide 8- </a:t>
            </a:r>
            <a:fld id="{60C16C06-C939-4769-89A5-4BFF849ADB9E}" type="slidenum">
              <a:rPr lang="en-US" smtClean="0"/>
              <a:pPr/>
              <a:t>128</a:t>
            </a:fld>
            <a:endParaRPr lang="en-CA" smtClean="0"/>
          </a:p>
        </p:txBody>
      </p:sp>
      <p:sp>
        <p:nvSpPr>
          <p:cNvPr id="27653" name="Rectangle 4"/>
          <p:cNvSpPr>
            <a:spLocks noChangeArrowheads="1"/>
          </p:cNvSpPr>
          <p:nvPr/>
        </p:nvSpPr>
        <p:spPr bwMode="auto">
          <a:xfrm>
            <a:off x="1981200" y="5257800"/>
            <a:ext cx="5257800" cy="1371600"/>
          </a:xfrm>
          <a:prstGeom prst="rect">
            <a:avLst/>
          </a:prstGeom>
          <a:blipFill dpi="0" rotWithShape="0">
            <a:blip r:embed="rId2"/>
            <a:srcRect/>
            <a:tile tx="0" ty="0" sx="100000" sy="100000" flip="none" algn="tl"/>
          </a:blipFill>
          <a:ln w="9525" algn="ctr">
            <a:solidFill>
              <a:schemeClr val="tx1"/>
            </a:solidFill>
            <a:round/>
            <a:headEnd/>
            <a:tailEnd/>
          </a:ln>
        </p:spPr>
        <p:txBody>
          <a:bodyPr wrap="none" anchor="ctr"/>
          <a:lstStyle/>
          <a:p>
            <a:endParaRPr lang="en-US" altLang="en-US" sz="2000">
              <a:latin typeface="Courier New" pitchFamily="71" charset="0"/>
            </a:endParaRPr>
          </a:p>
          <a:p>
            <a:endParaRPr lang="en-US" altLang="en-US" sz="2000">
              <a:latin typeface="Courier New" pitchFamily="71" charset="0"/>
            </a:endParaRPr>
          </a:p>
          <a:p>
            <a:r>
              <a:rPr lang="en-US" altLang="en-US" sz="2000">
                <a:latin typeface="Courier New" pitchFamily="71" charset="0"/>
              </a:rPr>
              <a:t>SELECT s_id, s_last, f_last</a:t>
            </a:r>
          </a:p>
          <a:p>
            <a:r>
              <a:rPr lang="en-US" altLang="en-US" sz="2000">
                <a:latin typeface="Courier New" pitchFamily="71" charset="0"/>
              </a:rPr>
              <a:t>FROM </a:t>
            </a:r>
            <a:r>
              <a:rPr lang="en-US" altLang="en-US" sz="2000" b="1">
                <a:solidFill>
                  <a:srgbClr val="CC3300"/>
                </a:solidFill>
                <a:latin typeface="Courier New" pitchFamily="71" charset="0"/>
              </a:rPr>
              <a:t>student</a:t>
            </a:r>
            <a:r>
              <a:rPr lang="en-US" altLang="en-US" sz="2000">
                <a:latin typeface="Courier New" pitchFamily="71" charset="0"/>
              </a:rPr>
              <a:t>, </a:t>
            </a:r>
            <a:r>
              <a:rPr lang="en-US" altLang="en-US" sz="2000" b="1">
                <a:solidFill>
                  <a:srgbClr val="006600"/>
                </a:solidFill>
                <a:latin typeface="Courier New" pitchFamily="71" charset="0"/>
              </a:rPr>
              <a:t>faculty</a:t>
            </a:r>
          </a:p>
          <a:p>
            <a:r>
              <a:rPr lang="en-US" altLang="en-US" sz="2000">
                <a:latin typeface="Courier New" pitchFamily="71" charset="0"/>
              </a:rPr>
              <a:t>WHERE student.f_id = faculty.f_id</a:t>
            </a:r>
          </a:p>
          <a:p>
            <a:r>
              <a:rPr lang="en-US" altLang="en-US" sz="2000">
                <a:latin typeface="Courier New" pitchFamily="71" charset="0"/>
              </a:rPr>
              <a:t>AND f_last IN (‘Marx’, ‘Zhulin’);</a:t>
            </a:r>
          </a:p>
          <a:p>
            <a:endParaRPr lang="en-US" sz="2000"/>
          </a:p>
          <a:p>
            <a:endParaRPr lang="en-US" sz="2000"/>
          </a:p>
        </p:txBody>
      </p:sp>
    </p:spTree>
  </p:cSld>
  <p:clrMapOvr>
    <a:masterClrMapping/>
  </p:clrMapOvr>
  <p:transition spd="med">
    <p:push dir="d"/>
  </p:transition>
</p:sld>
</file>

<file path=ppt/slides/slide1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Inner Join</a:t>
            </a:r>
          </a:p>
        </p:txBody>
      </p:sp>
      <p:sp>
        <p:nvSpPr>
          <p:cNvPr id="28675" name="Content Placeholder 2"/>
          <p:cNvSpPr>
            <a:spLocks noGrp="1"/>
          </p:cNvSpPr>
          <p:nvPr>
            <p:ph idx="1"/>
          </p:nvPr>
        </p:nvSpPr>
        <p:spPr>
          <a:xfrm>
            <a:off x="228600" y="1600200"/>
            <a:ext cx="8294688" cy="4572000"/>
          </a:xfrm>
        </p:spPr>
        <p:txBody>
          <a:bodyPr/>
          <a:lstStyle/>
          <a:p>
            <a:pPr eaLnBrk="1" hangingPunct="1"/>
            <a:r>
              <a:rPr lang="en-US" altLang="en-US" sz="2200" smtClean="0"/>
              <a:t>Simplest type of join </a:t>
            </a:r>
          </a:p>
          <a:p>
            <a:pPr eaLnBrk="1" hangingPunct="1"/>
            <a:r>
              <a:rPr lang="en-US" altLang="en-US" sz="2200" smtClean="0"/>
              <a:t>Also called: Equality join, Equijoin, Natural join</a:t>
            </a:r>
          </a:p>
          <a:p>
            <a:pPr eaLnBrk="1" hangingPunct="1"/>
            <a:r>
              <a:rPr lang="en-US" altLang="en-US" sz="2200" smtClean="0"/>
              <a:t>VALUES in one table </a:t>
            </a:r>
            <a:r>
              <a:rPr lang="en-US" altLang="en-US" sz="2200" smtClean="0">
                <a:solidFill>
                  <a:srgbClr val="CC3300"/>
                </a:solidFill>
              </a:rPr>
              <a:t>equal</a:t>
            </a:r>
            <a:r>
              <a:rPr lang="en-US" altLang="en-US" sz="2200" smtClean="0"/>
              <a:t> to values in other table</a:t>
            </a:r>
          </a:p>
          <a:p>
            <a:pPr eaLnBrk="1" hangingPunct="1"/>
            <a:r>
              <a:rPr lang="en-US" altLang="en-US" sz="2200" smtClean="0"/>
              <a:t>Query design diagram helps get the query right</a:t>
            </a:r>
          </a:p>
          <a:p>
            <a:pPr eaLnBrk="1" hangingPunct="1"/>
            <a:endParaRPr lang="en-US" altLang="en-US" sz="2400" smtClean="0"/>
          </a:p>
        </p:txBody>
      </p:sp>
      <p:sp>
        <p:nvSpPr>
          <p:cNvPr id="28676" name="Slide Number Placeholder 3"/>
          <p:cNvSpPr>
            <a:spLocks noGrp="1"/>
          </p:cNvSpPr>
          <p:nvPr>
            <p:ph type="sldNum" sz="quarter" idx="12"/>
          </p:nvPr>
        </p:nvSpPr>
        <p:spPr>
          <a:noFill/>
        </p:spPr>
        <p:txBody>
          <a:bodyPr/>
          <a:lstStyle/>
          <a:p>
            <a:r>
              <a:rPr lang="en-US" smtClean="0"/>
              <a:t>Slide 8- </a:t>
            </a:r>
            <a:fld id="{40007916-6EC1-4EDC-B3FF-6D304B37BE44}" type="slidenum">
              <a:rPr lang="en-US" smtClean="0"/>
              <a:pPr/>
              <a:t>129</a:t>
            </a:fld>
            <a:endParaRPr lang="en-CA" smtClean="0"/>
          </a:p>
        </p:txBody>
      </p:sp>
      <p:pic>
        <p:nvPicPr>
          <p:cNvPr id="28677" name="Picture 8" descr="Fig03-42"/>
          <p:cNvPicPr>
            <a:picLocks noChangeAspect="1" noChangeArrowheads="1"/>
          </p:cNvPicPr>
          <p:nvPr/>
        </p:nvPicPr>
        <p:blipFill>
          <a:blip r:embed="rId2"/>
          <a:srcRect/>
          <a:stretch>
            <a:fillRect/>
          </a:stretch>
        </p:blipFill>
        <p:spPr bwMode="auto">
          <a:xfrm>
            <a:off x="2182813" y="3429000"/>
            <a:ext cx="3886200" cy="3200400"/>
          </a:xfrm>
          <a:prstGeom prst="rect">
            <a:avLst/>
          </a:prstGeom>
          <a:noFill/>
          <a:ln w="9525">
            <a:noFill/>
            <a:miter lim="800000"/>
            <a:headEnd/>
            <a:tailEnd/>
          </a:ln>
        </p:spPr>
      </p:pic>
    </p:spTree>
  </p:cSld>
  <p:clrMapOvr>
    <a:masterClrMapping/>
  </p:clrMapOvr>
  <p:transition spd="med">
    <p:push dir="d"/>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57200" y="762000"/>
            <a:ext cx="8305800" cy="5693866"/>
          </a:xfrm>
          <a:prstGeom prst="rect">
            <a:avLst/>
          </a:prstGeom>
        </p:spPr>
        <p:txBody>
          <a:bodyPr wrap="square">
            <a:spAutoFit/>
          </a:bodyPr>
          <a:lstStyle/>
          <a:p>
            <a:pPr algn="just">
              <a:buFont typeface="Wingdings" pitchFamily="2" charset="2"/>
              <a:buChar char="§"/>
            </a:pPr>
            <a:r>
              <a:rPr lang="en-US" sz="2800" b="1" dirty="0" smtClean="0"/>
              <a:t>Candidate key: </a:t>
            </a:r>
            <a:r>
              <a:rPr lang="en-US" sz="2800" dirty="0" smtClean="0"/>
              <a:t>There  may be more than one attributes in a relation such that they recognize a </a:t>
            </a:r>
            <a:r>
              <a:rPr lang="en-US" sz="2800" dirty="0" err="1" smtClean="0"/>
              <a:t>tuple</a:t>
            </a:r>
            <a:r>
              <a:rPr lang="en-US" sz="2800" dirty="0" smtClean="0"/>
              <a:t> uniquely(i.e. each of the attribute have the property of primary key ). These attributes are called candidate key.</a:t>
            </a:r>
            <a:br>
              <a:rPr lang="en-US" sz="2800" dirty="0" smtClean="0"/>
            </a:br>
            <a:r>
              <a:rPr lang="en-US" sz="2800" i="1" dirty="0" smtClean="0"/>
              <a:t>For example:</a:t>
            </a:r>
            <a:r>
              <a:rPr lang="en-US" sz="2800" dirty="0" smtClean="0"/>
              <a:t> In </a:t>
            </a:r>
            <a:r>
              <a:rPr lang="en-US" sz="2800" b="1" dirty="0" smtClean="0"/>
              <a:t>STUDENT</a:t>
            </a:r>
            <a:r>
              <a:rPr lang="en-US" sz="2800" dirty="0" smtClean="0"/>
              <a:t> relation</a:t>
            </a:r>
            <a:r>
              <a:rPr lang="en-US" sz="2800" b="1" dirty="0" smtClean="0"/>
              <a:t>, SID  </a:t>
            </a:r>
            <a:r>
              <a:rPr lang="en-US" sz="2800" dirty="0" smtClean="0"/>
              <a:t>and </a:t>
            </a:r>
            <a:r>
              <a:rPr lang="en-US" sz="2800" b="1" dirty="0" smtClean="0"/>
              <a:t>REGNO</a:t>
            </a:r>
            <a:r>
              <a:rPr lang="en-US" sz="2800" dirty="0" smtClean="0"/>
              <a:t> are the </a:t>
            </a:r>
            <a:r>
              <a:rPr lang="en-US" sz="2800" i="1" dirty="0" smtClean="0"/>
              <a:t>candidate key</a:t>
            </a:r>
            <a:r>
              <a:rPr lang="en-US" sz="2800" dirty="0" smtClean="0"/>
              <a:t>.</a:t>
            </a:r>
          </a:p>
          <a:p>
            <a:pPr algn="just">
              <a:buFont typeface="Wingdings" pitchFamily="2" charset="2"/>
              <a:buChar char="§"/>
            </a:pPr>
            <a:endParaRPr lang="en-US" sz="2800" dirty="0" smtClean="0"/>
          </a:p>
          <a:p>
            <a:pPr algn="just">
              <a:buFont typeface="Wingdings" pitchFamily="2" charset="2"/>
              <a:buChar char="§"/>
            </a:pPr>
            <a:r>
              <a:rPr lang="en-US" sz="2800" b="1" dirty="0" smtClean="0"/>
              <a:t>Alternate key: </a:t>
            </a:r>
            <a:r>
              <a:rPr lang="en-US" sz="2800" dirty="0" smtClean="0"/>
              <a:t>From the candidate </a:t>
            </a:r>
            <a:r>
              <a:rPr lang="en-US" sz="2800" dirty="0" err="1" smtClean="0"/>
              <a:t>keys,we</a:t>
            </a:r>
            <a:r>
              <a:rPr lang="en-US" sz="2800" dirty="0" smtClean="0"/>
              <a:t> choose one as a primary key. Now candidate key which is not primary key is called alternate key.</a:t>
            </a:r>
            <a:br>
              <a:rPr lang="en-US" sz="2800" dirty="0" smtClean="0"/>
            </a:br>
            <a:r>
              <a:rPr lang="en-US" sz="2800" i="1" dirty="0" smtClean="0"/>
              <a:t>For example: </a:t>
            </a:r>
            <a:r>
              <a:rPr lang="en-US" sz="2800" dirty="0" smtClean="0"/>
              <a:t>In </a:t>
            </a:r>
            <a:r>
              <a:rPr lang="en-US" sz="2800" b="1" dirty="0" smtClean="0"/>
              <a:t>STUDENT</a:t>
            </a:r>
            <a:r>
              <a:rPr lang="en-US" sz="2800" dirty="0" smtClean="0"/>
              <a:t> relation, if we choose </a:t>
            </a:r>
            <a:r>
              <a:rPr lang="en-US" sz="2800" b="1" dirty="0" smtClean="0"/>
              <a:t>SID</a:t>
            </a:r>
            <a:r>
              <a:rPr lang="en-US" sz="2800" dirty="0" smtClean="0"/>
              <a:t> as a primary key, then </a:t>
            </a:r>
            <a:r>
              <a:rPr lang="en-US" sz="2800" b="1" dirty="0" smtClean="0"/>
              <a:t>REGNO</a:t>
            </a:r>
            <a:r>
              <a:rPr lang="en-US" sz="2800" dirty="0" smtClean="0"/>
              <a:t>  is the alternate key.</a:t>
            </a:r>
            <a:endParaRPr lang="en-US" sz="2800" dirty="0"/>
          </a:p>
        </p:txBody>
      </p:sp>
    </p:spTree>
  </p:cSld>
  <p:clrMapOvr>
    <a:masterClrMapping/>
  </p:clrMapOvr>
  <p:transition spd="med">
    <p:push dir="d"/>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Outer join</a:t>
            </a:r>
          </a:p>
        </p:txBody>
      </p:sp>
      <p:sp>
        <p:nvSpPr>
          <p:cNvPr id="29699" name="Content Placeholder 2"/>
          <p:cNvSpPr>
            <a:spLocks noGrp="1"/>
          </p:cNvSpPr>
          <p:nvPr>
            <p:ph idx="1"/>
          </p:nvPr>
        </p:nvSpPr>
        <p:spPr/>
        <p:txBody>
          <a:bodyPr/>
          <a:lstStyle/>
          <a:p>
            <a:pPr eaLnBrk="1" hangingPunct="1">
              <a:lnSpc>
                <a:spcPct val="80000"/>
              </a:lnSpc>
            </a:pPr>
            <a:r>
              <a:rPr lang="en-US" altLang="en-US" sz="2400" smtClean="0"/>
              <a:t>Inner joins return row only if values exist in all joined tables</a:t>
            </a:r>
          </a:p>
          <a:p>
            <a:pPr eaLnBrk="1" hangingPunct="1">
              <a:lnSpc>
                <a:spcPct val="80000"/>
              </a:lnSpc>
            </a:pPr>
            <a:r>
              <a:rPr lang="en-US" altLang="en-US" sz="2400" smtClean="0"/>
              <a:t>Outer joins return</a:t>
            </a:r>
          </a:p>
          <a:p>
            <a:pPr lvl="1" eaLnBrk="1" hangingPunct="1">
              <a:lnSpc>
                <a:spcPct val="80000"/>
              </a:lnSpc>
              <a:buFont typeface="Wingdings" pitchFamily="2" charset="2"/>
              <a:buChar char="q"/>
            </a:pPr>
            <a:r>
              <a:rPr lang="en-US" altLang="en-US" sz="2400" smtClean="0"/>
              <a:t>all rows from one table (called inner table) and</a:t>
            </a:r>
          </a:p>
          <a:p>
            <a:pPr lvl="1" eaLnBrk="1" hangingPunct="1">
              <a:lnSpc>
                <a:spcPct val="80000"/>
              </a:lnSpc>
              <a:buFont typeface="Wingdings" pitchFamily="2" charset="2"/>
              <a:buChar char="q"/>
            </a:pPr>
            <a:r>
              <a:rPr lang="en-US" altLang="en-US" sz="2400" smtClean="0"/>
              <a:t>only matching rows from second table (outer table)</a:t>
            </a:r>
          </a:p>
          <a:p>
            <a:pPr eaLnBrk="1" hangingPunct="1">
              <a:lnSpc>
                <a:spcPct val="80000"/>
              </a:lnSpc>
            </a:pPr>
            <a:r>
              <a:rPr lang="en-US" altLang="en-US" sz="2400" smtClean="0"/>
              <a:t>Syntax:</a:t>
            </a:r>
            <a:r>
              <a:rPr lang="en-US" altLang="en-US" smtClean="0"/>
              <a:t> </a:t>
            </a:r>
            <a:r>
              <a:rPr lang="en-US" altLang="en-US" sz="1800" i="1" smtClean="0">
                <a:latin typeface="Courier New" pitchFamily="71" charset="0"/>
              </a:rPr>
              <a:t>inner_table.join_col</a:t>
            </a:r>
            <a:r>
              <a:rPr lang="en-US" altLang="en-US" sz="1800" smtClean="0">
                <a:latin typeface="Courier New" pitchFamily="71" charset="0"/>
              </a:rPr>
              <a:t> = </a:t>
            </a:r>
            <a:r>
              <a:rPr lang="en-US" altLang="en-US" sz="1800" i="1" smtClean="0">
                <a:latin typeface="Courier New" pitchFamily="71" charset="0"/>
              </a:rPr>
              <a:t>outer_table.join_col</a:t>
            </a:r>
            <a:r>
              <a:rPr lang="en-US" altLang="en-US" sz="1800" smtClean="0">
                <a:latin typeface="Courier New" pitchFamily="71" charset="0"/>
              </a:rPr>
              <a:t>(</a:t>
            </a:r>
            <a:r>
              <a:rPr lang="en-US" altLang="en-US" sz="1800" b="1" smtClean="0">
                <a:solidFill>
                  <a:srgbClr val="CC3300"/>
                </a:solidFill>
                <a:latin typeface="Courier New" pitchFamily="71" charset="0"/>
              </a:rPr>
              <a:t>+</a:t>
            </a:r>
            <a:r>
              <a:rPr lang="en-US" altLang="en-US" sz="1800" smtClean="0">
                <a:latin typeface="Courier New" pitchFamily="71" charset="0"/>
              </a:rPr>
              <a:t>)</a:t>
            </a:r>
          </a:p>
        </p:txBody>
      </p:sp>
      <p:sp>
        <p:nvSpPr>
          <p:cNvPr id="29700" name="Slide Number Placeholder 3"/>
          <p:cNvSpPr>
            <a:spLocks noGrp="1"/>
          </p:cNvSpPr>
          <p:nvPr>
            <p:ph type="sldNum" sz="quarter" idx="12"/>
          </p:nvPr>
        </p:nvSpPr>
        <p:spPr>
          <a:noFill/>
        </p:spPr>
        <p:txBody>
          <a:bodyPr/>
          <a:lstStyle/>
          <a:p>
            <a:r>
              <a:rPr lang="en-US" smtClean="0"/>
              <a:t>Slide 8- </a:t>
            </a:r>
            <a:fld id="{FA426F55-0E97-4B4E-A6B7-620EADE5DB98}" type="slidenum">
              <a:rPr lang="en-US" smtClean="0"/>
              <a:pPr/>
              <a:t>130</a:t>
            </a:fld>
            <a:endParaRPr lang="en-CA" smtClean="0"/>
          </a:p>
        </p:txBody>
      </p:sp>
      <p:pic>
        <p:nvPicPr>
          <p:cNvPr id="29701" name="Picture 8" descr="Fig03-49"/>
          <p:cNvPicPr>
            <a:picLocks noChangeAspect="1" noChangeArrowheads="1"/>
          </p:cNvPicPr>
          <p:nvPr/>
        </p:nvPicPr>
        <p:blipFill>
          <a:blip r:embed="rId2"/>
          <a:srcRect/>
          <a:stretch>
            <a:fillRect/>
          </a:stretch>
        </p:blipFill>
        <p:spPr bwMode="auto">
          <a:xfrm>
            <a:off x="228600" y="4010025"/>
            <a:ext cx="4179888" cy="2470150"/>
          </a:xfrm>
          <a:prstGeom prst="rect">
            <a:avLst/>
          </a:prstGeom>
          <a:noFill/>
          <a:ln w="9525">
            <a:noFill/>
            <a:miter lim="800000"/>
            <a:headEnd/>
            <a:tailEnd/>
          </a:ln>
        </p:spPr>
      </p:pic>
      <p:pic>
        <p:nvPicPr>
          <p:cNvPr id="29702" name="Picture 12" descr="Fig03-50"/>
          <p:cNvPicPr>
            <a:picLocks noChangeAspect="1" noChangeArrowheads="1"/>
          </p:cNvPicPr>
          <p:nvPr/>
        </p:nvPicPr>
        <p:blipFill>
          <a:blip r:embed="rId3"/>
          <a:srcRect/>
          <a:stretch>
            <a:fillRect/>
          </a:stretch>
        </p:blipFill>
        <p:spPr bwMode="auto">
          <a:xfrm>
            <a:off x="4419600" y="4010025"/>
            <a:ext cx="4195763" cy="2847975"/>
          </a:xfrm>
          <a:prstGeom prst="rect">
            <a:avLst/>
          </a:prstGeom>
          <a:noFill/>
          <a:ln w="9525">
            <a:noFill/>
            <a:miter lim="800000"/>
            <a:headEnd/>
            <a:tailEnd/>
          </a:ln>
        </p:spPr>
      </p:pic>
    </p:spTree>
  </p:cSld>
  <p:clrMapOvr>
    <a:masterClrMapping/>
  </p:clrMapOvr>
  <p:transition spd="med">
    <p:push dir="d"/>
  </p:transition>
</p:sld>
</file>

<file path=ppt/slides/slide1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pPr eaLnBrk="1" hangingPunct="1"/>
            <a:r>
              <a:rPr lang="en-US" smtClean="0"/>
              <a:t>Self join</a:t>
            </a:r>
          </a:p>
        </p:txBody>
      </p:sp>
      <p:sp>
        <p:nvSpPr>
          <p:cNvPr id="30723" name="Content Placeholder 2"/>
          <p:cNvSpPr>
            <a:spLocks noGrp="1"/>
          </p:cNvSpPr>
          <p:nvPr>
            <p:ph idx="1"/>
          </p:nvPr>
        </p:nvSpPr>
        <p:spPr/>
        <p:txBody>
          <a:bodyPr/>
          <a:lstStyle/>
          <a:p>
            <a:pPr eaLnBrk="1" hangingPunct="1"/>
            <a:r>
              <a:rPr lang="en-US" altLang="en-US" sz="2100" smtClean="0"/>
              <a:t>Query that joins table to itself</a:t>
            </a:r>
          </a:p>
          <a:p>
            <a:pPr eaLnBrk="1" hangingPunct="1"/>
            <a:r>
              <a:rPr lang="en-US" altLang="en-US" sz="2100" smtClean="0"/>
              <a:t>Must create </a:t>
            </a:r>
            <a:r>
              <a:rPr lang="en-US" altLang="en-US" sz="2100" smtClean="0">
                <a:solidFill>
                  <a:srgbClr val="CC3300"/>
                </a:solidFill>
              </a:rPr>
              <a:t>table alias</a:t>
            </a:r>
          </a:p>
          <a:p>
            <a:pPr lvl="1" eaLnBrk="1" hangingPunct="1"/>
            <a:r>
              <a:rPr lang="en-US" altLang="en-US" sz="2100" smtClean="0"/>
              <a:t>Alternate name assigned to table in query’s FROM clause</a:t>
            </a:r>
          </a:p>
          <a:p>
            <a:pPr lvl="1" eaLnBrk="1" hangingPunct="1"/>
            <a:r>
              <a:rPr lang="en-US" altLang="en-US" sz="2100" smtClean="0"/>
              <a:t>Syntax: </a:t>
            </a:r>
            <a:r>
              <a:rPr lang="en-US" altLang="en-US" sz="2100" smtClean="0">
                <a:latin typeface="Courier New" pitchFamily="71" charset="0"/>
              </a:rPr>
              <a:t>FROM </a:t>
            </a:r>
            <a:r>
              <a:rPr lang="en-US" altLang="en-US" sz="2100" b="1" i="1" smtClean="0">
                <a:solidFill>
                  <a:srgbClr val="006600"/>
                </a:solidFill>
                <a:latin typeface="Courier New" pitchFamily="71" charset="0"/>
              </a:rPr>
              <a:t>table1</a:t>
            </a:r>
            <a:r>
              <a:rPr lang="en-US" altLang="en-US" sz="2100" smtClean="0">
                <a:latin typeface="Courier New" pitchFamily="71" charset="0"/>
              </a:rPr>
              <a:t> </a:t>
            </a:r>
            <a:r>
              <a:rPr lang="en-US" altLang="en-US" sz="2100" i="1" smtClean="0">
                <a:latin typeface="Courier New" pitchFamily="71" charset="0"/>
              </a:rPr>
              <a:t>alias1</a:t>
            </a:r>
            <a:r>
              <a:rPr lang="en-US" altLang="en-US" sz="2100" smtClean="0">
                <a:latin typeface="Courier New" pitchFamily="71" charset="0"/>
              </a:rPr>
              <a:t>, </a:t>
            </a:r>
            <a:r>
              <a:rPr lang="en-US" altLang="en-US" sz="2100" b="1" i="1" smtClean="0">
                <a:solidFill>
                  <a:srgbClr val="006600"/>
                </a:solidFill>
                <a:latin typeface="Courier New" pitchFamily="71" charset="0"/>
              </a:rPr>
              <a:t>table1</a:t>
            </a:r>
            <a:r>
              <a:rPr lang="en-US" altLang="en-US" sz="2100" smtClean="0">
                <a:latin typeface="Courier New" pitchFamily="71" charset="0"/>
              </a:rPr>
              <a:t> </a:t>
            </a:r>
            <a:r>
              <a:rPr lang="en-US" altLang="en-US" sz="2100" i="1" smtClean="0">
                <a:latin typeface="Courier New" pitchFamily="71" charset="0"/>
              </a:rPr>
              <a:t>alias2</a:t>
            </a:r>
            <a:r>
              <a:rPr lang="en-US" altLang="en-US" sz="2100" smtClean="0">
                <a:latin typeface="Courier New" pitchFamily="71" charset="0"/>
              </a:rPr>
              <a:t> …</a:t>
            </a:r>
          </a:p>
          <a:p>
            <a:pPr eaLnBrk="1" hangingPunct="1"/>
            <a:endParaRPr lang="en-US" smtClean="0"/>
          </a:p>
        </p:txBody>
      </p:sp>
      <p:sp>
        <p:nvSpPr>
          <p:cNvPr id="30724" name="Slide Number Placeholder 3"/>
          <p:cNvSpPr>
            <a:spLocks noGrp="1"/>
          </p:cNvSpPr>
          <p:nvPr>
            <p:ph type="sldNum" sz="quarter" idx="12"/>
          </p:nvPr>
        </p:nvSpPr>
        <p:spPr>
          <a:noFill/>
        </p:spPr>
        <p:txBody>
          <a:bodyPr/>
          <a:lstStyle/>
          <a:p>
            <a:r>
              <a:rPr lang="en-US" smtClean="0"/>
              <a:t>Slide 8- </a:t>
            </a:r>
            <a:fld id="{B8A9D4D1-F749-4821-88AB-C11D5093BBA4}" type="slidenum">
              <a:rPr lang="en-US" smtClean="0"/>
              <a:pPr/>
              <a:t>131</a:t>
            </a:fld>
            <a:endParaRPr lang="en-CA" smtClean="0"/>
          </a:p>
        </p:txBody>
      </p:sp>
      <p:pic>
        <p:nvPicPr>
          <p:cNvPr id="30725" name="Picture 7" descr="Fig03-51"/>
          <p:cNvPicPr>
            <a:picLocks noChangeAspect="1" noChangeArrowheads="1"/>
          </p:cNvPicPr>
          <p:nvPr/>
        </p:nvPicPr>
        <p:blipFill>
          <a:blip r:embed="rId2"/>
          <a:srcRect/>
          <a:stretch>
            <a:fillRect/>
          </a:stretch>
        </p:blipFill>
        <p:spPr bwMode="auto">
          <a:xfrm>
            <a:off x="228600" y="3200400"/>
            <a:ext cx="4114800" cy="2063750"/>
          </a:xfrm>
          <a:prstGeom prst="rect">
            <a:avLst/>
          </a:prstGeom>
          <a:noFill/>
          <a:ln w="9525">
            <a:noFill/>
            <a:miter lim="800000"/>
            <a:headEnd/>
            <a:tailEnd/>
          </a:ln>
        </p:spPr>
      </p:pic>
      <p:pic>
        <p:nvPicPr>
          <p:cNvPr id="30726" name="Picture 8" descr="Fig03-52"/>
          <p:cNvPicPr>
            <a:picLocks noChangeAspect="1" noChangeArrowheads="1"/>
          </p:cNvPicPr>
          <p:nvPr/>
        </p:nvPicPr>
        <p:blipFill>
          <a:blip r:embed="rId3"/>
          <a:srcRect/>
          <a:stretch>
            <a:fillRect/>
          </a:stretch>
        </p:blipFill>
        <p:spPr bwMode="auto">
          <a:xfrm>
            <a:off x="3192463" y="4867275"/>
            <a:ext cx="5646737" cy="1990725"/>
          </a:xfrm>
          <a:prstGeom prst="rect">
            <a:avLst/>
          </a:prstGeom>
          <a:noFill/>
          <a:ln w="9525">
            <a:noFill/>
            <a:miter lim="800000"/>
            <a:headEnd/>
            <a:tailEnd/>
          </a:ln>
        </p:spPr>
      </p:pic>
    </p:spTree>
  </p:cSld>
  <p:clrMapOvr>
    <a:masterClrMapping/>
  </p:clrMapOvr>
  <p:transition spd="med">
    <p:push dir="d"/>
  </p:transition>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mtClean="0"/>
              <a:t>Correlated sub-queries</a:t>
            </a:r>
          </a:p>
        </p:txBody>
      </p:sp>
      <p:sp>
        <p:nvSpPr>
          <p:cNvPr id="31747" name="Content Placeholder 2"/>
          <p:cNvSpPr>
            <a:spLocks noGrp="1"/>
          </p:cNvSpPr>
          <p:nvPr>
            <p:ph idx="1"/>
          </p:nvPr>
        </p:nvSpPr>
        <p:spPr>
          <a:xfrm>
            <a:off x="228600" y="1600200"/>
            <a:ext cx="8294688" cy="4572000"/>
          </a:xfrm>
        </p:spPr>
        <p:txBody>
          <a:bodyPr>
            <a:normAutofit lnSpcReduction="10000"/>
          </a:bodyPr>
          <a:lstStyle/>
          <a:p>
            <a:pPr eaLnBrk="1" hangingPunct="1">
              <a:lnSpc>
                <a:spcPct val="90000"/>
              </a:lnSpc>
            </a:pPr>
            <a:r>
              <a:rPr lang="en-US" sz="2400" smtClean="0"/>
              <a:t>If a condition in the WHERE-clause of a </a:t>
            </a:r>
            <a:r>
              <a:rPr lang="en-US" sz="2400" i="1" smtClean="0"/>
              <a:t>nested query</a:t>
            </a:r>
            <a:r>
              <a:rPr lang="en-US" sz="2400" smtClean="0"/>
              <a:t> references an attribute of a relation declared in the </a:t>
            </a:r>
            <a:r>
              <a:rPr lang="en-US" sz="2400" i="1" smtClean="0"/>
              <a:t>outer query</a:t>
            </a:r>
            <a:r>
              <a:rPr lang="en-US" sz="2400" smtClean="0"/>
              <a:t>, the two queries are said to be </a:t>
            </a:r>
            <a:r>
              <a:rPr lang="en-US" sz="2400" i="1" smtClean="0"/>
              <a:t>correlated</a:t>
            </a:r>
          </a:p>
          <a:p>
            <a:pPr lvl="1" eaLnBrk="1" hangingPunct="1">
              <a:lnSpc>
                <a:spcPct val="90000"/>
              </a:lnSpc>
            </a:pPr>
            <a:r>
              <a:rPr lang="en-US" sz="2400" smtClean="0"/>
              <a:t>The result of a correlated nested query is different for each tuple (or combination of tuples) of the relation(s) the outer query</a:t>
            </a:r>
          </a:p>
          <a:p>
            <a:pPr eaLnBrk="1" hangingPunct="1"/>
            <a:r>
              <a:rPr lang="en-US" sz="2000" smtClean="0"/>
              <a:t>Example:-</a:t>
            </a:r>
          </a:p>
          <a:p>
            <a:pPr eaLnBrk="1" hangingPunct="1">
              <a:buFont typeface="Wingdings" pitchFamily="2" charset="2"/>
              <a:buNone/>
            </a:pPr>
            <a:r>
              <a:rPr lang="en-US" sz="2000" smtClean="0"/>
              <a:t>SELECT  	E.FNAME, E.LNAME</a:t>
            </a:r>
            <a:br>
              <a:rPr lang="en-US" sz="2000" smtClean="0"/>
            </a:br>
            <a:r>
              <a:rPr lang="en-US" sz="2000" smtClean="0"/>
              <a:t>	FROM		EMPLOYEE AS E</a:t>
            </a:r>
            <a:br>
              <a:rPr lang="en-US" sz="2000" smtClean="0"/>
            </a:br>
            <a:r>
              <a:rPr lang="en-US" sz="2000" smtClean="0"/>
              <a:t>	WHERE	E.SSN IN </a:t>
            </a:r>
            <a:br>
              <a:rPr lang="en-US" sz="2000" smtClean="0"/>
            </a:br>
            <a:r>
              <a:rPr lang="en-US" sz="2000" smtClean="0"/>
              <a:t>				(SELECT 	ESSN</a:t>
            </a:r>
            <a:br>
              <a:rPr lang="en-US" sz="2000" smtClean="0"/>
            </a:br>
            <a:r>
              <a:rPr lang="en-US" sz="2000" smtClean="0"/>
              <a:t>				FROM		DEPENDENT</a:t>
            </a:r>
            <a:br>
              <a:rPr lang="en-US" sz="2000" smtClean="0"/>
            </a:br>
            <a:r>
              <a:rPr lang="en-US" sz="2000" smtClean="0"/>
              <a:t>				WHERE	ESSN=E.SSN AND</a:t>
            </a:r>
            <a:br>
              <a:rPr lang="en-US" sz="2000" smtClean="0"/>
            </a:br>
            <a:r>
              <a:rPr lang="en-US" sz="2000" smtClean="0"/>
              <a:t>			 	E.FNAME=DEPENDENT_NAME)</a:t>
            </a:r>
          </a:p>
        </p:txBody>
      </p:sp>
      <p:sp>
        <p:nvSpPr>
          <p:cNvPr id="31748" name="Slide Number Placeholder 3"/>
          <p:cNvSpPr>
            <a:spLocks noGrp="1"/>
          </p:cNvSpPr>
          <p:nvPr>
            <p:ph type="sldNum" sz="quarter" idx="12"/>
          </p:nvPr>
        </p:nvSpPr>
        <p:spPr>
          <a:noFill/>
        </p:spPr>
        <p:txBody>
          <a:bodyPr/>
          <a:lstStyle/>
          <a:p>
            <a:r>
              <a:rPr lang="en-US" smtClean="0"/>
              <a:t>Slide 8- </a:t>
            </a:r>
            <a:fld id="{BCD09BE6-E7E2-4764-9D81-BBA90B429D55}" type="slidenum">
              <a:rPr lang="en-US" smtClean="0"/>
              <a:pPr/>
              <a:t>132</a:t>
            </a:fld>
            <a:endParaRPr lang="en-CA" smtClean="0"/>
          </a:p>
        </p:txBody>
      </p:sp>
    </p:spTree>
  </p:cSld>
  <p:clrMapOvr>
    <a:masterClrMapping/>
  </p:clrMapOvr>
  <p:transition spd="med">
    <p:push dir="d"/>
  </p:transition>
</p:sld>
</file>

<file path=ppt/slides/slide1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smtClean="0"/>
              <a:t>Correlated sub-queries</a:t>
            </a:r>
          </a:p>
        </p:txBody>
      </p:sp>
      <p:sp>
        <p:nvSpPr>
          <p:cNvPr id="32771" name="Content Placeholder 2"/>
          <p:cNvSpPr>
            <a:spLocks noGrp="1"/>
          </p:cNvSpPr>
          <p:nvPr>
            <p:ph idx="1"/>
          </p:nvPr>
        </p:nvSpPr>
        <p:spPr/>
        <p:txBody>
          <a:bodyPr/>
          <a:lstStyle/>
          <a:p>
            <a:pPr eaLnBrk="1" hangingPunct="1"/>
            <a:r>
              <a:rPr lang="en-US" smtClean="0"/>
              <a:t>A query written with nested SELECT... FROM... WHERE... blocks and using the = or IN comparison operators can </a:t>
            </a:r>
            <a:r>
              <a:rPr lang="en-US" b="1" i="1" smtClean="0"/>
              <a:t>always</a:t>
            </a:r>
            <a:r>
              <a:rPr lang="en-US" smtClean="0"/>
              <a:t> be expressed as a single block query.</a:t>
            </a:r>
          </a:p>
          <a:p>
            <a:pPr eaLnBrk="1" hangingPunct="1"/>
            <a:r>
              <a:rPr lang="en-US" smtClean="0"/>
              <a:t>The first nested query, which is correlated, retrieves the project numbers on which the employee works, which is </a:t>
            </a:r>
            <a:r>
              <a:rPr lang="en-US" i="1" smtClean="0"/>
              <a:t>different for each employee tuple</a:t>
            </a:r>
            <a:r>
              <a:rPr lang="en-US" smtClean="0"/>
              <a:t> because of the correlation</a:t>
            </a:r>
          </a:p>
          <a:p>
            <a:pPr eaLnBrk="1" hangingPunct="1">
              <a:buFont typeface="Wingdings" pitchFamily="2" charset="2"/>
              <a:buNone/>
            </a:pPr>
            <a:endParaRPr lang="en-US" smtClean="0"/>
          </a:p>
        </p:txBody>
      </p:sp>
      <p:sp>
        <p:nvSpPr>
          <p:cNvPr id="32772" name="Slide Number Placeholder 3"/>
          <p:cNvSpPr>
            <a:spLocks noGrp="1"/>
          </p:cNvSpPr>
          <p:nvPr>
            <p:ph type="sldNum" sz="quarter" idx="12"/>
          </p:nvPr>
        </p:nvSpPr>
        <p:spPr>
          <a:noFill/>
        </p:spPr>
        <p:txBody>
          <a:bodyPr/>
          <a:lstStyle/>
          <a:p>
            <a:r>
              <a:rPr lang="en-US" smtClean="0"/>
              <a:t>Slide 8- </a:t>
            </a:r>
            <a:fld id="{3AEC056A-6DB5-47CC-A6CE-1957A2DF727C}" type="slidenum">
              <a:rPr lang="en-US" smtClean="0"/>
              <a:pPr/>
              <a:t>133</a:t>
            </a:fld>
            <a:endParaRPr lang="en-CA" smtClean="0"/>
          </a:p>
        </p:txBody>
      </p:sp>
    </p:spTree>
  </p:cSld>
  <p:clrMapOvr>
    <a:masterClrMapping/>
  </p:clrMapOvr>
  <p:transition spd="med">
    <p:push dir="d"/>
  </p:transition>
</p:sld>
</file>

<file path=ppt/slides/slide1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Derived tables</a:t>
            </a:r>
          </a:p>
        </p:txBody>
      </p:sp>
      <p:sp>
        <p:nvSpPr>
          <p:cNvPr id="33795" name="Content Placeholder 2"/>
          <p:cNvSpPr>
            <a:spLocks noGrp="1"/>
          </p:cNvSpPr>
          <p:nvPr>
            <p:ph idx="1"/>
          </p:nvPr>
        </p:nvSpPr>
        <p:spPr/>
        <p:txBody>
          <a:bodyPr>
            <a:normAutofit lnSpcReduction="10000"/>
          </a:bodyPr>
          <a:lstStyle/>
          <a:p>
            <a:pPr eaLnBrk="1" hangingPunct="1"/>
            <a:r>
              <a:rPr lang="en-US" sz="2400" b="1" smtClean="0"/>
              <a:t> </a:t>
            </a:r>
            <a:r>
              <a:rPr lang="en-US" sz="2400" smtClean="0"/>
              <a:t>Derived tables are the tables which are created on the fly with the help of the Select statement. It is different from the temporary table in the way that  in case of temporary table, first we have to create a temporary table,  insert the data into the table, select the data from the temporary table and then we have to drop the temporary table. But in case of derived table, SQL Server itself create and populate the table in the memory and we can directly use it. Also we don,t need to drop it. But it can only be referenced  by the outer Select query who created it. Also since it is reside in the memory itself, it is faster then Temporary tables which are created in the temp database.</a:t>
            </a:r>
          </a:p>
        </p:txBody>
      </p:sp>
      <p:sp>
        <p:nvSpPr>
          <p:cNvPr id="33796" name="Slide Number Placeholder 3"/>
          <p:cNvSpPr>
            <a:spLocks noGrp="1"/>
          </p:cNvSpPr>
          <p:nvPr>
            <p:ph type="sldNum" sz="quarter" idx="12"/>
          </p:nvPr>
        </p:nvSpPr>
        <p:spPr>
          <a:noFill/>
        </p:spPr>
        <p:txBody>
          <a:bodyPr/>
          <a:lstStyle/>
          <a:p>
            <a:r>
              <a:rPr lang="en-US" smtClean="0"/>
              <a:t>Slide 8- </a:t>
            </a:r>
            <a:fld id="{2C079CFE-3BCD-4EEF-975F-ABA24586656A}" type="slidenum">
              <a:rPr lang="en-US" smtClean="0"/>
              <a:pPr/>
              <a:t>134</a:t>
            </a:fld>
            <a:endParaRPr lang="en-CA" smtClean="0"/>
          </a:p>
        </p:txBody>
      </p:sp>
    </p:spTree>
  </p:cSld>
  <p:clrMapOvr>
    <a:masterClrMapping/>
  </p:clrMapOvr>
  <p:transition spd="med">
    <p:push dir="d"/>
  </p:transition>
</p:sld>
</file>

<file path=ppt/slides/slide1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Syntax…</a:t>
            </a:r>
          </a:p>
        </p:txBody>
      </p:sp>
      <p:sp>
        <p:nvSpPr>
          <p:cNvPr id="34819" name="Content Placeholder 2"/>
          <p:cNvSpPr>
            <a:spLocks noGrp="1"/>
          </p:cNvSpPr>
          <p:nvPr>
            <p:ph idx="1"/>
          </p:nvPr>
        </p:nvSpPr>
        <p:spPr/>
        <p:txBody>
          <a:bodyPr>
            <a:normAutofit lnSpcReduction="10000"/>
          </a:bodyPr>
          <a:lstStyle/>
          <a:p>
            <a:pPr eaLnBrk="1" hangingPunct="1">
              <a:buFont typeface="Wingdings" pitchFamily="2" charset="2"/>
              <a:buNone/>
            </a:pPr>
            <a:r>
              <a:rPr lang="en-US" sz="2000" smtClean="0"/>
              <a:t>CREATE TABLE Sales</a:t>
            </a:r>
          </a:p>
          <a:p>
            <a:pPr eaLnBrk="1" hangingPunct="1">
              <a:buFont typeface="Wingdings" pitchFamily="2" charset="2"/>
              <a:buNone/>
            </a:pPr>
            <a:r>
              <a:rPr lang="en-US" sz="2000" smtClean="0"/>
              <a:t>(</a:t>
            </a:r>
          </a:p>
          <a:p>
            <a:pPr eaLnBrk="1" hangingPunct="1">
              <a:buFont typeface="Wingdings" pitchFamily="2" charset="2"/>
              <a:buNone/>
            </a:pPr>
            <a:r>
              <a:rPr lang="en-US" sz="2000" smtClean="0"/>
              <a:t>    Salesperson VARCHAR(3),</a:t>
            </a:r>
          </a:p>
          <a:p>
            <a:pPr eaLnBrk="1" hangingPunct="1">
              <a:buFont typeface="Wingdings" pitchFamily="2" charset="2"/>
              <a:buNone/>
            </a:pPr>
            <a:r>
              <a:rPr lang="en-US" sz="2000" smtClean="0"/>
              <a:t>    Area CHAR(1),</a:t>
            </a:r>
          </a:p>
          <a:p>
            <a:pPr eaLnBrk="1" hangingPunct="1">
              <a:buFont typeface="Wingdings" pitchFamily="2" charset="2"/>
              <a:buNone/>
            </a:pPr>
            <a:r>
              <a:rPr lang="en-US" sz="2000" smtClean="0"/>
              <a:t>    Value MONEY</a:t>
            </a:r>
          </a:p>
          <a:p>
            <a:pPr eaLnBrk="1" hangingPunct="1">
              <a:buFont typeface="Wingdings" pitchFamily="2" charset="2"/>
              <a:buNone/>
            </a:pPr>
            <a:r>
              <a:rPr lang="en-US" sz="2000" smtClean="0"/>
              <a:t>)</a:t>
            </a:r>
          </a:p>
          <a:p>
            <a:pPr eaLnBrk="1" hangingPunct="1">
              <a:buFont typeface="Wingdings" pitchFamily="2" charset="2"/>
              <a:buNone/>
            </a:pPr>
            <a:r>
              <a:rPr lang="en-US" sz="2000" smtClean="0"/>
              <a:t> </a:t>
            </a:r>
          </a:p>
          <a:p>
            <a:pPr eaLnBrk="1" hangingPunct="1">
              <a:buFont typeface="Wingdings" pitchFamily="2" charset="2"/>
              <a:buNone/>
            </a:pPr>
            <a:r>
              <a:rPr lang="en-US" sz="2000" smtClean="0"/>
              <a:t>INSERT INTO Sales VALUES ('Bob', 'N', 100)</a:t>
            </a:r>
          </a:p>
          <a:p>
            <a:pPr eaLnBrk="1" hangingPunct="1">
              <a:buFont typeface="Wingdings" pitchFamily="2" charset="2"/>
              <a:buNone/>
            </a:pPr>
            <a:r>
              <a:rPr lang="en-US" sz="2000" smtClean="0"/>
              <a:t>INSERT INTO Sales VALUES ('Bob', 'N', 125)</a:t>
            </a:r>
          </a:p>
          <a:p>
            <a:pPr eaLnBrk="1" hangingPunct="1">
              <a:buFont typeface="Wingdings" pitchFamily="2" charset="2"/>
              <a:buNone/>
            </a:pPr>
            <a:r>
              <a:rPr lang="en-US" sz="2000" smtClean="0"/>
              <a:t>INSERT INTO Sales VALUES ('Sam', 'N', 120)</a:t>
            </a:r>
          </a:p>
          <a:p>
            <a:pPr eaLnBrk="1" hangingPunct="1">
              <a:buFont typeface="Wingdings" pitchFamily="2" charset="2"/>
              <a:buNone/>
            </a:pPr>
            <a:r>
              <a:rPr lang="en-US" sz="2000" smtClean="0"/>
              <a:t>INSERT INTO Sales VALUES ('Jim', 'S', 120)</a:t>
            </a:r>
          </a:p>
          <a:p>
            <a:pPr eaLnBrk="1" hangingPunct="1">
              <a:buFont typeface="Wingdings" pitchFamily="2" charset="2"/>
              <a:buNone/>
            </a:pPr>
            <a:r>
              <a:rPr lang="en-US" sz="2000" smtClean="0"/>
              <a:t>INSERT INTO Sales VALUES ('Tim', 'S', 130)</a:t>
            </a:r>
          </a:p>
          <a:p>
            <a:pPr eaLnBrk="1" hangingPunct="1"/>
            <a:endParaRPr lang="en-US" smtClean="0"/>
          </a:p>
        </p:txBody>
      </p:sp>
      <p:sp>
        <p:nvSpPr>
          <p:cNvPr id="34820" name="Slide Number Placeholder 3"/>
          <p:cNvSpPr>
            <a:spLocks noGrp="1"/>
          </p:cNvSpPr>
          <p:nvPr>
            <p:ph type="sldNum" sz="quarter" idx="12"/>
          </p:nvPr>
        </p:nvSpPr>
        <p:spPr>
          <a:noFill/>
        </p:spPr>
        <p:txBody>
          <a:bodyPr/>
          <a:lstStyle/>
          <a:p>
            <a:r>
              <a:rPr lang="en-US" smtClean="0"/>
              <a:t>Slide 8- </a:t>
            </a:r>
            <a:fld id="{84F90158-4684-4AA9-B5B7-9CC823A8C3FD}" type="slidenum">
              <a:rPr lang="en-US" smtClean="0"/>
              <a:pPr/>
              <a:t>135</a:t>
            </a:fld>
            <a:endParaRPr lang="en-CA" smtClean="0"/>
          </a:p>
        </p:txBody>
      </p:sp>
    </p:spTree>
  </p:cSld>
  <p:clrMapOvr>
    <a:masterClrMapping/>
  </p:clrMapOvr>
  <p:transition spd="med">
    <p:push dir="d"/>
  </p:transition>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475306" y="898556"/>
            <a:ext cx="7589067" cy="2623241"/>
          </a:xfrm>
        </p:spPr>
        <p:txBody>
          <a:bodyPr>
            <a:normAutofit fontScale="90000"/>
          </a:bodyPr>
          <a:lstStyle/>
          <a:p>
            <a:endParaRPr lang="en-US" dirty="0">
              <a:solidFill>
                <a:srgbClr val="FF0000"/>
              </a:solidFill>
              <a:latin typeface="Algerian" pitchFamily="82" charset="0"/>
            </a:endParaRPr>
          </a:p>
          <a:p>
            <a:r>
              <a:rPr lang="en-US" dirty="0" smtClean="0">
                <a:solidFill>
                  <a:srgbClr val="FF0000"/>
                </a:solidFill>
                <a:latin typeface="Algerian" pitchFamily="82" charset="0"/>
              </a:rPr>
              <a:t>                                            </a:t>
            </a:r>
          </a:p>
          <a:p>
            <a:r>
              <a:rPr lang="en-US" dirty="0" smtClean="0">
                <a:solidFill>
                  <a:srgbClr val="FF0000"/>
                </a:solidFill>
                <a:latin typeface="Algerian" pitchFamily="82" charset="0"/>
              </a:rPr>
              <a:t>   STORED  PROCEDURES  AND </a:t>
            </a:r>
          </a:p>
          <a:p>
            <a:r>
              <a:rPr lang="en-US" dirty="0" smtClean="0">
                <a:solidFill>
                  <a:srgbClr val="FF0000"/>
                </a:solidFill>
                <a:latin typeface="Algerian" pitchFamily="82" charset="0"/>
              </a:rPr>
              <a:t>USER  DEFINED  FUNCTIONS</a:t>
            </a:r>
          </a:p>
        </p:txBody>
      </p:sp>
    </p:spTree>
  </p:cSld>
  <p:clrMapOvr>
    <a:masterClrMapping/>
  </p:clrMapOvr>
  <p:transition spd="med">
    <p:push dir="d"/>
  </p:transition>
</p:sld>
</file>

<file path=ppt/slides/slide1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52400"/>
            <a:ext cx="8229600" cy="609600"/>
          </a:xfrm>
        </p:spPr>
        <p:txBody>
          <a:bodyPr>
            <a:normAutofit fontScale="90000"/>
          </a:bodyPr>
          <a:lstStyle/>
          <a:p>
            <a:r>
              <a:rPr lang="en-US" dirty="0" smtClean="0">
                <a:solidFill>
                  <a:schemeClr val="tx2">
                    <a:lumMod val="50000"/>
                  </a:schemeClr>
                </a:solidFill>
              </a:rPr>
              <a:t>                 CONTENT</a:t>
            </a:r>
            <a:endParaRPr lang="en-US" dirty="0">
              <a:solidFill>
                <a:schemeClr val="tx2">
                  <a:lumMod val="50000"/>
                </a:schemeClr>
              </a:solidFill>
            </a:endParaRPr>
          </a:p>
        </p:txBody>
      </p:sp>
      <p:sp>
        <p:nvSpPr>
          <p:cNvPr id="2" name="Content Placeholder 1"/>
          <p:cNvSpPr>
            <a:spLocks noGrp="1"/>
          </p:cNvSpPr>
          <p:nvPr>
            <p:ph sz="half" idx="1"/>
          </p:nvPr>
        </p:nvSpPr>
        <p:spPr>
          <a:xfrm>
            <a:off x="457200" y="609600"/>
            <a:ext cx="8229600" cy="5715000"/>
          </a:xfrm>
        </p:spPr>
        <p:txBody>
          <a:bodyPr/>
          <a:lstStyle/>
          <a:p>
            <a:r>
              <a:rPr lang="en-US" dirty="0" smtClean="0"/>
              <a:t>Procedural extensions</a:t>
            </a:r>
          </a:p>
          <a:p>
            <a:r>
              <a:rPr lang="en-US" dirty="0" smtClean="0"/>
              <a:t>If statement</a:t>
            </a:r>
          </a:p>
          <a:p>
            <a:r>
              <a:rPr lang="en-US" dirty="0" smtClean="0"/>
              <a:t>WHILE statement</a:t>
            </a:r>
          </a:p>
          <a:p>
            <a:r>
              <a:rPr lang="en-US" dirty="0" smtClean="0"/>
              <a:t>Local variables</a:t>
            </a:r>
          </a:p>
          <a:p>
            <a:r>
              <a:rPr lang="en-US" dirty="0" smtClean="0"/>
              <a:t>Try and </a:t>
            </a:r>
            <a:r>
              <a:rPr lang="en-US" smtClean="0"/>
              <a:t>catch statement</a:t>
            </a:r>
            <a:endParaRPr lang="en-US" dirty="0" smtClean="0"/>
          </a:p>
          <a:p>
            <a:r>
              <a:rPr lang="en-US" dirty="0" smtClean="0"/>
              <a:t>Stored procedures</a:t>
            </a:r>
          </a:p>
          <a:p>
            <a:r>
              <a:rPr lang="en-US" dirty="0" smtClean="0"/>
              <a:t>User defined </a:t>
            </a:r>
            <a:r>
              <a:rPr lang="en-US" dirty="0" err="1" smtClean="0"/>
              <a:t>sysytem</a:t>
            </a:r>
            <a:endParaRPr lang="en-US" dirty="0" smtClean="0"/>
          </a:p>
          <a:p>
            <a:r>
              <a:rPr lang="en-US" dirty="0" smtClean="0"/>
              <a:t>Insert and update statement</a:t>
            </a:r>
          </a:p>
          <a:p>
            <a:r>
              <a:rPr lang="en-US" dirty="0" smtClean="0"/>
              <a:t>System catalog</a:t>
            </a:r>
            <a:endParaRPr lang="en-US" dirty="0"/>
          </a:p>
        </p:txBody>
      </p:sp>
    </p:spTree>
  </p:cSld>
  <p:clrMapOvr>
    <a:masterClrMapping/>
  </p:clrMapOvr>
  <p:transition spd="med">
    <p:push dir="d"/>
  </p:transition>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p:cNvSpPr txBox="1">
            <a:spLocks/>
          </p:cNvSpPr>
          <p:nvPr/>
        </p:nvSpPr>
        <p:spPr>
          <a:xfrm>
            <a:off x="228600" y="609600"/>
            <a:ext cx="8686800" cy="44196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just" defTabSz="914400" rtl="0" eaLnBrk="1" fontAlgn="auto" latinLnBrk="0" hangingPunct="1">
              <a:lnSpc>
                <a:spcPct val="100000"/>
              </a:lnSpc>
              <a:spcBef>
                <a:spcPct val="0"/>
              </a:spcBef>
              <a:spcAft>
                <a:spcPts val="0"/>
              </a:spcAft>
              <a:buClrTx/>
              <a:buSzTx/>
              <a:tabLst/>
              <a:defRPr/>
            </a:pPr>
            <a:r>
              <a:rPr kumimoji="0" lang="en-IN"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The SQL Procedural Language (SQL PL) is a language extension of SQL that consists of statements and language elements that can be used to implement procedural</a:t>
            </a:r>
            <a:r>
              <a:rPr kumimoji="0" lang="en-IN" sz="24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en-IN"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logic in</a:t>
            </a:r>
            <a:r>
              <a:rPr kumimoji="0" lang="en-IN" sz="24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en-IN"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SQL statements.</a:t>
            </a:r>
            <a:br>
              <a:rPr kumimoji="0" lang="en-IN"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r>
              <a:rPr kumimoji="0" lang="en-IN"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r>
            <a:br>
              <a:rPr kumimoji="0" lang="en-IN"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r>
              <a:rPr kumimoji="0" lang="en-IN" sz="24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SQL PL provides statements for declaring variables and condition handlers, assigning values to variables, and for implementing</a:t>
            </a:r>
            <a:r>
              <a:rPr lang="en-IN" sz="2400" b="1" dirty="0">
                <a:solidFill>
                  <a:schemeClr val="tx2"/>
                </a:solidFill>
                <a:effectLst>
                  <a:outerShdw blurRad="31750" dist="25400" dir="5400000" algn="tl" rotWithShape="0">
                    <a:srgbClr val="000000">
                      <a:alpha val="25000"/>
                    </a:srgbClr>
                  </a:outerShdw>
                </a:effectLst>
                <a:latin typeface="+mj-lt"/>
                <a:ea typeface="+mj-ea"/>
                <a:cs typeface="+mj-cs"/>
              </a:rPr>
              <a:t> </a:t>
            </a:r>
            <a:r>
              <a:rPr lang="en-IN" sz="2400" b="1" dirty="0" smtClean="0">
                <a:solidFill>
                  <a:schemeClr val="tx2"/>
                </a:solidFill>
                <a:effectLst>
                  <a:outerShdw blurRad="31750" dist="25400" dir="5400000" algn="tl" rotWithShape="0">
                    <a:srgbClr val="000000">
                      <a:alpha val="25000"/>
                    </a:srgbClr>
                  </a:outerShdw>
                </a:effectLst>
                <a:latin typeface="+mj-lt"/>
                <a:ea typeface="+mj-ea"/>
                <a:cs typeface="+mj-cs"/>
              </a:rPr>
              <a:t>procedural logic.</a:t>
            </a:r>
            <a:endParaRPr kumimoji="0" lang="en-US" sz="24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4" name="Title 3"/>
          <p:cNvSpPr txBox="1">
            <a:spLocks noGrp="1"/>
          </p:cNvSpPr>
          <p:nvPr>
            <p:ph type="title"/>
          </p:nvPr>
        </p:nvSpPr>
        <p:spPr>
          <a:prstGeom prst="rect">
            <a:avLst/>
          </a:prstGeom>
          <a:noFill/>
        </p:spPr>
        <p:txBody>
          <a:bodyPr wrap="none" rtlCol="0">
            <a:spAutoFit/>
          </a:bodyPr>
          <a:lstStyle/>
          <a:p>
            <a:r>
              <a:rPr lang="en-US" sz="3600" b="1" dirty="0" smtClean="0">
                <a:solidFill>
                  <a:schemeClr val="tx2">
                    <a:lumMod val="75000"/>
                  </a:schemeClr>
                </a:solidFill>
                <a:latin typeface="Arial Black" pitchFamily="34" charset="0"/>
              </a:rPr>
              <a:t>INTRODUCTION TO PL\SQL</a:t>
            </a:r>
            <a:endParaRPr lang="en-US" sz="3600" b="1" dirty="0">
              <a:solidFill>
                <a:schemeClr val="tx2">
                  <a:lumMod val="75000"/>
                </a:schemeClr>
              </a:solidFill>
              <a:latin typeface="Arial Black" pitchFamily="34" charset="0"/>
            </a:endParaRPr>
          </a:p>
        </p:txBody>
      </p:sp>
    </p:spTree>
  </p:cSld>
  <p:clrMapOvr>
    <a:masterClrMapping/>
  </p:clrMapOvr>
  <p:transition spd="med">
    <p:push dir="d"/>
  </p:transition>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2">
                    <a:lumMod val="75000"/>
                  </a:schemeClr>
                </a:solidFill>
              </a:rPr>
              <a:t>ADVANTAGES OF PL/SQL</a:t>
            </a:r>
            <a:endParaRPr lang="en-US" dirty="0">
              <a:solidFill>
                <a:schemeClr val="tx2">
                  <a:lumMod val="75000"/>
                </a:schemeClr>
              </a:solidFill>
            </a:endParaRPr>
          </a:p>
        </p:txBody>
      </p:sp>
      <p:sp>
        <p:nvSpPr>
          <p:cNvPr id="2" name="Content Placeholder 1"/>
          <p:cNvSpPr>
            <a:spLocks noGrp="1"/>
          </p:cNvSpPr>
          <p:nvPr>
            <p:ph sz="half" idx="1"/>
          </p:nvPr>
        </p:nvSpPr>
        <p:spPr>
          <a:xfrm>
            <a:off x="457200" y="1481328"/>
            <a:ext cx="8305800" cy="4525963"/>
          </a:xfrm>
        </p:spPr>
        <p:txBody>
          <a:bodyPr/>
          <a:lstStyle/>
          <a:p>
            <a:r>
              <a:rPr lang="en-US" dirty="0" smtClean="0"/>
              <a:t>BLOCK STRUCTURE</a:t>
            </a:r>
          </a:p>
          <a:p>
            <a:r>
              <a:rPr lang="en-US" dirty="0" smtClean="0"/>
              <a:t>PROCEDURAL LANGUAGE CAPABILITY</a:t>
            </a:r>
          </a:p>
          <a:p>
            <a:r>
              <a:rPr lang="en-US" dirty="0" smtClean="0"/>
              <a:t>ERROR HANDLING</a:t>
            </a:r>
          </a:p>
          <a:p>
            <a:r>
              <a:rPr lang="en-US" dirty="0" smtClean="0"/>
              <a:t>BETTER PERFORMANCE</a:t>
            </a:r>
          </a:p>
          <a:p>
            <a:r>
              <a:rPr lang="en-US" dirty="0" smtClean="0"/>
              <a:t>TIGHT INTEGRATION WITH SQL</a:t>
            </a:r>
          </a:p>
          <a:p>
            <a:r>
              <a:rPr lang="en-US" dirty="0" smtClean="0"/>
              <a:t>HIGHER PRODUCTIVITY</a:t>
            </a:r>
          </a:p>
          <a:p>
            <a:r>
              <a:rPr lang="en-US" dirty="0" smtClean="0"/>
              <a:t>SECURITY</a:t>
            </a:r>
          </a:p>
          <a:p>
            <a:r>
              <a:rPr lang="en-US" dirty="0" smtClean="0"/>
              <a:t>FULL PORTABILITY</a:t>
            </a:r>
          </a:p>
          <a:p>
            <a:r>
              <a:rPr lang="en-US" dirty="0" smtClean="0"/>
              <a:t>PL/SQL DECLARATION</a:t>
            </a:r>
            <a:endParaRPr lang="en-US" dirty="0"/>
          </a:p>
        </p:txBody>
      </p:sp>
    </p:spTree>
  </p:cSld>
  <p:clrMapOvr>
    <a:masterClrMapping/>
  </p:clrMapOvr>
  <p:transition spd="med">
    <p:push dir="d"/>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04088"/>
            <a:ext cx="8001000" cy="1429512"/>
          </a:xfrm>
        </p:spPr>
        <p:txBody>
          <a:bodyPr>
            <a:noAutofit/>
          </a:bodyPr>
          <a:lstStyle/>
          <a:p>
            <a:pPr>
              <a:buFont typeface="Wingdings" pitchFamily="2" charset="2"/>
              <a:buChar char="§"/>
            </a:pPr>
            <a:r>
              <a:rPr lang="en-US" sz="3200" b="1" dirty="0" smtClean="0">
                <a:solidFill>
                  <a:schemeClr val="tx1"/>
                </a:solidFill>
              </a:rPr>
              <a:t>Foreign key</a:t>
            </a:r>
            <a:r>
              <a:rPr lang="en-US" sz="2800" dirty="0" smtClean="0">
                <a:solidFill>
                  <a:schemeClr val="tx1"/>
                </a:solidFill>
              </a:rPr>
              <a:t>: A foreign key is an attribute of a    relation that is primary key of another relation.</a:t>
            </a:r>
            <a:br>
              <a:rPr lang="en-US" sz="2800" dirty="0" smtClean="0">
                <a:solidFill>
                  <a:schemeClr val="tx1"/>
                </a:solidFill>
              </a:rPr>
            </a:br>
            <a:r>
              <a:rPr lang="en-US" sz="2800" dirty="0" smtClean="0">
                <a:solidFill>
                  <a:schemeClr val="tx1"/>
                </a:solidFill>
              </a:rPr>
              <a:t>In below example, </a:t>
            </a:r>
            <a:r>
              <a:rPr lang="en-US" sz="2800" b="1" dirty="0" smtClean="0">
                <a:solidFill>
                  <a:schemeClr val="tx1"/>
                </a:solidFill>
              </a:rPr>
              <a:t>DNO</a:t>
            </a:r>
            <a:r>
              <a:rPr lang="en-US" sz="2800" dirty="0" smtClean="0">
                <a:solidFill>
                  <a:schemeClr val="tx1"/>
                </a:solidFill>
              </a:rPr>
              <a:t> is a </a:t>
            </a:r>
            <a:r>
              <a:rPr lang="en-US" sz="2800" i="1" dirty="0" smtClean="0">
                <a:solidFill>
                  <a:schemeClr val="tx1"/>
                </a:solidFill>
              </a:rPr>
              <a:t>foreign key </a:t>
            </a:r>
            <a:r>
              <a:rPr lang="en-US" sz="2800" dirty="0" smtClean="0">
                <a:solidFill>
                  <a:schemeClr val="tx1"/>
                </a:solidFill>
              </a:rPr>
              <a:t>.</a:t>
            </a:r>
            <a:endParaRPr lang="en-US" sz="2800" dirty="0">
              <a:solidFill>
                <a:schemeClr val="tx1"/>
              </a:solidFill>
            </a:endParaRPr>
          </a:p>
        </p:txBody>
      </p:sp>
      <p:graphicFrame>
        <p:nvGraphicFramePr>
          <p:cNvPr id="6" name="Table 5"/>
          <p:cNvGraphicFramePr>
            <a:graphicFrameLocks noGrp="1"/>
          </p:cNvGraphicFramePr>
          <p:nvPr/>
        </p:nvGraphicFramePr>
        <p:xfrm>
          <a:off x="457200" y="2819400"/>
          <a:ext cx="3733800" cy="1463040"/>
        </p:xfrm>
        <a:graphic>
          <a:graphicData uri="http://schemas.openxmlformats.org/drawingml/2006/table">
            <a:tbl>
              <a:tblPr firstRow="1" bandRow="1">
                <a:tableStyleId>{5C22544A-7EE6-4342-B048-85BDC9FD1C3A}</a:tableStyleId>
              </a:tblPr>
              <a:tblGrid>
                <a:gridCol w="933450"/>
                <a:gridCol w="933450"/>
                <a:gridCol w="933450"/>
                <a:gridCol w="933450"/>
              </a:tblGrid>
              <a:tr h="358140">
                <a:tc>
                  <a:txBody>
                    <a:bodyPr/>
                    <a:lstStyle/>
                    <a:p>
                      <a:pPr algn="ctr"/>
                      <a:r>
                        <a:rPr lang="en-US" dirty="0" smtClean="0"/>
                        <a:t>ENO</a:t>
                      </a:r>
                      <a:endParaRPr lang="en-US" dirty="0"/>
                    </a:p>
                  </a:txBody>
                  <a:tcPr/>
                </a:tc>
                <a:tc>
                  <a:txBody>
                    <a:bodyPr/>
                    <a:lstStyle/>
                    <a:p>
                      <a:pPr algn="ctr"/>
                      <a:r>
                        <a:rPr lang="en-US" dirty="0" smtClean="0"/>
                        <a:t>NAME</a:t>
                      </a:r>
                      <a:endParaRPr lang="en-US" dirty="0"/>
                    </a:p>
                  </a:txBody>
                  <a:tcPr/>
                </a:tc>
                <a:tc>
                  <a:txBody>
                    <a:bodyPr/>
                    <a:lstStyle/>
                    <a:p>
                      <a:pPr algn="ctr"/>
                      <a:r>
                        <a:rPr lang="en-US" dirty="0" smtClean="0"/>
                        <a:t>AGE</a:t>
                      </a:r>
                      <a:endParaRPr lang="en-US" dirty="0"/>
                    </a:p>
                  </a:txBody>
                  <a:tcPr/>
                </a:tc>
                <a:tc>
                  <a:txBody>
                    <a:bodyPr/>
                    <a:lstStyle/>
                    <a:p>
                      <a:pPr algn="ctr"/>
                      <a:r>
                        <a:rPr lang="en-US" dirty="0" smtClean="0"/>
                        <a:t>DNO</a:t>
                      </a:r>
                      <a:endParaRPr lang="en-US" dirty="0"/>
                    </a:p>
                  </a:txBody>
                  <a:tcPr/>
                </a:tc>
              </a:tr>
              <a:tr h="358140">
                <a:tc>
                  <a:txBody>
                    <a:bodyPr/>
                    <a:lstStyle/>
                    <a:p>
                      <a:pPr algn="ctr"/>
                      <a:r>
                        <a:rPr lang="en-US" dirty="0" smtClean="0"/>
                        <a:t>1</a:t>
                      </a:r>
                      <a:endParaRPr lang="en-US" dirty="0"/>
                    </a:p>
                  </a:txBody>
                  <a:tcPr/>
                </a:tc>
                <a:tc>
                  <a:txBody>
                    <a:bodyPr/>
                    <a:lstStyle/>
                    <a:p>
                      <a:pPr algn="ctr"/>
                      <a:r>
                        <a:rPr lang="en-US" dirty="0" smtClean="0"/>
                        <a:t>Sunny</a:t>
                      </a:r>
                      <a:endParaRPr lang="en-US" dirty="0"/>
                    </a:p>
                  </a:txBody>
                  <a:tcPr/>
                </a:tc>
                <a:tc>
                  <a:txBody>
                    <a:bodyPr/>
                    <a:lstStyle/>
                    <a:p>
                      <a:pPr algn="ctr"/>
                      <a:r>
                        <a:rPr lang="en-US" dirty="0" smtClean="0"/>
                        <a:t>22</a:t>
                      </a:r>
                      <a:endParaRPr lang="en-US" dirty="0"/>
                    </a:p>
                  </a:txBody>
                  <a:tcPr/>
                </a:tc>
                <a:tc>
                  <a:txBody>
                    <a:bodyPr/>
                    <a:lstStyle/>
                    <a:p>
                      <a:pPr algn="ctr"/>
                      <a:r>
                        <a:rPr lang="en-US" dirty="0" smtClean="0"/>
                        <a:t>10</a:t>
                      </a:r>
                      <a:endParaRPr lang="en-US" dirty="0"/>
                    </a:p>
                  </a:txBody>
                  <a:tcPr/>
                </a:tc>
              </a:tr>
              <a:tr h="358140">
                <a:tc>
                  <a:txBody>
                    <a:bodyPr/>
                    <a:lstStyle/>
                    <a:p>
                      <a:pPr algn="ctr"/>
                      <a:r>
                        <a:rPr lang="en-US" dirty="0" smtClean="0"/>
                        <a:t>2</a:t>
                      </a:r>
                      <a:endParaRPr lang="en-US" dirty="0"/>
                    </a:p>
                  </a:txBody>
                  <a:tcPr/>
                </a:tc>
                <a:tc>
                  <a:txBody>
                    <a:bodyPr/>
                    <a:lstStyle/>
                    <a:p>
                      <a:pPr algn="ctr"/>
                      <a:r>
                        <a:rPr lang="en-US" dirty="0" err="1" smtClean="0"/>
                        <a:t>Mohit</a:t>
                      </a:r>
                      <a:endParaRPr lang="en-US" dirty="0"/>
                    </a:p>
                  </a:txBody>
                  <a:tcPr/>
                </a:tc>
                <a:tc>
                  <a:txBody>
                    <a:bodyPr/>
                    <a:lstStyle/>
                    <a:p>
                      <a:pPr algn="ctr"/>
                      <a:r>
                        <a:rPr lang="en-US" dirty="0" smtClean="0"/>
                        <a:t>28</a:t>
                      </a:r>
                      <a:endParaRPr lang="en-US" dirty="0"/>
                    </a:p>
                  </a:txBody>
                  <a:tcPr/>
                </a:tc>
                <a:tc>
                  <a:txBody>
                    <a:bodyPr/>
                    <a:lstStyle/>
                    <a:p>
                      <a:pPr algn="ctr"/>
                      <a:r>
                        <a:rPr lang="en-US" dirty="0" smtClean="0"/>
                        <a:t>11</a:t>
                      </a:r>
                      <a:endParaRPr lang="en-US" dirty="0"/>
                    </a:p>
                  </a:txBody>
                  <a:tcPr/>
                </a:tc>
              </a:tr>
              <a:tr h="358140">
                <a:tc>
                  <a:txBody>
                    <a:bodyPr/>
                    <a:lstStyle/>
                    <a:p>
                      <a:pPr algn="ctr"/>
                      <a:r>
                        <a:rPr lang="en-US" dirty="0" smtClean="0"/>
                        <a:t>3</a:t>
                      </a:r>
                      <a:endParaRPr lang="en-US" dirty="0"/>
                    </a:p>
                  </a:txBody>
                  <a:tcPr/>
                </a:tc>
                <a:tc>
                  <a:txBody>
                    <a:bodyPr/>
                    <a:lstStyle/>
                    <a:p>
                      <a:pPr algn="ctr"/>
                      <a:r>
                        <a:rPr lang="en-US" dirty="0" err="1" smtClean="0"/>
                        <a:t>Ajit</a:t>
                      </a:r>
                      <a:endParaRPr lang="en-US" dirty="0"/>
                    </a:p>
                  </a:txBody>
                  <a:tcPr/>
                </a:tc>
                <a:tc>
                  <a:txBody>
                    <a:bodyPr/>
                    <a:lstStyle/>
                    <a:p>
                      <a:pPr algn="ctr"/>
                      <a:r>
                        <a:rPr lang="en-US" dirty="0" smtClean="0"/>
                        <a:t>27</a:t>
                      </a:r>
                      <a:endParaRPr lang="en-US" dirty="0"/>
                    </a:p>
                  </a:txBody>
                  <a:tcPr/>
                </a:tc>
                <a:tc>
                  <a:txBody>
                    <a:bodyPr/>
                    <a:lstStyle/>
                    <a:p>
                      <a:pPr algn="ctr"/>
                      <a:r>
                        <a:rPr lang="en-US" dirty="0" smtClean="0"/>
                        <a:t>10</a:t>
                      </a:r>
                      <a:endParaRPr lang="en-US" dirty="0"/>
                    </a:p>
                  </a:txBody>
                  <a:tcPr/>
                </a:tc>
              </a:tr>
            </a:tbl>
          </a:graphicData>
        </a:graphic>
      </p:graphicFrame>
      <p:graphicFrame>
        <p:nvGraphicFramePr>
          <p:cNvPr id="7" name="Table 6"/>
          <p:cNvGraphicFramePr>
            <a:graphicFrameLocks noGrp="1"/>
          </p:cNvGraphicFramePr>
          <p:nvPr/>
        </p:nvGraphicFramePr>
        <p:xfrm>
          <a:off x="5181600" y="3048000"/>
          <a:ext cx="3200400" cy="1112520"/>
        </p:xfrm>
        <a:graphic>
          <a:graphicData uri="http://schemas.openxmlformats.org/drawingml/2006/table">
            <a:tbl>
              <a:tblPr firstRow="1" bandRow="1">
                <a:tableStyleId>{5C22544A-7EE6-4342-B048-85BDC9FD1C3A}</a:tableStyleId>
              </a:tblPr>
              <a:tblGrid>
                <a:gridCol w="1600200"/>
                <a:gridCol w="1600200"/>
              </a:tblGrid>
              <a:tr h="370840">
                <a:tc>
                  <a:txBody>
                    <a:bodyPr/>
                    <a:lstStyle/>
                    <a:p>
                      <a:pPr algn="ctr"/>
                      <a:r>
                        <a:rPr lang="en-US" dirty="0" smtClean="0"/>
                        <a:t>DNO</a:t>
                      </a:r>
                      <a:endParaRPr lang="en-US" dirty="0"/>
                    </a:p>
                  </a:txBody>
                  <a:tcPr/>
                </a:tc>
                <a:tc>
                  <a:txBody>
                    <a:bodyPr/>
                    <a:lstStyle/>
                    <a:p>
                      <a:pPr algn="ctr"/>
                      <a:r>
                        <a:rPr lang="en-US" dirty="0" smtClean="0"/>
                        <a:t>DLOC</a:t>
                      </a:r>
                      <a:endParaRPr lang="en-US" dirty="0"/>
                    </a:p>
                  </a:txBody>
                  <a:tcPr/>
                </a:tc>
              </a:tr>
              <a:tr h="370840">
                <a:tc>
                  <a:txBody>
                    <a:bodyPr/>
                    <a:lstStyle/>
                    <a:p>
                      <a:pPr algn="ctr"/>
                      <a:r>
                        <a:rPr lang="en-US" dirty="0" smtClean="0"/>
                        <a:t>10</a:t>
                      </a:r>
                      <a:endParaRPr lang="en-US" dirty="0"/>
                    </a:p>
                  </a:txBody>
                  <a:tcPr/>
                </a:tc>
                <a:tc>
                  <a:txBody>
                    <a:bodyPr/>
                    <a:lstStyle/>
                    <a:p>
                      <a:pPr algn="ctr"/>
                      <a:r>
                        <a:rPr lang="en-US" dirty="0" err="1" smtClean="0"/>
                        <a:t>Karnal</a:t>
                      </a:r>
                      <a:endParaRPr lang="en-US" dirty="0"/>
                    </a:p>
                  </a:txBody>
                  <a:tcPr/>
                </a:tc>
              </a:tr>
              <a:tr h="370840">
                <a:tc>
                  <a:txBody>
                    <a:bodyPr/>
                    <a:lstStyle/>
                    <a:p>
                      <a:pPr algn="ctr"/>
                      <a:r>
                        <a:rPr lang="en-US" dirty="0" smtClean="0"/>
                        <a:t>11</a:t>
                      </a:r>
                      <a:endParaRPr lang="en-US" dirty="0"/>
                    </a:p>
                  </a:txBody>
                  <a:tcPr/>
                </a:tc>
                <a:tc>
                  <a:txBody>
                    <a:bodyPr/>
                    <a:lstStyle/>
                    <a:p>
                      <a:pPr algn="ctr"/>
                      <a:r>
                        <a:rPr lang="en-US" dirty="0" err="1" smtClean="0"/>
                        <a:t>Ambala</a:t>
                      </a:r>
                      <a:endParaRPr lang="en-US" dirty="0"/>
                    </a:p>
                  </a:txBody>
                  <a:tcPr/>
                </a:tc>
              </a:tr>
            </a:tbl>
          </a:graphicData>
        </a:graphic>
      </p:graphicFrame>
      <p:sp>
        <p:nvSpPr>
          <p:cNvPr id="8" name="Rectangle 7"/>
          <p:cNvSpPr/>
          <p:nvPr/>
        </p:nvSpPr>
        <p:spPr>
          <a:xfrm>
            <a:off x="457200" y="2286000"/>
            <a:ext cx="966931"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dirty="0" smtClean="0">
                <a:ln/>
              </a:rPr>
              <a:t>EMP</a:t>
            </a:r>
            <a:endParaRPr lang="en-US" sz="2800" b="1" cap="none" spc="0" dirty="0">
              <a:ln/>
              <a:effectLst/>
            </a:endParaRPr>
          </a:p>
        </p:txBody>
      </p:sp>
      <p:sp>
        <p:nvSpPr>
          <p:cNvPr id="9" name="Rectangle 8"/>
          <p:cNvSpPr/>
          <p:nvPr/>
        </p:nvSpPr>
        <p:spPr>
          <a:xfrm>
            <a:off x="5105400" y="2514600"/>
            <a:ext cx="1138452" cy="523220"/>
          </a:xfrm>
          <a:prstGeom prst="rect">
            <a:avLst/>
          </a:prstGeom>
          <a:noFill/>
        </p:spPr>
        <p:txBody>
          <a:bodyPr wrap="non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en-US" sz="2800" b="1" dirty="0" smtClean="0">
                <a:ln/>
              </a:rPr>
              <a:t>DEPT</a:t>
            </a:r>
            <a:endParaRPr lang="en-US" sz="2800" b="1" cap="none" spc="0" dirty="0">
              <a:ln/>
              <a:effectLst/>
            </a:endParaRPr>
          </a:p>
        </p:txBody>
      </p:sp>
      <p:sp>
        <p:nvSpPr>
          <p:cNvPr id="10" name="Rectangle 9"/>
          <p:cNvSpPr/>
          <p:nvPr/>
        </p:nvSpPr>
        <p:spPr>
          <a:xfrm>
            <a:off x="609600" y="4648200"/>
            <a:ext cx="7696200" cy="1815882"/>
          </a:xfrm>
          <a:prstGeom prst="rect">
            <a:avLst/>
          </a:prstGeom>
        </p:spPr>
        <p:txBody>
          <a:bodyPr wrap="square">
            <a:spAutoFit/>
          </a:bodyPr>
          <a:lstStyle/>
          <a:p>
            <a:pPr algn="just">
              <a:buFont typeface="Wingdings" pitchFamily="2" charset="2"/>
              <a:buChar char="§"/>
            </a:pPr>
            <a:r>
              <a:rPr lang="en-US" sz="2800" b="1" dirty="0" smtClean="0"/>
              <a:t>Super key: </a:t>
            </a:r>
            <a:r>
              <a:rPr lang="en-US" sz="2800" dirty="0" smtClean="0"/>
              <a:t>A set of attributes is called a </a:t>
            </a:r>
            <a:r>
              <a:rPr lang="en-US" sz="2800" dirty="0" err="1" smtClean="0"/>
              <a:t>superkey</a:t>
            </a:r>
            <a:r>
              <a:rPr lang="en-US" sz="2800" dirty="0" smtClean="0"/>
              <a:t> ,if it recognize the </a:t>
            </a:r>
            <a:r>
              <a:rPr lang="en-US" sz="2800" dirty="0" err="1" smtClean="0"/>
              <a:t>tuple</a:t>
            </a:r>
            <a:r>
              <a:rPr lang="en-US" sz="2800" dirty="0" smtClean="0"/>
              <a:t> uniquely.</a:t>
            </a:r>
            <a:br>
              <a:rPr lang="en-US" sz="2800" dirty="0" smtClean="0"/>
            </a:br>
            <a:r>
              <a:rPr lang="en-US" sz="2800" i="1" dirty="0" smtClean="0"/>
              <a:t>For example</a:t>
            </a:r>
            <a:r>
              <a:rPr lang="en-US" sz="2800" dirty="0" smtClean="0"/>
              <a:t>: In </a:t>
            </a:r>
            <a:r>
              <a:rPr lang="en-US" sz="2800" b="1" dirty="0" smtClean="0"/>
              <a:t>STUDENT</a:t>
            </a:r>
            <a:r>
              <a:rPr lang="en-US" sz="2800" dirty="0" smtClean="0"/>
              <a:t>  relation, </a:t>
            </a:r>
            <a:r>
              <a:rPr lang="en-US" sz="2800" b="1" dirty="0" smtClean="0"/>
              <a:t>SID+NAME+CITY</a:t>
            </a:r>
            <a:r>
              <a:rPr lang="en-US" sz="2800" dirty="0" smtClean="0"/>
              <a:t> is a super key .</a:t>
            </a:r>
            <a:endParaRPr lang="en-US" sz="2800" dirty="0"/>
          </a:p>
        </p:txBody>
      </p:sp>
    </p:spTree>
  </p:cSld>
  <p:clrMapOvr>
    <a:masterClrMapping/>
  </p:clrMapOvr>
  <p:transition spd="med" advClick="0" advTm="3000">
    <p:push dir="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304800"/>
            <a:ext cx="8229600" cy="1143000"/>
          </a:xfrm>
        </p:spPr>
        <p:txBody>
          <a:bodyPr/>
          <a:lstStyle/>
          <a:p>
            <a:r>
              <a:rPr lang="en-US" dirty="0" smtClean="0">
                <a:solidFill>
                  <a:schemeClr val="tx2">
                    <a:lumMod val="75000"/>
                  </a:schemeClr>
                </a:solidFill>
              </a:rPr>
              <a:t> ARCHITECTURE OF PL/SQL</a:t>
            </a:r>
            <a:endParaRPr lang="en-US" dirty="0">
              <a:solidFill>
                <a:schemeClr val="tx2">
                  <a:lumMod val="75000"/>
                </a:schemeClr>
              </a:solidFill>
            </a:endParaRPr>
          </a:p>
        </p:txBody>
      </p:sp>
      <p:pic>
        <p:nvPicPr>
          <p:cNvPr id="1026" name="Picture 2" descr="C:\Users\acer\Documents\raa\th.jpg"/>
          <p:cNvPicPr>
            <a:picLocks noGrp="1" noChangeAspect="1" noChangeArrowheads="1"/>
          </p:cNvPicPr>
          <p:nvPr>
            <p:ph sz="half" idx="1"/>
          </p:nvPr>
        </p:nvPicPr>
        <p:blipFill>
          <a:blip r:embed="rId2" cstate="print"/>
          <a:stretch>
            <a:fillRect/>
          </a:stretch>
        </p:blipFill>
        <p:spPr bwMode="auto">
          <a:xfrm>
            <a:off x="457200" y="2406218"/>
            <a:ext cx="4038600" cy="2913927"/>
          </a:xfrm>
          <a:prstGeom prst="rect">
            <a:avLst/>
          </a:prstGeom>
          <a:noFill/>
        </p:spPr>
      </p:pic>
      <p:sp>
        <p:nvSpPr>
          <p:cNvPr id="6" name="TextBox 5"/>
          <p:cNvSpPr txBox="1"/>
          <p:nvPr/>
        </p:nvSpPr>
        <p:spPr>
          <a:xfrm>
            <a:off x="1219200" y="1219200"/>
            <a:ext cx="6934200" cy="1938992"/>
          </a:xfrm>
          <a:prstGeom prst="rect">
            <a:avLst/>
          </a:prstGeom>
          <a:noFill/>
        </p:spPr>
        <p:txBody>
          <a:bodyPr wrap="square" rtlCol="0">
            <a:spAutoFit/>
          </a:bodyPr>
          <a:lstStyle/>
          <a:p>
            <a:r>
              <a:rPr lang="en-IN" sz="2000" b="1" dirty="0"/>
              <a:t>PL-SQL Architecture - Architecture of PL-SQL Architecture of PL/SQL: PL/SQL runtime system is a technology that has an engine which executes PL/SQL blocks and subprograms. An engine can be installed in the Oracle server or in an application development tool like as Reports and Forms.</a:t>
            </a:r>
            <a:endParaRPr lang="en-US" sz="2000" dirty="0"/>
          </a:p>
        </p:txBody>
      </p:sp>
    </p:spTree>
  </p:cSld>
  <p:clrMapOvr>
    <a:masterClrMapping/>
  </p:clrMapOvr>
  <p:transition spd="med">
    <p:push dir="d"/>
  </p:transition>
</p:sld>
</file>

<file path=ppt/slides/slide1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57200" y="1481328"/>
            <a:ext cx="8305800" cy="4525963"/>
          </a:xfrm>
        </p:spPr>
        <p:txBody>
          <a:bodyPr>
            <a:normAutofit/>
          </a:bodyPr>
          <a:lstStyle/>
          <a:p>
            <a:r>
              <a:rPr lang="en-IN" sz="2000" dirty="0" smtClean="0"/>
              <a:t>PL/SQL program units organize the code into blocks. A block without a name is known as an anonymous block. The anonymous block is the simplest unit in PL/SQL. It is called anonymous block because it is not saved in the Oracle database.</a:t>
            </a:r>
          </a:p>
          <a:p>
            <a:r>
              <a:rPr lang="en-IN" sz="2000" dirty="0" smtClean="0"/>
              <a:t> [DECLARE]</a:t>
            </a:r>
          </a:p>
          <a:p>
            <a:pPr>
              <a:buNone/>
            </a:pPr>
            <a:r>
              <a:rPr lang="en-IN" sz="2000" dirty="0" smtClean="0"/>
              <a:t>    Declaration statements;</a:t>
            </a:r>
          </a:p>
          <a:p>
            <a:pPr>
              <a:buNone/>
            </a:pPr>
            <a:r>
              <a:rPr lang="en-IN" sz="2000" dirty="0" smtClean="0"/>
              <a:t>    BEGIN</a:t>
            </a:r>
          </a:p>
          <a:p>
            <a:pPr>
              <a:buNone/>
            </a:pPr>
            <a:r>
              <a:rPr lang="en-IN" sz="2000" dirty="0" smtClean="0"/>
              <a:t>    Execution statements;</a:t>
            </a:r>
          </a:p>
          <a:p>
            <a:pPr>
              <a:buNone/>
            </a:pPr>
            <a:r>
              <a:rPr lang="en-IN" sz="2000" dirty="0" smtClean="0"/>
              <a:t>   [EXCEPTION]</a:t>
            </a:r>
          </a:p>
          <a:p>
            <a:pPr>
              <a:buNone/>
            </a:pPr>
            <a:r>
              <a:rPr lang="en-IN" sz="2000" dirty="0" smtClean="0"/>
              <a:t>    Exception handling statements;</a:t>
            </a:r>
          </a:p>
          <a:p>
            <a:pPr>
              <a:buNone/>
            </a:pPr>
            <a:r>
              <a:rPr lang="en-IN" sz="2000" dirty="0" smtClean="0"/>
              <a:t>    END;</a:t>
            </a:r>
          </a:p>
          <a:p>
            <a:pPr>
              <a:buNone/>
            </a:pPr>
            <a:r>
              <a:rPr lang="en-IN" sz="2000" dirty="0" smtClean="0"/>
              <a:t>     /</a:t>
            </a:r>
          </a:p>
          <a:p>
            <a:endParaRPr lang="en-US" sz="2000" dirty="0"/>
          </a:p>
        </p:txBody>
      </p:sp>
      <p:sp>
        <p:nvSpPr>
          <p:cNvPr id="5" name="TextBox 4"/>
          <p:cNvSpPr txBox="1"/>
          <p:nvPr/>
        </p:nvSpPr>
        <p:spPr>
          <a:xfrm>
            <a:off x="762000" y="381000"/>
            <a:ext cx="8382000" cy="646331"/>
          </a:xfrm>
          <a:prstGeom prst="rect">
            <a:avLst/>
          </a:prstGeom>
          <a:noFill/>
        </p:spPr>
        <p:txBody>
          <a:bodyPr wrap="square" rtlCol="0">
            <a:spAutoFit/>
          </a:bodyPr>
          <a:lstStyle/>
          <a:p>
            <a:r>
              <a:rPr lang="en-US" sz="3600" b="1" dirty="0" smtClean="0">
                <a:solidFill>
                  <a:schemeClr val="tx2">
                    <a:lumMod val="75000"/>
                  </a:schemeClr>
                </a:solidFill>
              </a:rPr>
              <a:t>PL/SQL  BLOCK  STRUCTURE</a:t>
            </a:r>
            <a:endParaRPr lang="en-US" sz="3600" b="1" dirty="0">
              <a:solidFill>
                <a:schemeClr val="tx2">
                  <a:lumMod val="75000"/>
                </a:schemeClr>
              </a:solidFill>
            </a:endParaRPr>
          </a:p>
        </p:txBody>
      </p:sp>
    </p:spTree>
  </p:cSld>
  <p:clrMapOvr>
    <a:masterClrMapping/>
  </p:clrMapOvr>
  <p:transition spd="med">
    <p:push dir="d"/>
  </p:transition>
</p:sld>
</file>

<file path=ppt/slides/slide1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2">
                    <a:lumMod val="75000"/>
                  </a:schemeClr>
                </a:solidFill>
              </a:rPr>
              <a:t>PL/SQL CHARACTER SETS</a:t>
            </a:r>
            <a:endParaRPr lang="en-US" dirty="0">
              <a:solidFill>
                <a:schemeClr val="tx2">
                  <a:lumMod val="75000"/>
                </a:schemeClr>
              </a:solidFill>
            </a:endParaRPr>
          </a:p>
        </p:txBody>
      </p:sp>
      <p:sp>
        <p:nvSpPr>
          <p:cNvPr id="2" name="Content Placeholder 1"/>
          <p:cNvSpPr>
            <a:spLocks noGrp="1"/>
          </p:cNvSpPr>
          <p:nvPr>
            <p:ph sz="half" idx="1"/>
          </p:nvPr>
        </p:nvSpPr>
        <p:spPr>
          <a:xfrm>
            <a:off x="457200" y="1371600"/>
            <a:ext cx="8229600" cy="4525963"/>
          </a:xfrm>
        </p:spPr>
        <p:txBody>
          <a:bodyPr/>
          <a:lstStyle/>
          <a:p>
            <a:r>
              <a:rPr lang="en-US" sz="2400" b="1" dirty="0" smtClean="0"/>
              <a:t>IDENTIFIERS</a:t>
            </a:r>
          </a:p>
          <a:p>
            <a:r>
              <a:rPr lang="en-US" sz="2400" b="1" dirty="0" smtClean="0"/>
              <a:t>LITERALS</a:t>
            </a:r>
          </a:p>
          <a:p>
            <a:pPr>
              <a:buNone/>
            </a:pPr>
            <a:r>
              <a:rPr lang="en-US" sz="1800" b="1" dirty="0" smtClean="0"/>
              <a:t>                        NUMERIC LITERALS</a:t>
            </a:r>
          </a:p>
          <a:p>
            <a:pPr>
              <a:buNone/>
            </a:pPr>
            <a:r>
              <a:rPr lang="en-US" sz="1800" b="1" dirty="0" smtClean="0"/>
              <a:t>                        CHARACTER LITERALS</a:t>
            </a:r>
          </a:p>
          <a:p>
            <a:pPr>
              <a:buNone/>
            </a:pPr>
            <a:r>
              <a:rPr lang="en-US" sz="1800" b="1" dirty="0" smtClean="0"/>
              <a:t>                        STRING LITERALS</a:t>
            </a:r>
          </a:p>
          <a:p>
            <a:pPr>
              <a:buNone/>
            </a:pPr>
            <a:r>
              <a:rPr lang="en-US" sz="1800" b="1" dirty="0" smtClean="0"/>
              <a:t>                        BOOLEAN LITERALS</a:t>
            </a:r>
          </a:p>
          <a:p>
            <a:pPr>
              <a:buNone/>
            </a:pPr>
            <a:r>
              <a:rPr lang="en-US" sz="1800" b="1" dirty="0" smtClean="0"/>
              <a:t>                      </a:t>
            </a:r>
          </a:p>
          <a:p>
            <a:r>
              <a:rPr lang="en-US" sz="1800" b="1" dirty="0" smtClean="0"/>
              <a:t> </a:t>
            </a:r>
            <a:r>
              <a:rPr lang="en-US" sz="2400" b="1" dirty="0" smtClean="0"/>
              <a:t>DELIMITERS</a:t>
            </a:r>
          </a:p>
          <a:p>
            <a:pPr>
              <a:buNone/>
            </a:pPr>
            <a:r>
              <a:rPr lang="en-US" sz="2400" b="1" dirty="0" smtClean="0"/>
              <a:t>                       </a:t>
            </a:r>
          </a:p>
          <a:p>
            <a:r>
              <a:rPr lang="en-US" sz="2400" b="1" dirty="0" smtClean="0"/>
              <a:t> COMMENTS</a:t>
            </a:r>
            <a:endParaRPr lang="en-US" sz="3600" b="1" dirty="0"/>
          </a:p>
        </p:txBody>
      </p:sp>
    </p:spTree>
  </p:cSld>
  <p:clrMapOvr>
    <a:masterClrMapping/>
  </p:clrMapOvr>
  <p:transition spd="med">
    <p:push dir="d"/>
  </p:transition>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2">
                    <a:lumMod val="75000"/>
                  </a:schemeClr>
                </a:solidFill>
              </a:rPr>
              <a:t>PL/SQL  DATA  TYPES</a:t>
            </a:r>
            <a:endParaRPr lang="en-US" dirty="0">
              <a:solidFill>
                <a:schemeClr val="tx2">
                  <a:lumMod val="75000"/>
                </a:schemeClr>
              </a:solidFill>
            </a:endParaRPr>
          </a:p>
        </p:txBody>
      </p:sp>
      <p:sp>
        <p:nvSpPr>
          <p:cNvPr id="2" name="Content Placeholder 1"/>
          <p:cNvSpPr>
            <a:spLocks noGrp="1"/>
          </p:cNvSpPr>
          <p:nvPr>
            <p:ph sz="half" idx="1"/>
          </p:nvPr>
        </p:nvSpPr>
        <p:spPr>
          <a:xfrm>
            <a:off x="457200" y="1481328"/>
            <a:ext cx="8305800" cy="4525963"/>
          </a:xfrm>
        </p:spPr>
        <p:txBody>
          <a:bodyPr/>
          <a:lstStyle/>
          <a:p>
            <a:r>
              <a:rPr lang="en-US" dirty="0" smtClean="0"/>
              <a:t>SCALER</a:t>
            </a:r>
          </a:p>
          <a:p>
            <a:r>
              <a:rPr lang="en-US" dirty="0" smtClean="0"/>
              <a:t>COMPOSITE</a:t>
            </a:r>
          </a:p>
          <a:p>
            <a:r>
              <a:rPr lang="en-US" dirty="0" smtClean="0"/>
              <a:t>REFERENCE</a:t>
            </a:r>
          </a:p>
          <a:p>
            <a:r>
              <a:rPr lang="en-US" dirty="0" smtClean="0"/>
              <a:t>LARGE OBJECT</a:t>
            </a:r>
            <a:endParaRPr lang="en-US" dirty="0"/>
          </a:p>
        </p:txBody>
      </p:sp>
    </p:spTree>
  </p:cSld>
  <p:clrMapOvr>
    <a:masterClrMapping/>
  </p:clrMapOvr>
  <p:transition spd="med">
    <p:push dir="d"/>
  </p:transition>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2">
                    <a:lumMod val="75000"/>
                  </a:schemeClr>
                </a:solidFill>
              </a:rPr>
              <a:t>PL/SQL  DATA TYPES </a:t>
            </a:r>
            <a:endParaRPr lang="en-US" dirty="0">
              <a:solidFill>
                <a:schemeClr val="tx2">
                  <a:lumMod val="75000"/>
                </a:schemeClr>
              </a:solidFill>
            </a:endParaRPr>
          </a:p>
        </p:txBody>
      </p:sp>
      <p:pic>
        <p:nvPicPr>
          <p:cNvPr id="2051" name="Picture 3" descr="C:\Users\acer\Documents\lnpls006.gif"/>
          <p:cNvPicPr>
            <a:picLocks noChangeAspect="1" noChangeArrowheads="1"/>
          </p:cNvPicPr>
          <p:nvPr/>
        </p:nvPicPr>
        <p:blipFill>
          <a:blip r:embed="rId2" cstate="print"/>
          <a:srcRect/>
          <a:stretch>
            <a:fillRect/>
          </a:stretch>
        </p:blipFill>
        <p:spPr bwMode="auto">
          <a:xfrm>
            <a:off x="1371600" y="1524000"/>
            <a:ext cx="6248400" cy="4724400"/>
          </a:xfrm>
          <a:prstGeom prst="rect">
            <a:avLst/>
          </a:prstGeom>
          <a:noFill/>
        </p:spPr>
      </p:pic>
    </p:spTree>
  </p:cSld>
  <p:clrMapOvr>
    <a:masterClrMapping/>
  </p:clrMapOvr>
  <p:transition spd="med">
    <p:push dir="d"/>
  </p:transition>
</p:sld>
</file>

<file path=ppt/slides/slide1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2">
                    <a:lumMod val="75000"/>
                  </a:schemeClr>
                </a:solidFill>
              </a:rPr>
              <a:t>    PL/SQL  VARIABLES       </a:t>
            </a:r>
            <a:endParaRPr lang="en-US" dirty="0">
              <a:solidFill>
                <a:schemeClr val="tx2">
                  <a:lumMod val="75000"/>
                </a:schemeClr>
              </a:solidFill>
            </a:endParaRPr>
          </a:p>
        </p:txBody>
      </p:sp>
      <p:sp>
        <p:nvSpPr>
          <p:cNvPr id="2" name="Content Placeholder 1"/>
          <p:cNvSpPr>
            <a:spLocks noGrp="1"/>
          </p:cNvSpPr>
          <p:nvPr>
            <p:ph sz="half" idx="1"/>
          </p:nvPr>
        </p:nvSpPr>
        <p:spPr>
          <a:xfrm>
            <a:off x="457200" y="1481328"/>
            <a:ext cx="8305800" cy="4525963"/>
          </a:xfrm>
        </p:spPr>
        <p:txBody>
          <a:bodyPr>
            <a:normAutofit/>
          </a:bodyPr>
          <a:lstStyle/>
          <a:p>
            <a:r>
              <a:rPr lang="en-IN" sz="1800" dirty="0" smtClean="0"/>
              <a:t>PL/SQL variables must be declared in the declaration section or in a package as a global variable. When you declare a variable, PL/SQL allocates memory for the variable's value and the storage location is identified by the variable name.</a:t>
            </a:r>
          </a:p>
          <a:p>
            <a:r>
              <a:rPr lang="en-IN" sz="1800" dirty="0" smtClean="0"/>
              <a:t>The syntax for declaring a variable is −</a:t>
            </a:r>
          </a:p>
          <a:p>
            <a:r>
              <a:rPr lang="en-IN" sz="1800" dirty="0" err="1" smtClean="0"/>
              <a:t>variable_name</a:t>
            </a:r>
            <a:r>
              <a:rPr lang="en-IN" sz="1800" dirty="0" smtClean="0"/>
              <a:t> [CONSTANT] </a:t>
            </a:r>
            <a:r>
              <a:rPr lang="en-IN" sz="1800" dirty="0" err="1" smtClean="0"/>
              <a:t>datatype</a:t>
            </a:r>
            <a:r>
              <a:rPr lang="en-IN" sz="1800" dirty="0" smtClean="0"/>
              <a:t> [NOT NULL] [:= | DEFAULT </a:t>
            </a:r>
            <a:r>
              <a:rPr lang="en-IN" sz="1800" dirty="0" err="1" smtClean="0"/>
              <a:t>initial_value</a:t>
            </a:r>
            <a:r>
              <a:rPr lang="en-IN" sz="1800" dirty="0" smtClean="0"/>
              <a:t>] Where, </a:t>
            </a:r>
            <a:r>
              <a:rPr lang="en-IN" sz="1800" i="1" dirty="0" err="1" smtClean="0"/>
              <a:t>variable_name</a:t>
            </a:r>
            <a:r>
              <a:rPr lang="en-IN" sz="1800" dirty="0" smtClean="0"/>
              <a:t> is a valid identifier in PL/SQL, </a:t>
            </a:r>
            <a:r>
              <a:rPr lang="en-IN" sz="1800" i="1" dirty="0" err="1" smtClean="0"/>
              <a:t>datatype</a:t>
            </a:r>
            <a:r>
              <a:rPr lang="en-IN" sz="1800" dirty="0" smtClean="0"/>
              <a:t> must be a valid PL/SQL data type or any user defined data type.</a:t>
            </a:r>
          </a:p>
          <a:p>
            <a:r>
              <a:rPr lang="en-IN" sz="1800" dirty="0" smtClean="0"/>
              <a:t>DECLARE :-</a:t>
            </a:r>
          </a:p>
          <a:p>
            <a:pPr>
              <a:buNone/>
            </a:pPr>
            <a:r>
              <a:rPr lang="en-IN" sz="1800" dirty="0" smtClean="0"/>
              <a:t>          salary number(4);</a:t>
            </a:r>
          </a:p>
          <a:p>
            <a:pPr>
              <a:buNone/>
            </a:pPr>
            <a:r>
              <a:rPr lang="en-IN" sz="1800" dirty="0" smtClean="0"/>
              <a:t>          dept varchar2(10) </a:t>
            </a:r>
          </a:p>
          <a:p>
            <a:pPr>
              <a:buNone/>
            </a:pPr>
            <a:r>
              <a:rPr lang="en-IN" sz="1800" dirty="0" smtClean="0"/>
              <a:t>         NOT NULL := “HR Dept”;</a:t>
            </a:r>
          </a:p>
        </p:txBody>
      </p:sp>
    </p:spTree>
  </p:cSld>
  <p:clrMapOvr>
    <a:masterClrMapping/>
  </p:clrMapOvr>
  <p:transition spd="med">
    <p:push dir="d"/>
  </p:transition>
</p:sld>
</file>

<file path=ppt/slides/slide1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chemeClr val="tx2">
                    <a:lumMod val="50000"/>
                  </a:schemeClr>
                </a:solidFill>
                <a:latin typeface="Arial Black" pitchFamily="34" charset="0"/>
              </a:rPr>
              <a:t>        LOCAL   VARIABLE</a:t>
            </a:r>
            <a:endParaRPr lang="en-US" dirty="0">
              <a:solidFill>
                <a:schemeClr val="tx2">
                  <a:lumMod val="50000"/>
                </a:schemeClr>
              </a:solidFill>
              <a:latin typeface="Arial Black" pitchFamily="34" charset="0"/>
            </a:endParaRPr>
          </a:p>
        </p:txBody>
      </p:sp>
      <p:sp>
        <p:nvSpPr>
          <p:cNvPr id="2" name="Content Placeholder 1"/>
          <p:cNvSpPr>
            <a:spLocks noGrp="1"/>
          </p:cNvSpPr>
          <p:nvPr>
            <p:ph sz="half" idx="1"/>
          </p:nvPr>
        </p:nvSpPr>
        <p:spPr>
          <a:xfrm>
            <a:off x="457200" y="1481328"/>
            <a:ext cx="8229600" cy="4525963"/>
          </a:xfrm>
        </p:spPr>
        <p:txBody>
          <a:bodyPr/>
          <a:lstStyle/>
          <a:p>
            <a:pPr fontAlgn="base">
              <a:buNone/>
            </a:pPr>
            <a:endParaRPr lang="en-US" dirty="0" smtClean="0"/>
          </a:p>
          <a:p>
            <a:pPr fontAlgn="base"/>
            <a:r>
              <a:rPr lang="en-US" dirty="0" smtClean="0"/>
              <a:t>In the SQL Server, I can define local variables like this.</a:t>
            </a:r>
          </a:p>
          <a:p>
            <a:pPr fontAlgn="base"/>
            <a:r>
              <a:rPr lang="en-US" dirty="0" smtClean="0"/>
              <a:t>declare @id number := 1000 select * from </a:t>
            </a:r>
            <a:r>
              <a:rPr lang="en-US" dirty="0" err="1" smtClean="0"/>
              <a:t>tbl_A</a:t>
            </a:r>
            <a:r>
              <a:rPr lang="en-US" dirty="0" smtClean="0"/>
              <a:t> where id = @id; select * from </a:t>
            </a:r>
            <a:r>
              <a:rPr lang="en-US" dirty="0" err="1" smtClean="0"/>
              <a:t>tbl_B</a:t>
            </a:r>
            <a:r>
              <a:rPr lang="en-US" dirty="0" smtClean="0"/>
              <a:t> where id = @id;</a:t>
            </a:r>
          </a:p>
          <a:p>
            <a:endParaRPr lang="en-US" dirty="0"/>
          </a:p>
        </p:txBody>
      </p:sp>
    </p:spTree>
  </p:cSld>
  <p:clrMapOvr>
    <a:masterClrMapping/>
  </p:clrMapOvr>
  <p:transition spd="med">
    <p:push dir="d"/>
  </p:transition>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n-US" sz="3600" dirty="0" smtClean="0">
                <a:solidFill>
                  <a:schemeClr val="tx2">
                    <a:lumMod val="50000"/>
                  </a:schemeClr>
                </a:solidFill>
                <a:latin typeface="Arial Black" pitchFamily="34" charset="0"/>
              </a:rPr>
              <a:t>   TRY  AND  CATCH   STATEMENT</a:t>
            </a:r>
            <a:endParaRPr lang="en-US" sz="3600" dirty="0">
              <a:solidFill>
                <a:schemeClr val="tx2">
                  <a:lumMod val="50000"/>
                </a:schemeClr>
              </a:solidFill>
              <a:latin typeface="Arial Black" pitchFamily="34" charset="0"/>
            </a:endParaRPr>
          </a:p>
        </p:txBody>
      </p:sp>
      <p:sp>
        <p:nvSpPr>
          <p:cNvPr id="2" name="Content Placeholder 1"/>
          <p:cNvSpPr>
            <a:spLocks noGrp="1"/>
          </p:cNvSpPr>
          <p:nvPr>
            <p:ph sz="half" idx="1"/>
          </p:nvPr>
        </p:nvSpPr>
        <p:spPr>
          <a:xfrm>
            <a:off x="457200" y="1481328"/>
            <a:ext cx="8686800" cy="4525963"/>
          </a:xfrm>
        </p:spPr>
        <p:txBody>
          <a:bodyPr>
            <a:normAutofit/>
          </a:bodyPr>
          <a:lstStyle/>
          <a:p>
            <a:r>
              <a:rPr lang="en-US" sz="2000" dirty="0" smtClean="0"/>
              <a:t>Implements error handling for Transact-SQL that is similar to the exception handling in the Microsoft Visual C# and Microsoft Visual C++ languages. A group of Transact-SQL statements can be enclosed in a TRY block. If an error occurs in the TRY block, control is passed to another group of statements that is enclosed in a CATCH block.</a:t>
            </a:r>
          </a:p>
          <a:p>
            <a:r>
              <a:rPr lang="en-US" sz="2000" dirty="0" smtClean="0"/>
              <a:t>SYNTAX:-</a:t>
            </a:r>
          </a:p>
          <a:p>
            <a:pPr>
              <a:buNone/>
            </a:pPr>
            <a:r>
              <a:rPr lang="en-US" sz="2000" dirty="0" smtClean="0"/>
              <a:t>                  BEGIN TRY</a:t>
            </a:r>
          </a:p>
          <a:p>
            <a:pPr>
              <a:buNone/>
            </a:pPr>
            <a:r>
              <a:rPr lang="en-US" sz="2000" dirty="0" smtClean="0"/>
              <a:t>                  { </a:t>
            </a:r>
            <a:r>
              <a:rPr lang="en-US" sz="2000" dirty="0" err="1" smtClean="0"/>
              <a:t>sql_statement</a:t>
            </a:r>
            <a:r>
              <a:rPr lang="en-US" sz="2000" dirty="0" smtClean="0"/>
              <a:t> | </a:t>
            </a:r>
            <a:r>
              <a:rPr lang="en-US" sz="2000" dirty="0" err="1" smtClean="0"/>
              <a:t>statement_block</a:t>
            </a:r>
            <a:r>
              <a:rPr lang="en-US" sz="2000" dirty="0" smtClean="0"/>
              <a:t> }</a:t>
            </a:r>
          </a:p>
          <a:p>
            <a:pPr>
              <a:buNone/>
            </a:pPr>
            <a:r>
              <a:rPr lang="en-US" sz="2000" dirty="0" smtClean="0"/>
              <a:t>                  END TRY BEGIN CATCH</a:t>
            </a:r>
          </a:p>
          <a:p>
            <a:pPr>
              <a:buNone/>
            </a:pPr>
            <a:r>
              <a:rPr lang="en-US" sz="2000" dirty="0" smtClean="0"/>
              <a:t>                  [ { </a:t>
            </a:r>
            <a:r>
              <a:rPr lang="en-US" sz="2000" dirty="0" err="1" smtClean="0"/>
              <a:t>sql_statement</a:t>
            </a:r>
            <a:r>
              <a:rPr lang="en-US" sz="2000" dirty="0" smtClean="0"/>
              <a:t> | </a:t>
            </a:r>
            <a:r>
              <a:rPr lang="en-US" sz="2000" dirty="0" err="1" smtClean="0"/>
              <a:t>statement_block</a:t>
            </a:r>
            <a:r>
              <a:rPr lang="en-US" sz="2000" dirty="0" smtClean="0"/>
              <a:t> } ] END CATCH [ ; ]  </a:t>
            </a:r>
            <a:endParaRPr lang="en-US" sz="2000" dirty="0"/>
          </a:p>
        </p:txBody>
      </p:sp>
    </p:spTree>
  </p:cSld>
  <p:clrMapOvr>
    <a:masterClrMapping/>
  </p:clrMapOvr>
  <p:transition spd="med">
    <p:push dir="d"/>
  </p:transition>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2">
                    <a:lumMod val="75000"/>
                  </a:schemeClr>
                </a:solidFill>
              </a:rPr>
              <a:t>IF STATEMENT</a:t>
            </a:r>
            <a:endParaRPr lang="en-US" dirty="0">
              <a:solidFill>
                <a:schemeClr val="tx2">
                  <a:lumMod val="75000"/>
                </a:schemeClr>
              </a:solidFill>
            </a:endParaRPr>
          </a:p>
        </p:txBody>
      </p:sp>
      <p:sp>
        <p:nvSpPr>
          <p:cNvPr id="2" name="Content Placeholder 1"/>
          <p:cNvSpPr>
            <a:spLocks noGrp="1"/>
          </p:cNvSpPr>
          <p:nvPr>
            <p:ph sz="half" idx="1"/>
          </p:nvPr>
        </p:nvSpPr>
        <p:spPr>
          <a:xfrm>
            <a:off x="0" y="1481328"/>
            <a:ext cx="4495800" cy="4525963"/>
          </a:xfrm>
        </p:spPr>
        <p:txBody>
          <a:bodyPr>
            <a:normAutofit/>
          </a:bodyPr>
          <a:lstStyle/>
          <a:p>
            <a:r>
              <a:rPr lang="en-US" sz="2000" dirty="0" smtClean="0"/>
              <a:t>IF THEN STATEMENT </a:t>
            </a:r>
          </a:p>
          <a:p>
            <a:pPr>
              <a:buNone/>
            </a:pPr>
            <a:r>
              <a:rPr lang="en-IN" sz="2000" dirty="0" smtClean="0"/>
              <a:t>           IF (condition) THEN</a:t>
            </a:r>
          </a:p>
          <a:p>
            <a:pPr>
              <a:buNone/>
            </a:pPr>
            <a:r>
              <a:rPr lang="en-IN" sz="2000" dirty="0" smtClean="0"/>
              <a:t>       (</a:t>
            </a:r>
            <a:r>
              <a:rPr lang="en-IN" sz="2000" dirty="0" err="1" smtClean="0"/>
              <a:t>sequence_of_statements</a:t>
            </a:r>
            <a:r>
              <a:rPr lang="en-IN" sz="2000" dirty="0" smtClean="0"/>
              <a:t>);</a:t>
            </a:r>
          </a:p>
          <a:p>
            <a:pPr>
              <a:buNone/>
            </a:pPr>
            <a:r>
              <a:rPr lang="en-IN" sz="2000" dirty="0" smtClean="0"/>
              <a:t>        END IF;</a:t>
            </a:r>
          </a:p>
          <a:p>
            <a:endParaRPr lang="en-US" sz="2000" dirty="0"/>
          </a:p>
        </p:txBody>
      </p:sp>
      <p:sp>
        <p:nvSpPr>
          <p:cNvPr id="3" name="Content Placeholder 2"/>
          <p:cNvSpPr>
            <a:spLocks noGrp="1"/>
          </p:cNvSpPr>
          <p:nvPr>
            <p:ph sz="half" idx="2"/>
          </p:nvPr>
        </p:nvSpPr>
        <p:spPr>
          <a:xfrm>
            <a:off x="4648200" y="1481328"/>
            <a:ext cx="4495800" cy="4525963"/>
          </a:xfrm>
        </p:spPr>
        <p:txBody>
          <a:bodyPr>
            <a:normAutofit/>
          </a:bodyPr>
          <a:lstStyle/>
          <a:p>
            <a:r>
              <a:rPr lang="en-US" sz="2000" dirty="0" smtClean="0"/>
              <a:t>IF THEN ELSE STATEMENT </a:t>
            </a:r>
            <a:r>
              <a:rPr lang="en-US" sz="2000" b="1" dirty="0" smtClean="0"/>
              <a:t>:-</a:t>
            </a:r>
          </a:p>
          <a:p>
            <a:pPr>
              <a:buNone/>
            </a:pPr>
            <a:r>
              <a:rPr lang="en-IN" sz="2000" dirty="0" smtClean="0"/>
              <a:t>   IF (condition)THEN</a:t>
            </a:r>
          </a:p>
          <a:p>
            <a:pPr>
              <a:buNone/>
            </a:pPr>
            <a:r>
              <a:rPr lang="en-IN" sz="2000" dirty="0" smtClean="0"/>
              <a:t>   (</a:t>
            </a:r>
            <a:r>
              <a:rPr lang="en-IN" sz="2000" dirty="0" err="1" smtClean="0"/>
              <a:t>sequence_of_if_statements</a:t>
            </a:r>
            <a:r>
              <a:rPr lang="en-IN" sz="2000" dirty="0" smtClean="0"/>
              <a:t>);</a:t>
            </a:r>
          </a:p>
          <a:p>
            <a:pPr>
              <a:buNone/>
            </a:pPr>
            <a:r>
              <a:rPr lang="en-IN" sz="2000" dirty="0" smtClean="0"/>
              <a:t>   ELSE</a:t>
            </a:r>
          </a:p>
          <a:p>
            <a:pPr>
              <a:buNone/>
            </a:pPr>
            <a:r>
              <a:rPr lang="en-IN" sz="2000" dirty="0" smtClean="0"/>
              <a:t>  ( </a:t>
            </a:r>
            <a:r>
              <a:rPr lang="en-IN" sz="2000" dirty="0" err="1" smtClean="0"/>
              <a:t>sequence_of_else_statemens</a:t>
            </a:r>
            <a:r>
              <a:rPr lang="en-IN" sz="2000" dirty="0" smtClean="0"/>
              <a:t>);</a:t>
            </a:r>
          </a:p>
          <a:p>
            <a:pPr>
              <a:buNone/>
            </a:pPr>
            <a:r>
              <a:rPr lang="en-IN" sz="2000" dirty="0" smtClean="0"/>
              <a:t>  END IF;</a:t>
            </a:r>
          </a:p>
          <a:p>
            <a:endParaRPr lang="en-US" sz="2000" dirty="0"/>
          </a:p>
        </p:txBody>
      </p:sp>
    </p:spTree>
  </p:cSld>
  <p:clrMapOvr>
    <a:masterClrMapping/>
  </p:clrMapOvr>
  <p:transition spd="med">
    <p:push dir="d"/>
  </p:transition>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normAutofit/>
          </a:bodyPr>
          <a:lstStyle/>
          <a:p>
            <a:r>
              <a:rPr lang="en-US" sz="2000" dirty="0" smtClean="0"/>
              <a:t>NESTED IF  STATEMENT</a:t>
            </a:r>
          </a:p>
          <a:p>
            <a:pPr>
              <a:buNone/>
            </a:pPr>
            <a:r>
              <a:rPr lang="en-IN" sz="1800" dirty="0" smtClean="0"/>
              <a:t>  IF(condition1)THEN -- executes when the condition 1 is true IF(condition2) THEN -- executes when the condition 2 is true sequence-of-statements; END IF; ELSE -- executes when the condition 1 is not true else-statements; END IF;</a:t>
            </a:r>
            <a:endParaRPr lang="en-US" sz="1800" dirty="0" smtClean="0"/>
          </a:p>
          <a:p>
            <a:endParaRPr lang="en-US" sz="1800" dirty="0"/>
          </a:p>
        </p:txBody>
      </p:sp>
      <p:sp>
        <p:nvSpPr>
          <p:cNvPr id="3" name="Content Placeholder 2"/>
          <p:cNvSpPr>
            <a:spLocks noGrp="1"/>
          </p:cNvSpPr>
          <p:nvPr>
            <p:ph sz="half" idx="2"/>
          </p:nvPr>
        </p:nvSpPr>
        <p:spPr/>
        <p:txBody>
          <a:bodyPr>
            <a:noAutofit/>
          </a:bodyPr>
          <a:lstStyle/>
          <a:p>
            <a:r>
              <a:rPr lang="en-US" sz="2000" dirty="0" smtClean="0"/>
              <a:t> IF  THEN ELSE IF  STATEMENT</a:t>
            </a:r>
            <a:r>
              <a:rPr lang="en-US" sz="2000" b="1" dirty="0" smtClean="0"/>
              <a:t>:-</a:t>
            </a:r>
          </a:p>
          <a:p>
            <a:pPr>
              <a:buNone/>
            </a:pPr>
            <a:r>
              <a:rPr lang="en-US" sz="2000" dirty="0" smtClean="0"/>
              <a:t> </a:t>
            </a:r>
            <a:r>
              <a:rPr lang="en-IN" sz="1800" dirty="0" smtClean="0"/>
              <a:t>IF condition1  THEN</a:t>
            </a:r>
          </a:p>
          <a:p>
            <a:pPr>
              <a:buNone/>
            </a:pPr>
            <a:r>
              <a:rPr lang="en-IN" sz="1800" dirty="0" smtClean="0"/>
              <a:t>   sequence_of_statements1</a:t>
            </a:r>
          </a:p>
          <a:p>
            <a:pPr>
              <a:buNone/>
            </a:pPr>
            <a:r>
              <a:rPr lang="en-IN" sz="1800" dirty="0" smtClean="0"/>
              <a:t> ELSIF condition2 THEN</a:t>
            </a:r>
          </a:p>
          <a:p>
            <a:pPr>
              <a:buNone/>
            </a:pPr>
            <a:r>
              <a:rPr lang="en-IN" sz="1800" dirty="0" smtClean="0"/>
              <a:t>    sequence_of_statements2</a:t>
            </a:r>
          </a:p>
          <a:p>
            <a:pPr>
              <a:buNone/>
            </a:pPr>
            <a:r>
              <a:rPr lang="en-IN" sz="1800" dirty="0" smtClean="0"/>
              <a:t> ELSE</a:t>
            </a:r>
          </a:p>
          <a:p>
            <a:pPr>
              <a:buNone/>
            </a:pPr>
            <a:r>
              <a:rPr lang="en-IN" sz="1800" dirty="0" smtClean="0"/>
              <a:t>     sequence_of_statements3</a:t>
            </a:r>
          </a:p>
          <a:p>
            <a:pPr>
              <a:buNone/>
            </a:pPr>
            <a:r>
              <a:rPr lang="en-IN" sz="1800" dirty="0" smtClean="0"/>
              <a:t> END IF;</a:t>
            </a:r>
            <a:endParaRPr lang="en-US" sz="1800" dirty="0"/>
          </a:p>
        </p:txBody>
      </p:sp>
    </p:spTree>
  </p:cSld>
  <p:clrMapOvr>
    <a:masterClrMapping/>
  </p:clrMapOvr>
  <p:transition spd="med">
    <p:push dir="d"/>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b="1" dirty="0" smtClean="0">
                <a:solidFill>
                  <a:schemeClr val="tx1"/>
                </a:solidFill>
                <a:latin typeface="Algerian" pitchFamily="82" charset="0"/>
              </a:rPr>
              <a:t>EXTENSIONS AND INTENSIONS</a:t>
            </a:r>
            <a:endParaRPr lang="en-US" b="1" dirty="0">
              <a:solidFill>
                <a:schemeClr val="tx1"/>
              </a:solidFill>
              <a:latin typeface="Algerian" pitchFamily="82" charset="0"/>
            </a:endParaRPr>
          </a:p>
        </p:txBody>
      </p:sp>
      <p:sp>
        <p:nvSpPr>
          <p:cNvPr id="3" name="Content Placeholder 2"/>
          <p:cNvSpPr>
            <a:spLocks noGrp="1"/>
          </p:cNvSpPr>
          <p:nvPr>
            <p:ph idx="1"/>
          </p:nvPr>
        </p:nvSpPr>
        <p:spPr>
          <a:xfrm>
            <a:off x="533400" y="1371600"/>
            <a:ext cx="8229600" cy="5334000"/>
          </a:xfrm>
        </p:spPr>
        <p:txBody>
          <a:bodyPr>
            <a:normAutofit fontScale="77500" lnSpcReduction="20000"/>
          </a:bodyPr>
          <a:lstStyle/>
          <a:p>
            <a:pPr algn="just">
              <a:buNone/>
            </a:pPr>
            <a:r>
              <a:rPr lang="en-US" sz="3400" dirty="0" smtClean="0"/>
              <a:t>A relation in a relational database actually has two </a:t>
            </a:r>
            <a:r>
              <a:rPr lang="en-US" sz="3400" dirty="0" err="1" smtClean="0"/>
              <a:t>componenets</a:t>
            </a:r>
            <a:r>
              <a:rPr lang="en-US" sz="3400" dirty="0" smtClean="0"/>
              <a:t>.</a:t>
            </a:r>
          </a:p>
          <a:p>
            <a:pPr algn="just">
              <a:buFont typeface="Arial" pitchFamily="34" charset="0"/>
              <a:buChar char="•"/>
            </a:pPr>
            <a:r>
              <a:rPr lang="en-US" sz="3400" b="1" dirty="0" smtClean="0"/>
              <a:t>An extension</a:t>
            </a:r>
          </a:p>
          <a:p>
            <a:pPr algn="just">
              <a:buFont typeface="Arial" pitchFamily="34" charset="0"/>
              <a:buChar char="•"/>
            </a:pPr>
            <a:r>
              <a:rPr lang="en-US" sz="3400" b="1" dirty="0" smtClean="0"/>
              <a:t>An intension</a:t>
            </a:r>
          </a:p>
          <a:p>
            <a:pPr algn="just">
              <a:buFont typeface="Wingdings" pitchFamily="2" charset="2"/>
              <a:buChar char="Ø"/>
            </a:pPr>
            <a:r>
              <a:rPr lang="en-US" sz="3400" b="1" dirty="0" err="1" smtClean="0"/>
              <a:t>Extension:</a:t>
            </a:r>
            <a:r>
              <a:rPr lang="en-US" sz="3400" dirty="0" err="1" smtClean="0"/>
              <a:t>The</a:t>
            </a:r>
            <a:r>
              <a:rPr lang="en-US" sz="3400" dirty="0" smtClean="0"/>
              <a:t> extension of a given relation is the set of </a:t>
            </a:r>
            <a:r>
              <a:rPr lang="en-US" sz="3400" dirty="0" err="1" smtClean="0"/>
              <a:t>tuples</a:t>
            </a:r>
            <a:r>
              <a:rPr lang="en-US" sz="3400" dirty="0" smtClean="0"/>
              <a:t> appearing in that relation , at any given </a:t>
            </a:r>
            <a:r>
              <a:rPr lang="en-US" sz="3400" dirty="0" err="1" smtClean="0"/>
              <a:t>instant</a:t>
            </a:r>
            <a:r>
              <a:rPr lang="en-US" sz="3400" i="1" dirty="0" err="1" smtClean="0"/>
              <a:t>.Instance</a:t>
            </a:r>
            <a:r>
              <a:rPr lang="en-US" sz="3400" i="1" dirty="0" smtClean="0"/>
              <a:t> of schema</a:t>
            </a:r>
            <a:r>
              <a:rPr lang="en-US" sz="3400" dirty="0" smtClean="0"/>
              <a:t> is also known as </a:t>
            </a:r>
            <a:r>
              <a:rPr lang="en-US" sz="3400" i="1" dirty="0" smtClean="0"/>
              <a:t>Extension.</a:t>
            </a:r>
          </a:p>
          <a:p>
            <a:pPr algn="just">
              <a:buFont typeface="Wingdings" pitchFamily="2" charset="2"/>
              <a:buChar char="Ø"/>
            </a:pPr>
            <a:r>
              <a:rPr lang="en-US" sz="3400" b="1" dirty="0" err="1" smtClean="0"/>
              <a:t>Intension</a:t>
            </a:r>
            <a:r>
              <a:rPr lang="en-US" sz="3400" dirty="0" err="1" smtClean="0"/>
              <a:t>:The</a:t>
            </a:r>
            <a:r>
              <a:rPr lang="en-US" sz="3400" dirty="0" smtClean="0"/>
              <a:t> intension of a given relation is independent of </a:t>
            </a:r>
            <a:r>
              <a:rPr lang="en-US" sz="3400" dirty="0" err="1" smtClean="0"/>
              <a:t>time.The</a:t>
            </a:r>
            <a:r>
              <a:rPr lang="en-US" sz="3400" dirty="0" smtClean="0"/>
              <a:t> intension is the combination of two things</a:t>
            </a:r>
            <a:r>
              <a:rPr lang="en-US" sz="3400" b="1" dirty="0" smtClean="0"/>
              <a:t>: a naming structure </a:t>
            </a:r>
            <a:r>
              <a:rPr lang="en-US" sz="3400" dirty="0" smtClean="0"/>
              <a:t>and </a:t>
            </a:r>
            <a:r>
              <a:rPr lang="en-US" sz="3400" b="1" dirty="0" smtClean="0"/>
              <a:t>a set of integrity constraints</a:t>
            </a:r>
            <a:r>
              <a:rPr lang="en-US" sz="3400" dirty="0" smtClean="0"/>
              <a:t>. </a:t>
            </a:r>
            <a:r>
              <a:rPr lang="en-US" sz="3400" i="1" dirty="0" smtClean="0"/>
              <a:t>The schema </a:t>
            </a:r>
            <a:r>
              <a:rPr lang="en-US" sz="3400" dirty="0" smtClean="0"/>
              <a:t>is also known as </a:t>
            </a:r>
            <a:r>
              <a:rPr lang="en-US" sz="3400" i="1" dirty="0" smtClean="0"/>
              <a:t>intension.</a:t>
            </a:r>
          </a:p>
          <a:p>
            <a:pPr marL="514350" indent="-514350" algn="just">
              <a:buFont typeface="+mj-lt"/>
              <a:buAutoNum type="alphaLcPeriod"/>
            </a:pPr>
            <a:r>
              <a:rPr lang="en-US" sz="3400" dirty="0" smtClean="0"/>
              <a:t>The </a:t>
            </a:r>
            <a:r>
              <a:rPr lang="en-US" sz="3400" b="1" dirty="0" smtClean="0"/>
              <a:t>naming structure</a:t>
            </a:r>
            <a:r>
              <a:rPr lang="en-US" sz="3400" dirty="0" smtClean="0"/>
              <a:t> consists of </a:t>
            </a:r>
            <a:r>
              <a:rPr lang="en-US" sz="3400" i="1" dirty="0" smtClean="0"/>
              <a:t>relation name </a:t>
            </a:r>
            <a:r>
              <a:rPr lang="en-US" sz="3400" dirty="0" smtClean="0"/>
              <a:t>plus </a:t>
            </a:r>
            <a:r>
              <a:rPr lang="en-US" sz="3400" i="1" dirty="0" smtClean="0"/>
              <a:t>the</a:t>
            </a:r>
            <a:r>
              <a:rPr lang="en-US" sz="3400" dirty="0" smtClean="0"/>
              <a:t> </a:t>
            </a:r>
            <a:r>
              <a:rPr lang="en-US" sz="3400" i="1" dirty="0" smtClean="0"/>
              <a:t>name of the attributes</a:t>
            </a:r>
            <a:r>
              <a:rPr lang="en-US" sz="3400" dirty="0" smtClean="0"/>
              <a:t>.</a:t>
            </a:r>
          </a:p>
          <a:p>
            <a:pPr marL="571500" indent="-571500" algn="just">
              <a:buFont typeface="+mj-lt"/>
              <a:buAutoNum type="alphaLcPeriod"/>
            </a:pPr>
            <a:r>
              <a:rPr lang="en-US" sz="3400" dirty="0" smtClean="0"/>
              <a:t>The </a:t>
            </a:r>
            <a:r>
              <a:rPr lang="en-US" sz="3400" b="1" dirty="0" smtClean="0"/>
              <a:t>integrity constraints </a:t>
            </a:r>
            <a:r>
              <a:rPr lang="en-US" sz="3400" dirty="0" smtClean="0"/>
              <a:t>are </a:t>
            </a:r>
            <a:r>
              <a:rPr lang="en-US" sz="3400" i="1" dirty="0" smtClean="0"/>
              <a:t>integrity rule I </a:t>
            </a:r>
            <a:r>
              <a:rPr lang="en-US" sz="3400" dirty="0" smtClean="0"/>
              <a:t>and </a:t>
            </a:r>
            <a:r>
              <a:rPr lang="en-US" sz="3400" i="1" dirty="0" smtClean="0"/>
              <a:t>integrity rule II.</a:t>
            </a:r>
          </a:p>
          <a:p>
            <a:pPr marL="514350" indent="-514350">
              <a:buFont typeface="+mj-lt"/>
              <a:buAutoNum type="alphaLcParenR"/>
            </a:pPr>
            <a:endParaRPr lang="en-US" dirty="0"/>
          </a:p>
        </p:txBody>
      </p:sp>
    </p:spTree>
  </p:cSld>
  <p:clrMapOvr>
    <a:masterClrMapping/>
  </p:clrMapOvr>
  <p:transition spd="med">
    <p:push dir="d"/>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8229600" cy="1143000"/>
          </a:xfrm>
        </p:spPr>
        <p:txBody>
          <a:bodyPr/>
          <a:lstStyle/>
          <a:p>
            <a:r>
              <a:rPr lang="en-US" dirty="0" smtClean="0">
                <a:solidFill>
                  <a:schemeClr val="tx2">
                    <a:lumMod val="75000"/>
                  </a:schemeClr>
                </a:solidFill>
              </a:rPr>
              <a:t>WHILE  LOOP  STATEMENT</a:t>
            </a:r>
            <a:endParaRPr lang="en-US" dirty="0">
              <a:solidFill>
                <a:schemeClr val="tx2">
                  <a:lumMod val="75000"/>
                </a:schemeClr>
              </a:solidFill>
            </a:endParaRPr>
          </a:p>
        </p:txBody>
      </p:sp>
      <p:sp>
        <p:nvSpPr>
          <p:cNvPr id="7" name="Content Placeholder 2"/>
          <p:cNvSpPr>
            <a:spLocks noGrp="1"/>
          </p:cNvSpPr>
          <p:nvPr>
            <p:ph sz="half" idx="1"/>
          </p:nvPr>
        </p:nvSpPr>
        <p:spPr>
          <a:xfrm>
            <a:off x="838200" y="3505200"/>
            <a:ext cx="7162800" cy="1447800"/>
          </a:xfrm>
        </p:spPr>
        <p:txBody>
          <a:bodyPr>
            <a:normAutofit fontScale="92500" lnSpcReduction="20000"/>
          </a:bodyPr>
          <a:lstStyle/>
          <a:p>
            <a:r>
              <a:rPr lang="en-IN" dirty="0" smtClean="0"/>
              <a:t>SYNTAX:-</a:t>
            </a:r>
          </a:p>
          <a:p>
            <a:pPr>
              <a:buNone/>
            </a:pPr>
            <a:r>
              <a:rPr lang="en-IN" dirty="0" smtClean="0"/>
              <a:t>  </a:t>
            </a:r>
            <a:r>
              <a:rPr lang="en-IN" sz="2400" dirty="0" smtClean="0"/>
              <a:t>WHILE condition LOOP </a:t>
            </a:r>
          </a:p>
          <a:p>
            <a:pPr>
              <a:buNone/>
            </a:pPr>
            <a:r>
              <a:rPr lang="en-IN" sz="2400" dirty="0" smtClean="0"/>
              <a:t>  </a:t>
            </a:r>
            <a:r>
              <a:rPr lang="en-IN" sz="2400" dirty="0" err="1" smtClean="0"/>
              <a:t>sequence_of_statements</a:t>
            </a:r>
            <a:r>
              <a:rPr lang="en-IN" sz="2400" dirty="0" smtClean="0"/>
              <a:t> </a:t>
            </a:r>
          </a:p>
          <a:p>
            <a:pPr>
              <a:buNone/>
            </a:pPr>
            <a:r>
              <a:rPr lang="en-IN" sz="2400" dirty="0" smtClean="0"/>
              <a:t>  END LOOP</a:t>
            </a:r>
            <a:endParaRPr lang="en-US" sz="2400" dirty="0"/>
          </a:p>
        </p:txBody>
      </p:sp>
      <p:sp>
        <p:nvSpPr>
          <p:cNvPr id="5" name="TextBox 4"/>
          <p:cNvSpPr txBox="1"/>
          <p:nvPr/>
        </p:nvSpPr>
        <p:spPr>
          <a:xfrm>
            <a:off x="533400" y="1143000"/>
            <a:ext cx="7620000" cy="2308324"/>
          </a:xfrm>
          <a:prstGeom prst="rect">
            <a:avLst/>
          </a:prstGeom>
          <a:noFill/>
        </p:spPr>
        <p:txBody>
          <a:bodyPr wrap="square" rtlCol="0">
            <a:spAutoFit/>
          </a:bodyPr>
          <a:lstStyle/>
          <a:p>
            <a:r>
              <a:rPr lang="en-IN" sz="2400" dirty="0"/>
              <a:t>The WHILE LOOP statement runs one or more statements while a condition is TRUE. The WHILE LOOP statement ends when the condition becomes FALSE or NULL, when a statement inside the loop transfers control outside the loop, or when PL/SQL raises an exception</a:t>
            </a:r>
            <a:endParaRPr lang="en-US" sz="2400" dirty="0"/>
          </a:p>
        </p:txBody>
      </p:sp>
    </p:spTree>
  </p:cSld>
  <p:clrMapOvr>
    <a:masterClrMapping/>
  </p:clrMapOvr>
  <p:transition spd="med">
    <p:push dir="d"/>
  </p:transition>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2">
                    <a:lumMod val="75000"/>
                  </a:schemeClr>
                </a:solidFill>
              </a:rPr>
              <a:t>STORED PROGRAMS</a:t>
            </a:r>
            <a:endParaRPr lang="en-US" dirty="0">
              <a:solidFill>
                <a:schemeClr val="tx2">
                  <a:lumMod val="75000"/>
                </a:schemeClr>
              </a:solidFill>
            </a:endParaRPr>
          </a:p>
        </p:txBody>
      </p:sp>
      <p:sp>
        <p:nvSpPr>
          <p:cNvPr id="2" name="Content Placeholder 1"/>
          <p:cNvSpPr>
            <a:spLocks noGrp="1"/>
          </p:cNvSpPr>
          <p:nvPr>
            <p:ph sz="half" idx="1"/>
          </p:nvPr>
        </p:nvSpPr>
        <p:spPr>
          <a:xfrm>
            <a:off x="457200" y="1481328"/>
            <a:ext cx="8305800" cy="4525963"/>
          </a:xfrm>
        </p:spPr>
        <p:txBody>
          <a:bodyPr>
            <a:normAutofit/>
          </a:bodyPr>
          <a:lstStyle/>
          <a:p>
            <a:r>
              <a:rPr lang="en-IN" sz="1800" dirty="0" smtClean="0"/>
              <a:t>A stored procedure is a named set of </a:t>
            </a:r>
            <a:r>
              <a:rPr lang="en-IN" sz="1800" b="1" dirty="0" smtClean="0"/>
              <a:t>PL/SQL statements designed to perform an action</a:t>
            </a:r>
            <a:r>
              <a:rPr lang="en-IN" sz="1800" dirty="0" smtClean="0"/>
              <a:t>. Stored procedures are </a:t>
            </a:r>
            <a:r>
              <a:rPr lang="en-IN" sz="1800" b="1" dirty="0" smtClean="0"/>
              <a:t>stored inside the database</a:t>
            </a:r>
            <a:r>
              <a:rPr lang="en-IN" sz="1800" dirty="0" smtClean="0"/>
              <a:t>. They define a programming interface for the database rather than allowing the client application to interact with database objects directly.</a:t>
            </a:r>
          </a:p>
          <a:p>
            <a:r>
              <a:rPr lang="en-IN" sz="1800" dirty="0" smtClean="0"/>
              <a:t>CREATE [OR REPLACE] PROCEDURE &lt;</a:t>
            </a:r>
            <a:r>
              <a:rPr lang="en-IN" sz="1800" dirty="0" err="1" smtClean="0"/>
              <a:t>proc_name</a:t>
            </a:r>
            <a:r>
              <a:rPr lang="en-IN" sz="1800" dirty="0" smtClean="0"/>
              <a:t>&gt; [list of parameters] IS</a:t>
            </a:r>
          </a:p>
          <a:p>
            <a:pPr>
              <a:buNone/>
            </a:pPr>
            <a:r>
              <a:rPr lang="en-IN" sz="1800" dirty="0" smtClean="0"/>
              <a:t>    Declaration section </a:t>
            </a:r>
          </a:p>
          <a:p>
            <a:pPr>
              <a:buNone/>
            </a:pPr>
            <a:r>
              <a:rPr lang="en-IN" sz="1800" dirty="0" smtClean="0"/>
              <a:t>    BEGIN</a:t>
            </a:r>
          </a:p>
          <a:p>
            <a:pPr>
              <a:buNone/>
            </a:pPr>
            <a:r>
              <a:rPr lang="en-IN" sz="1800" dirty="0" smtClean="0"/>
              <a:t>    Execution section </a:t>
            </a:r>
          </a:p>
          <a:p>
            <a:pPr>
              <a:buNone/>
            </a:pPr>
            <a:r>
              <a:rPr lang="en-IN" sz="1800" dirty="0" smtClean="0"/>
              <a:t>    EXCEPTION</a:t>
            </a:r>
          </a:p>
          <a:p>
            <a:pPr>
              <a:buNone/>
            </a:pPr>
            <a:r>
              <a:rPr lang="en-IN" sz="1800" dirty="0" smtClean="0"/>
              <a:t>    Exception section</a:t>
            </a:r>
          </a:p>
          <a:p>
            <a:pPr>
              <a:buNone/>
            </a:pPr>
            <a:r>
              <a:rPr lang="en-IN" sz="1800" dirty="0" smtClean="0"/>
              <a:t>    END; </a:t>
            </a:r>
            <a:endParaRPr lang="en-US" sz="1800" dirty="0"/>
          </a:p>
        </p:txBody>
      </p:sp>
    </p:spTree>
  </p:cSld>
  <p:clrMapOvr>
    <a:masterClrMapping/>
  </p:clrMapOvr>
  <p:transition spd="med">
    <p:push dir="d"/>
  </p:transition>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2">
                    <a:lumMod val="75000"/>
                  </a:schemeClr>
                </a:solidFill>
              </a:rPr>
              <a:t>  USER   DEFINED  FUNCTIONS</a:t>
            </a:r>
            <a:endParaRPr lang="en-US" dirty="0">
              <a:solidFill>
                <a:schemeClr val="tx2">
                  <a:lumMod val="75000"/>
                </a:schemeClr>
              </a:solidFill>
            </a:endParaRPr>
          </a:p>
        </p:txBody>
      </p:sp>
      <p:sp>
        <p:nvSpPr>
          <p:cNvPr id="2" name="Content Placeholder 1"/>
          <p:cNvSpPr>
            <a:spLocks noGrp="1"/>
          </p:cNvSpPr>
          <p:nvPr>
            <p:ph sz="half" idx="1"/>
          </p:nvPr>
        </p:nvSpPr>
        <p:spPr>
          <a:xfrm>
            <a:off x="457200" y="1481328"/>
            <a:ext cx="8382000" cy="4525963"/>
          </a:xfrm>
        </p:spPr>
        <p:txBody>
          <a:bodyPr>
            <a:normAutofit/>
          </a:bodyPr>
          <a:lstStyle/>
          <a:p>
            <a:r>
              <a:rPr lang="en-IN" sz="2000" dirty="0" smtClean="0"/>
              <a:t>You can write user-defined functions in PL/SQL to provide functionality that is not available in SQL or SQL built-in functions. User-defined functions can appear in a SQL statement anywhere SQL functions can appear, that is, wherever an expression can occur.</a:t>
            </a:r>
          </a:p>
          <a:p>
            <a:r>
              <a:rPr lang="en-IN" sz="2000" dirty="0" smtClean="0"/>
              <a:t>For example, user-defined functions can be used in the following:</a:t>
            </a:r>
          </a:p>
          <a:p>
            <a:r>
              <a:rPr lang="en-IN" sz="2000" dirty="0" smtClean="0"/>
              <a:t>The select list of a SELECT statement</a:t>
            </a:r>
          </a:p>
          <a:p>
            <a:r>
              <a:rPr lang="en-IN" sz="2000" dirty="0" smtClean="0"/>
              <a:t>The condition of a WHERE clause</a:t>
            </a:r>
          </a:p>
          <a:p>
            <a:r>
              <a:rPr lang="en-IN" sz="2000" dirty="0" smtClean="0"/>
              <a:t>CONNECT BY, START WITH, ORDER BY, and GROUP BY clauses</a:t>
            </a:r>
          </a:p>
          <a:p>
            <a:r>
              <a:rPr lang="en-IN" sz="2000" dirty="0" smtClean="0"/>
              <a:t>The VALUES clause of an INSERT statement</a:t>
            </a:r>
          </a:p>
          <a:p>
            <a:r>
              <a:rPr lang="en-IN" sz="2000" dirty="0" smtClean="0"/>
              <a:t>The SET clause of an UPDATE statement</a:t>
            </a:r>
            <a:endParaRPr lang="en-IN" sz="2000" dirty="0"/>
          </a:p>
        </p:txBody>
      </p:sp>
    </p:spTree>
  </p:cSld>
  <p:clrMapOvr>
    <a:masterClrMapping/>
  </p:clrMapOvr>
  <p:transition spd="med">
    <p:push dir="d"/>
  </p:transition>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2">
                    <a:lumMod val="75000"/>
                  </a:schemeClr>
                </a:solidFill>
              </a:rPr>
              <a:t>INSERT STATEMENT</a:t>
            </a:r>
            <a:endParaRPr lang="en-US" dirty="0">
              <a:solidFill>
                <a:schemeClr val="tx2">
                  <a:lumMod val="75000"/>
                </a:schemeClr>
              </a:solidFill>
            </a:endParaRPr>
          </a:p>
        </p:txBody>
      </p:sp>
      <p:sp>
        <p:nvSpPr>
          <p:cNvPr id="2" name="Content Placeholder 1"/>
          <p:cNvSpPr>
            <a:spLocks noGrp="1"/>
          </p:cNvSpPr>
          <p:nvPr>
            <p:ph sz="half" idx="1"/>
          </p:nvPr>
        </p:nvSpPr>
        <p:spPr>
          <a:xfrm>
            <a:off x="457200" y="1481328"/>
            <a:ext cx="8229600" cy="4525963"/>
          </a:xfrm>
        </p:spPr>
        <p:txBody>
          <a:bodyPr>
            <a:normAutofit/>
          </a:bodyPr>
          <a:lstStyle/>
          <a:p>
            <a:r>
              <a:rPr lang="en-IN" sz="1800" dirty="0" smtClean="0"/>
              <a:t> </a:t>
            </a:r>
            <a:r>
              <a:rPr lang="en-IN" sz="1800" b="1" dirty="0" smtClean="0"/>
              <a:t>INSERT</a:t>
            </a:r>
            <a:r>
              <a:rPr lang="en-IN" sz="1800" dirty="0" smtClean="0"/>
              <a:t> statement adds one or more records to any single table in a relational database. The INSERT statement may also be used to add rows to the base table, view, partition, </a:t>
            </a:r>
            <a:r>
              <a:rPr lang="en-IN" sz="1800" dirty="0" err="1" smtClean="0"/>
              <a:t>subpartition</a:t>
            </a:r>
            <a:r>
              <a:rPr lang="en-IN" sz="1800" dirty="0" smtClean="0"/>
              <a:t>, or object table. It also supports additional extensions such as inserting records into many tables at once and conditional inserts</a:t>
            </a:r>
          </a:p>
          <a:p>
            <a:r>
              <a:rPr lang="en-IN" sz="1800" dirty="0" smtClean="0"/>
              <a:t>Syntax:</a:t>
            </a:r>
          </a:p>
          <a:p>
            <a:pPr>
              <a:buNone/>
            </a:pPr>
            <a:r>
              <a:rPr lang="en-IN" sz="1800" dirty="0" smtClean="0"/>
              <a:t>              INSERT INTO &lt;</a:t>
            </a:r>
            <a:r>
              <a:rPr lang="en-IN" sz="1800" dirty="0" err="1" smtClean="0"/>
              <a:t>table_name</a:t>
            </a:r>
            <a:r>
              <a:rPr lang="en-IN" sz="1800" dirty="0" smtClean="0"/>
              <a:t>&gt;</a:t>
            </a:r>
          </a:p>
          <a:p>
            <a:pPr>
              <a:buNone/>
            </a:pPr>
            <a:r>
              <a:rPr lang="en-IN" sz="1800" dirty="0" smtClean="0"/>
              <a:t>              (&lt;</a:t>
            </a:r>
            <a:r>
              <a:rPr lang="en-IN" sz="1800" dirty="0" err="1" smtClean="0"/>
              <a:t>column_name</a:t>
            </a:r>
            <a:r>
              <a:rPr lang="en-IN" sz="1800" dirty="0" smtClean="0"/>
              <a:t>&gt;)</a:t>
            </a:r>
          </a:p>
          <a:p>
            <a:pPr>
              <a:buNone/>
            </a:pPr>
            <a:r>
              <a:rPr lang="en-IN" sz="1800" dirty="0" smtClean="0"/>
              <a:t>              VALUES</a:t>
            </a:r>
          </a:p>
          <a:p>
            <a:pPr>
              <a:buNone/>
            </a:pPr>
            <a:r>
              <a:rPr lang="en-IN" sz="1800" dirty="0" smtClean="0"/>
              <a:t>              (&lt;value&gt;);</a:t>
            </a:r>
          </a:p>
          <a:p>
            <a:endParaRPr lang="en-US" sz="1800" dirty="0"/>
          </a:p>
        </p:txBody>
      </p:sp>
    </p:spTree>
  </p:cSld>
  <p:clrMapOvr>
    <a:masterClrMapping/>
  </p:clrMapOvr>
  <p:transition spd="med">
    <p:push dir="d"/>
  </p:transition>
</p:sld>
</file>

<file path=ppt/slides/slide1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2">
                    <a:lumMod val="75000"/>
                  </a:schemeClr>
                </a:solidFill>
              </a:rPr>
              <a:t>UPDATE   STATEMENT</a:t>
            </a:r>
            <a:endParaRPr lang="en-US" dirty="0">
              <a:solidFill>
                <a:schemeClr val="tx2">
                  <a:lumMod val="75000"/>
                </a:schemeClr>
              </a:solidFill>
            </a:endParaRPr>
          </a:p>
        </p:txBody>
      </p:sp>
      <p:sp>
        <p:nvSpPr>
          <p:cNvPr id="2" name="Content Placeholder 1"/>
          <p:cNvSpPr>
            <a:spLocks noGrp="1"/>
          </p:cNvSpPr>
          <p:nvPr>
            <p:ph sz="half" idx="1"/>
          </p:nvPr>
        </p:nvSpPr>
        <p:spPr>
          <a:xfrm>
            <a:off x="457200" y="1481328"/>
            <a:ext cx="8229600" cy="4525963"/>
          </a:xfrm>
        </p:spPr>
        <p:txBody>
          <a:bodyPr>
            <a:normAutofit/>
          </a:bodyPr>
          <a:lstStyle/>
          <a:p>
            <a:r>
              <a:rPr lang="en-IN" sz="2000" dirty="0" smtClean="0"/>
              <a:t>The SQL UPDATE statement is used to update existing records in the tables.</a:t>
            </a:r>
            <a:endParaRPr lang="en-IN" sz="2000" b="1" dirty="0" smtClean="0"/>
          </a:p>
          <a:p>
            <a:pPr>
              <a:buNone/>
            </a:pPr>
            <a:r>
              <a:rPr lang="en-IN" sz="2000" dirty="0" smtClean="0"/>
              <a:t>   The syntax for the UPDATE statement when updating a table in SQL is:</a:t>
            </a:r>
          </a:p>
          <a:p>
            <a:pPr>
              <a:buNone/>
            </a:pPr>
            <a:r>
              <a:rPr lang="en-IN" sz="2000" dirty="0" smtClean="0"/>
              <a:t>   UPDATE table </a:t>
            </a:r>
          </a:p>
          <a:p>
            <a:pPr>
              <a:buNone/>
            </a:pPr>
            <a:r>
              <a:rPr lang="en-IN" sz="2000" dirty="0" smtClean="0"/>
              <a:t>     SET column1 = expression1,</a:t>
            </a:r>
          </a:p>
          <a:p>
            <a:pPr>
              <a:buNone/>
            </a:pPr>
            <a:r>
              <a:rPr lang="en-IN" sz="2000" dirty="0" smtClean="0"/>
              <a:t>           column2 = expression2, </a:t>
            </a:r>
          </a:p>
          <a:p>
            <a:pPr>
              <a:buNone/>
            </a:pPr>
            <a:r>
              <a:rPr lang="en-IN" sz="2000" dirty="0" smtClean="0"/>
              <a:t>            ... [WHERE conditions];</a:t>
            </a:r>
          </a:p>
          <a:p>
            <a:endParaRPr lang="en-US" sz="2000" dirty="0"/>
          </a:p>
        </p:txBody>
      </p:sp>
    </p:spTree>
  </p:cSld>
  <p:clrMapOvr>
    <a:masterClrMapping/>
  </p:clrMapOvr>
  <p:transition spd="med">
    <p:push dir="d"/>
  </p:transition>
</p:sld>
</file>

<file path=ppt/slides/slide1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2">
                    <a:lumMod val="75000"/>
                  </a:schemeClr>
                </a:solidFill>
              </a:rPr>
              <a:t>DELETE  STATEMENTS </a:t>
            </a:r>
            <a:endParaRPr lang="en-US" dirty="0">
              <a:solidFill>
                <a:schemeClr val="tx2">
                  <a:lumMod val="75000"/>
                </a:schemeClr>
              </a:solidFill>
            </a:endParaRPr>
          </a:p>
        </p:txBody>
      </p:sp>
      <p:sp>
        <p:nvSpPr>
          <p:cNvPr id="2" name="Content Placeholder 1"/>
          <p:cNvSpPr>
            <a:spLocks noGrp="1"/>
          </p:cNvSpPr>
          <p:nvPr>
            <p:ph sz="half" idx="1"/>
          </p:nvPr>
        </p:nvSpPr>
        <p:spPr>
          <a:xfrm>
            <a:off x="457200" y="1481328"/>
            <a:ext cx="8229600" cy="4525963"/>
          </a:xfrm>
        </p:spPr>
        <p:txBody>
          <a:bodyPr>
            <a:normAutofit/>
          </a:bodyPr>
          <a:lstStyle/>
          <a:p>
            <a:r>
              <a:rPr lang="en-IN" sz="2000" dirty="0" smtClean="0"/>
              <a:t>The DELETE statement removes entire rows of data from a specified table or view</a:t>
            </a:r>
          </a:p>
          <a:p>
            <a:r>
              <a:rPr lang="en-IN" sz="2000" dirty="0" smtClean="0"/>
              <a:t>SYNTAX</a:t>
            </a:r>
            <a:r>
              <a:rPr lang="en-IN" sz="2000" b="1" dirty="0" smtClean="0"/>
              <a:t>:-</a:t>
            </a:r>
            <a:r>
              <a:rPr lang="en-IN" sz="2000" dirty="0" smtClean="0"/>
              <a:t>     </a:t>
            </a:r>
          </a:p>
          <a:p>
            <a:pPr>
              <a:buNone/>
            </a:pPr>
            <a:r>
              <a:rPr lang="en-IN" sz="2000" dirty="0" smtClean="0"/>
              <a:t>                   DELETE FROM customers </a:t>
            </a:r>
          </a:p>
          <a:p>
            <a:pPr>
              <a:buNone/>
            </a:pPr>
            <a:r>
              <a:rPr lang="en-IN" sz="2000" dirty="0" smtClean="0"/>
              <a:t>                   WHERE </a:t>
            </a:r>
            <a:r>
              <a:rPr lang="en-IN" sz="2000" dirty="0" err="1" smtClean="0"/>
              <a:t>last_name</a:t>
            </a:r>
            <a:r>
              <a:rPr lang="en-IN" sz="2000" dirty="0" smtClean="0"/>
              <a:t> = 'Smith'</a:t>
            </a:r>
            <a:endParaRPr lang="en-US" sz="2000" dirty="0"/>
          </a:p>
        </p:txBody>
      </p:sp>
    </p:spTree>
  </p:cSld>
  <p:clrMapOvr>
    <a:masterClrMapping/>
  </p:clrMapOvr>
  <p:transition spd="med">
    <p:push dir="d"/>
  </p:transition>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2">
                    <a:lumMod val="50000"/>
                  </a:schemeClr>
                </a:solidFill>
              </a:rPr>
              <a:t>           System Catalog </a:t>
            </a:r>
            <a:endParaRPr lang="en-US" dirty="0">
              <a:solidFill>
                <a:schemeClr val="tx2">
                  <a:lumMod val="50000"/>
                </a:schemeClr>
              </a:solidFill>
            </a:endParaRPr>
          </a:p>
        </p:txBody>
      </p:sp>
      <p:sp>
        <p:nvSpPr>
          <p:cNvPr id="6" name="Content Placeholder 2"/>
          <p:cNvSpPr>
            <a:spLocks noGrp="1"/>
          </p:cNvSpPr>
          <p:nvPr>
            <p:ph sz="half" idx="1"/>
          </p:nvPr>
        </p:nvSpPr>
        <p:spPr>
          <a:xfrm>
            <a:off x="457200" y="1481138"/>
            <a:ext cx="8229600" cy="4525962"/>
          </a:xfrm>
        </p:spPr>
        <p:txBody>
          <a:bodyPr>
            <a:normAutofit/>
          </a:bodyPr>
          <a:lstStyle/>
          <a:p>
            <a:r>
              <a:rPr lang="en-US" sz="2400" dirty="0" smtClean="0"/>
              <a:t>Catalog views return information that is used by the SQL Server Database Engine. We recommend that you use catalog views because they are the most general interface to the catalog metadata and provide the most efficient way to obtain, transform, and present customized forms of this information. All user-available catalog metadata is exposed through catalog views. </a:t>
            </a:r>
            <a:endParaRPr lang="en-US" sz="2400" dirty="0"/>
          </a:p>
        </p:txBody>
      </p:sp>
    </p:spTree>
  </p:cSld>
  <p:clrMapOvr>
    <a:masterClrMapping/>
  </p:clrMapOvr>
  <p:transition spd="med">
    <p:push dir="d"/>
  </p:transition>
</p:sld>
</file>

<file path=ppt/slides/slide1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dirty="0" smtClean="0">
                <a:solidFill>
                  <a:schemeClr val="tx2">
                    <a:lumMod val="75000"/>
                  </a:schemeClr>
                </a:solidFill>
              </a:rPr>
              <a:t>REFERENCE</a:t>
            </a:r>
            <a:endParaRPr lang="en-US" dirty="0"/>
          </a:p>
        </p:txBody>
      </p:sp>
      <p:sp>
        <p:nvSpPr>
          <p:cNvPr id="2" name="Content Placeholder 1"/>
          <p:cNvSpPr>
            <a:spLocks noGrp="1"/>
          </p:cNvSpPr>
          <p:nvPr>
            <p:ph sz="half" idx="1"/>
          </p:nvPr>
        </p:nvSpPr>
        <p:spPr>
          <a:xfrm>
            <a:off x="457200" y="990600"/>
            <a:ext cx="8229600" cy="4525963"/>
          </a:xfrm>
        </p:spPr>
        <p:txBody>
          <a:bodyPr/>
          <a:lstStyle/>
          <a:p>
            <a:r>
              <a:rPr lang="en-US" sz="2000" i="1" dirty="0" smtClean="0"/>
              <a:t>www.expertsmind.com/topic/pl-sql-architecture/architecture-of-pl-sql-96313.aspx</a:t>
            </a:r>
          </a:p>
          <a:p>
            <a:r>
              <a:rPr lang="en-US" sz="2000" i="1" dirty="0" smtClean="0"/>
              <a:t>www.</a:t>
            </a:r>
            <a:r>
              <a:rPr lang="en-US" sz="2000" b="1" i="1" dirty="0" smtClean="0"/>
              <a:t>plsql</a:t>
            </a:r>
            <a:r>
              <a:rPr lang="en-US" sz="2000" i="1" dirty="0" smtClean="0"/>
              <a:t>tutorial.com/</a:t>
            </a:r>
            <a:r>
              <a:rPr lang="en-US" sz="2000" b="1" i="1" dirty="0" smtClean="0"/>
              <a:t>plsql-block-structure</a:t>
            </a:r>
            <a:endParaRPr lang="en-US" sz="2000" i="1" dirty="0" smtClean="0"/>
          </a:p>
          <a:p>
            <a:r>
              <a:rPr lang="en-US" sz="2000" i="1" dirty="0" smtClean="0"/>
              <a:t>https://</a:t>
            </a:r>
            <a:r>
              <a:rPr lang="en-US" sz="2000" b="1" i="1" dirty="0" smtClean="0"/>
              <a:t>docs.oracle.com</a:t>
            </a:r>
            <a:r>
              <a:rPr lang="en-US" sz="2000" i="1" dirty="0" smtClean="0"/>
              <a:t>/.../appdev.111/b28370/</a:t>
            </a:r>
            <a:r>
              <a:rPr lang="en-US" sz="2000" b="1" i="1" dirty="0" smtClean="0"/>
              <a:t>fundamentals</a:t>
            </a:r>
            <a:r>
              <a:rPr lang="en-US" sz="2000" i="1" dirty="0" smtClean="0"/>
              <a:t>.htm</a:t>
            </a:r>
            <a:endParaRPr lang="en-US" sz="2000" dirty="0" smtClean="0"/>
          </a:p>
          <a:p>
            <a:r>
              <a:rPr lang="en-US" sz="2000" i="1" dirty="0" smtClean="0"/>
              <a:t>docs.oracle.com/</a:t>
            </a:r>
            <a:r>
              <a:rPr lang="en-US" sz="2000" i="1" dirty="0" err="1" smtClean="0"/>
              <a:t>cd</a:t>
            </a:r>
            <a:r>
              <a:rPr lang="en-US" sz="2000" i="1" dirty="0" smtClean="0"/>
              <a:t>/E18283_01/appdev.112/e17126/while_loop_statement.htm</a:t>
            </a:r>
            <a:endParaRPr lang="en-US" sz="2000" dirty="0" smtClean="0"/>
          </a:p>
          <a:p>
            <a:r>
              <a:rPr lang="en-US" sz="2000" i="1" dirty="0" smtClean="0"/>
              <a:t>www.</a:t>
            </a:r>
            <a:r>
              <a:rPr lang="en-US" sz="2000" b="1" i="1" dirty="0" smtClean="0"/>
              <a:t>plsql</a:t>
            </a:r>
            <a:r>
              <a:rPr lang="en-US" sz="2000" i="1" dirty="0" smtClean="0"/>
              <a:t>tutorial.com/</a:t>
            </a:r>
            <a:r>
              <a:rPr lang="en-US" sz="2000" b="1" i="1" dirty="0" smtClean="0"/>
              <a:t>plsql-if-statement</a:t>
            </a:r>
          </a:p>
          <a:p>
            <a:r>
              <a:rPr lang="en-US" sz="2000" b="1" i="1" dirty="0" smtClean="0"/>
              <a:t>www.techonthenet.com</a:t>
            </a:r>
            <a:r>
              <a:rPr lang="en-US" sz="2000" i="1" dirty="0" smtClean="0"/>
              <a:t> › SQL</a:t>
            </a:r>
            <a:endParaRPr lang="en-US" sz="2000" dirty="0"/>
          </a:p>
        </p:txBody>
      </p:sp>
    </p:spTree>
    <p:extLst>
      <p:ext uri="{BB962C8B-B14F-4D97-AF65-F5344CB8AC3E}">
        <p14:creationId xmlns:p14="http://schemas.microsoft.com/office/powerpoint/2010/main" xmlns="" val="2089608694"/>
      </p:ext>
    </p:extLst>
  </p:cSld>
  <p:clrMapOvr>
    <a:masterClrMapping/>
  </p:clrMapOvr>
  <p:transition spd="med">
    <p:push dir="d"/>
  </p:transition>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143556" y="5057854"/>
            <a:ext cx="9000445" cy="769441"/>
          </a:xfrm>
          <a:prstGeom prst="rect">
            <a:avLst/>
          </a:prstGeom>
          <a:noFill/>
        </p:spPr>
        <p:txBody>
          <a:bodyPr wrap="square" rtlCol="0">
            <a:spAutoFit/>
          </a:bodyPr>
          <a:lstStyle/>
          <a:p>
            <a:r>
              <a:rPr lang="en-US" sz="4400" b="1" dirty="0" smtClean="0">
                <a:solidFill>
                  <a:srgbClr val="5EEC3C"/>
                </a:solidFill>
                <a:latin typeface="Arno Pro SmText" pitchFamily="18" charset="0"/>
              </a:rPr>
              <a:t>INDEXES  ,VIEWS   AND  SECURITY</a:t>
            </a:r>
            <a:endParaRPr lang="en-US" sz="4400" b="1" dirty="0">
              <a:solidFill>
                <a:srgbClr val="5EEC3C"/>
              </a:solidFill>
              <a:latin typeface="Arno Pro SmText" pitchFamily="18" charset="0"/>
            </a:endParaRPr>
          </a:p>
        </p:txBody>
      </p:sp>
    </p:spTree>
    <p:extLst>
      <p:ext uri="{BB962C8B-B14F-4D97-AF65-F5344CB8AC3E}">
        <p14:creationId xmlns:p14="http://schemas.microsoft.com/office/powerpoint/2010/main" xmlns="" val="3639203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6261" y="52033"/>
            <a:ext cx="6260905" cy="763525"/>
          </a:xfrm>
        </p:spPr>
        <p:txBody>
          <a:bodyPr>
            <a:normAutofit fontScale="90000"/>
          </a:bodyPr>
          <a:lstStyle/>
          <a:p>
            <a:r>
              <a:rPr lang="en-US" b="1" dirty="0" smtClean="0"/>
              <a:t>CONTENT</a:t>
            </a:r>
            <a:endParaRPr lang="en-US" b="1" dirty="0"/>
          </a:p>
        </p:txBody>
      </p:sp>
      <p:sp>
        <p:nvSpPr>
          <p:cNvPr id="3" name="Content Placeholder 2"/>
          <p:cNvSpPr>
            <a:spLocks noGrp="1"/>
          </p:cNvSpPr>
          <p:nvPr>
            <p:ph idx="1"/>
          </p:nvPr>
        </p:nvSpPr>
        <p:spPr>
          <a:xfrm>
            <a:off x="143555" y="782114"/>
            <a:ext cx="6260904" cy="6075887"/>
          </a:xfrm>
        </p:spPr>
        <p:txBody>
          <a:bodyPr>
            <a:normAutofit/>
          </a:bodyPr>
          <a:lstStyle/>
          <a:p>
            <a:r>
              <a:rPr lang="en-US" sz="2000" dirty="0" smtClean="0"/>
              <a:t>INDEXES</a:t>
            </a:r>
          </a:p>
          <a:p>
            <a:r>
              <a:rPr lang="en-US" sz="2000" dirty="0" smtClean="0"/>
              <a:t>TYPES OF INDEX</a:t>
            </a:r>
          </a:p>
          <a:p>
            <a:r>
              <a:rPr lang="en-US" sz="2000" dirty="0" smtClean="0"/>
              <a:t>CREATING AN INDEX</a:t>
            </a:r>
          </a:p>
          <a:p>
            <a:r>
              <a:rPr lang="en-US" sz="2000" dirty="0" smtClean="0"/>
              <a:t>CREATION OF UNIQUE INDEX</a:t>
            </a:r>
          </a:p>
          <a:p>
            <a:r>
              <a:rPr lang="en-US" sz="2000" dirty="0" smtClean="0"/>
              <a:t>GUIDELINES FOR USING INDEXES</a:t>
            </a:r>
          </a:p>
          <a:p>
            <a:r>
              <a:rPr lang="en-US" sz="2000" dirty="0" smtClean="0"/>
              <a:t>VIEWS</a:t>
            </a:r>
          </a:p>
          <a:p>
            <a:r>
              <a:rPr lang="en-US" sz="2000" dirty="0" smtClean="0"/>
              <a:t>ADVANTAGES AND DISADVANTAGES OF VIEW</a:t>
            </a:r>
          </a:p>
          <a:p>
            <a:r>
              <a:rPr lang="en-US" sz="2000" dirty="0" smtClean="0"/>
              <a:t> DATABASE SECURITY</a:t>
            </a:r>
          </a:p>
          <a:p>
            <a:r>
              <a:rPr lang="en-US" sz="2000" dirty="0" smtClean="0"/>
              <a:t>SQL GRANT COMMAND</a:t>
            </a:r>
          </a:p>
          <a:p>
            <a:r>
              <a:rPr lang="en-US" sz="2000" dirty="0" smtClean="0"/>
              <a:t>SQL REVOKE COMMAND</a:t>
            </a:r>
          </a:p>
          <a:p>
            <a:r>
              <a:rPr lang="en-US" sz="2000" dirty="0" smtClean="0"/>
              <a:t>PRIVILEGES AND ROLE</a:t>
            </a:r>
          </a:p>
          <a:p>
            <a:r>
              <a:rPr lang="en-US" sz="2000" dirty="0" smtClean="0"/>
              <a:t>CREATING ROLES</a:t>
            </a:r>
          </a:p>
          <a:p>
            <a:endParaRPr lang="en-US" sz="2000" dirty="0" smtClean="0"/>
          </a:p>
          <a:p>
            <a:endParaRPr lang="en-US" sz="2000" dirty="0"/>
          </a:p>
        </p:txBody>
      </p:sp>
      <p:pic>
        <p:nvPicPr>
          <p:cNvPr id="4" name="Audio 3">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8382000" y="5842000"/>
            <a:ext cx="609600" cy="812800"/>
          </a:xfrm>
          <a:prstGeom prst="rect">
            <a:avLst/>
          </a:prstGeom>
        </p:spPr>
      </p:pic>
    </p:spTree>
    <p:extLst>
      <p:ext uri="{BB962C8B-B14F-4D97-AF65-F5344CB8AC3E}">
        <p14:creationId xmlns:p14="http://schemas.microsoft.com/office/powerpoint/2010/main" xmlns="" val="130156202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latin typeface="Algerian" pitchFamily="82" charset="0"/>
              </a:rPr>
              <a:t>RELATIONAL CONSTRAINTS</a:t>
            </a:r>
            <a:endParaRPr lang="en-US" b="1" dirty="0">
              <a:solidFill>
                <a:schemeClr val="tx1"/>
              </a:solidFill>
              <a:latin typeface="Algerian" pitchFamily="82" charset="0"/>
            </a:endParaRPr>
          </a:p>
        </p:txBody>
      </p:sp>
      <p:sp>
        <p:nvSpPr>
          <p:cNvPr id="3" name="Content Placeholder 2"/>
          <p:cNvSpPr>
            <a:spLocks noGrp="1"/>
          </p:cNvSpPr>
          <p:nvPr>
            <p:ph idx="1"/>
          </p:nvPr>
        </p:nvSpPr>
        <p:spPr>
          <a:xfrm>
            <a:off x="457200" y="1828800"/>
            <a:ext cx="8229600" cy="4800600"/>
          </a:xfrm>
        </p:spPr>
        <p:txBody>
          <a:bodyPr>
            <a:normAutofit fontScale="85000" lnSpcReduction="20000"/>
          </a:bodyPr>
          <a:lstStyle/>
          <a:p>
            <a:pPr>
              <a:buNone/>
            </a:pPr>
            <a:r>
              <a:rPr lang="en-US" dirty="0" smtClean="0"/>
              <a:t>   Here we discuss the various restrictions on data that can be specified on a relational database schema in the form of constraints.</a:t>
            </a:r>
          </a:p>
          <a:p>
            <a:pPr>
              <a:buClr>
                <a:schemeClr val="tx1"/>
              </a:buClr>
              <a:buFont typeface="Wingdings" pitchFamily="2" charset="2"/>
              <a:buChar char="q"/>
            </a:pPr>
            <a:r>
              <a:rPr lang="en-US" b="1" dirty="0" smtClean="0"/>
              <a:t>Domain Constraints:</a:t>
            </a:r>
            <a:r>
              <a:rPr lang="en-US" dirty="0" smtClean="0"/>
              <a:t> It specifies that the value of each attribute X must be an atomic value from the domain of X .</a:t>
            </a:r>
          </a:p>
          <a:p>
            <a:pPr>
              <a:buNone/>
            </a:pPr>
            <a:r>
              <a:rPr lang="en-US" i="1" dirty="0" smtClean="0"/>
              <a:t>For example</a:t>
            </a:r>
            <a:r>
              <a:rPr lang="en-US" dirty="0" smtClean="0"/>
              <a:t>:</a:t>
            </a:r>
          </a:p>
          <a:p>
            <a:pPr>
              <a:buNone/>
            </a:pPr>
            <a:r>
              <a:rPr lang="en-US" dirty="0" smtClean="0"/>
              <a:t>   </a:t>
            </a:r>
            <a:r>
              <a:rPr lang="en-US" b="1" dirty="0" smtClean="0"/>
              <a:t>STUDENT   </a:t>
            </a:r>
            <a:r>
              <a:rPr lang="en-US" dirty="0" smtClean="0"/>
              <a:t>                                                            </a:t>
            </a:r>
          </a:p>
          <a:p>
            <a:pPr>
              <a:buNone/>
            </a:pPr>
            <a:r>
              <a:rPr lang="en-US" dirty="0" smtClean="0"/>
              <a:t>                                                                                          </a:t>
            </a:r>
          </a:p>
          <a:p>
            <a:pPr algn="ctr">
              <a:buNone/>
            </a:pPr>
            <a:r>
              <a:rPr lang="en-US" dirty="0" smtClean="0"/>
              <a:t>                                                                                  </a:t>
            </a:r>
            <a:r>
              <a:rPr lang="en-US" sz="1600" dirty="0" smtClean="0"/>
              <a:t>Not  allowed </a:t>
            </a:r>
          </a:p>
          <a:p>
            <a:pPr algn="ctr">
              <a:buNone/>
            </a:pPr>
            <a:r>
              <a:rPr lang="en-US" sz="1600" dirty="0" smtClean="0"/>
              <a:t>                                                                                                                                        because  Age </a:t>
            </a:r>
            <a:r>
              <a:rPr lang="en-US" dirty="0" smtClean="0"/>
              <a:t> </a:t>
            </a:r>
            <a:r>
              <a:rPr lang="en-US" sz="1600" dirty="0" smtClean="0"/>
              <a:t>is</a:t>
            </a:r>
          </a:p>
          <a:p>
            <a:pPr algn="ctr">
              <a:buNone/>
            </a:pPr>
            <a:r>
              <a:rPr lang="en-US" sz="1600" dirty="0" smtClean="0"/>
              <a:t>                                                                                                                                           integer  attribute</a:t>
            </a:r>
            <a:r>
              <a:rPr lang="en-US" dirty="0" smtClean="0"/>
              <a:t>                                                                                                                         </a:t>
            </a:r>
            <a:endParaRPr lang="en-US" dirty="0"/>
          </a:p>
        </p:txBody>
      </p:sp>
      <p:graphicFrame>
        <p:nvGraphicFramePr>
          <p:cNvPr id="4" name="Table 3"/>
          <p:cNvGraphicFramePr>
            <a:graphicFrameLocks noGrp="1"/>
          </p:cNvGraphicFramePr>
          <p:nvPr/>
        </p:nvGraphicFramePr>
        <p:xfrm>
          <a:off x="2438400" y="4495800"/>
          <a:ext cx="3886200" cy="1463040"/>
        </p:xfrm>
        <a:graphic>
          <a:graphicData uri="http://schemas.openxmlformats.org/drawingml/2006/table">
            <a:tbl>
              <a:tblPr firstRow="1" bandRow="1">
                <a:tableStyleId>{5C22544A-7EE6-4342-B048-85BDC9FD1C3A}</a:tableStyleId>
              </a:tblPr>
              <a:tblGrid>
                <a:gridCol w="1295400"/>
                <a:gridCol w="1295400"/>
                <a:gridCol w="1295400"/>
              </a:tblGrid>
              <a:tr h="323850">
                <a:tc>
                  <a:txBody>
                    <a:bodyPr/>
                    <a:lstStyle/>
                    <a:p>
                      <a:pPr algn="ctr"/>
                      <a:r>
                        <a:rPr lang="en-US" dirty="0" smtClean="0"/>
                        <a:t>ROLL_NO</a:t>
                      </a:r>
                      <a:endParaRPr lang="en-US" dirty="0"/>
                    </a:p>
                  </a:txBody>
                  <a:tcPr/>
                </a:tc>
                <a:tc>
                  <a:txBody>
                    <a:bodyPr/>
                    <a:lstStyle/>
                    <a:p>
                      <a:pPr algn="ctr"/>
                      <a:r>
                        <a:rPr lang="en-US" dirty="0" smtClean="0"/>
                        <a:t>NAME</a:t>
                      </a:r>
                      <a:endParaRPr lang="en-US" dirty="0"/>
                    </a:p>
                  </a:txBody>
                  <a:tcPr/>
                </a:tc>
                <a:tc>
                  <a:txBody>
                    <a:bodyPr/>
                    <a:lstStyle/>
                    <a:p>
                      <a:pPr algn="ctr"/>
                      <a:r>
                        <a:rPr lang="en-US" dirty="0" smtClean="0"/>
                        <a:t>AGE</a:t>
                      </a:r>
                      <a:endParaRPr lang="en-US" dirty="0"/>
                    </a:p>
                  </a:txBody>
                  <a:tcPr/>
                </a:tc>
              </a:tr>
              <a:tr h="323850">
                <a:tc>
                  <a:txBody>
                    <a:bodyPr/>
                    <a:lstStyle/>
                    <a:p>
                      <a:pPr algn="ctr"/>
                      <a:r>
                        <a:rPr lang="en-US" dirty="0" smtClean="0"/>
                        <a:t>1001</a:t>
                      </a:r>
                      <a:endParaRPr lang="en-US" dirty="0"/>
                    </a:p>
                  </a:txBody>
                  <a:tcPr/>
                </a:tc>
                <a:tc>
                  <a:txBody>
                    <a:bodyPr/>
                    <a:lstStyle/>
                    <a:p>
                      <a:pPr algn="ctr"/>
                      <a:r>
                        <a:rPr lang="en-US" dirty="0" err="1" smtClean="0"/>
                        <a:t>Shivani</a:t>
                      </a:r>
                      <a:endParaRPr lang="en-US" dirty="0"/>
                    </a:p>
                  </a:txBody>
                  <a:tcPr/>
                </a:tc>
                <a:tc>
                  <a:txBody>
                    <a:bodyPr/>
                    <a:lstStyle/>
                    <a:p>
                      <a:pPr algn="ctr"/>
                      <a:r>
                        <a:rPr lang="en-US" dirty="0" smtClean="0"/>
                        <a:t>18</a:t>
                      </a:r>
                      <a:endParaRPr lang="en-US" dirty="0"/>
                    </a:p>
                  </a:txBody>
                  <a:tcPr/>
                </a:tc>
              </a:tr>
              <a:tr h="323850">
                <a:tc>
                  <a:txBody>
                    <a:bodyPr/>
                    <a:lstStyle/>
                    <a:p>
                      <a:pPr algn="ctr"/>
                      <a:r>
                        <a:rPr lang="en-US" dirty="0" smtClean="0"/>
                        <a:t>1002</a:t>
                      </a:r>
                      <a:endParaRPr lang="en-US" dirty="0"/>
                    </a:p>
                  </a:txBody>
                  <a:tcPr/>
                </a:tc>
                <a:tc>
                  <a:txBody>
                    <a:bodyPr/>
                    <a:lstStyle/>
                    <a:p>
                      <a:pPr algn="ctr"/>
                      <a:r>
                        <a:rPr lang="en-US" dirty="0" err="1" smtClean="0"/>
                        <a:t>Smriti</a:t>
                      </a:r>
                      <a:endParaRPr lang="en-US" dirty="0"/>
                    </a:p>
                  </a:txBody>
                  <a:tcPr/>
                </a:tc>
                <a:tc>
                  <a:txBody>
                    <a:bodyPr/>
                    <a:lstStyle/>
                    <a:p>
                      <a:pPr algn="ctr"/>
                      <a:r>
                        <a:rPr lang="en-US" dirty="0" smtClean="0"/>
                        <a:t>17</a:t>
                      </a:r>
                      <a:endParaRPr lang="en-US" dirty="0"/>
                    </a:p>
                  </a:txBody>
                  <a:tcPr/>
                </a:tc>
              </a:tr>
              <a:tr h="323850">
                <a:tc>
                  <a:txBody>
                    <a:bodyPr/>
                    <a:lstStyle/>
                    <a:p>
                      <a:pPr algn="ctr"/>
                      <a:r>
                        <a:rPr lang="en-US" dirty="0" smtClean="0"/>
                        <a:t>1003</a:t>
                      </a:r>
                      <a:endParaRPr lang="en-US" dirty="0"/>
                    </a:p>
                  </a:txBody>
                  <a:tcPr/>
                </a:tc>
                <a:tc>
                  <a:txBody>
                    <a:bodyPr/>
                    <a:lstStyle/>
                    <a:p>
                      <a:pPr algn="ctr"/>
                      <a:r>
                        <a:rPr lang="en-US" dirty="0" smtClean="0"/>
                        <a:t>Monika</a:t>
                      </a:r>
                      <a:endParaRPr lang="en-US" dirty="0"/>
                    </a:p>
                  </a:txBody>
                  <a:tcPr/>
                </a:tc>
                <a:tc>
                  <a:txBody>
                    <a:bodyPr/>
                    <a:lstStyle/>
                    <a:p>
                      <a:pPr algn="ctr"/>
                      <a:r>
                        <a:rPr lang="en-US" dirty="0" smtClean="0"/>
                        <a:t>A</a:t>
                      </a:r>
                      <a:endParaRPr lang="en-US" dirty="0"/>
                    </a:p>
                  </a:txBody>
                  <a:tcPr/>
                </a:tc>
              </a:tr>
            </a:tbl>
          </a:graphicData>
        </a:graphic>
      </p:graphicFrame>
      <p:cxnSp>
        <p:nvCxnSpPr>
          <p:cNvPr id="6" name="Straight Arrow Connector 5"/>
          <p:cNvCxnSpPr/>
          <p:nvPr/>
        </p:nvCxnSpPr>
        <p:spPr>
          <a:xfrm rot="10800000">
            <a:off x="5867400" y="5791200"/>
            <a:ext cx="1143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sh dir="d"/>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8966" y="65888"/>
            <a:ext cx="6260905" cy="763525"/>
          </a:xfrm>
        </p:spPr>
        <p:txBody>
          <a:bodyPr>
            <a:normAutofit fontScale="90000"/>
          </a:bodyPr>
          <a:lstStyle/>
          <a:p>
            <a:r>
              <a:rPr lang="en-US" b="1" dirty="0" smtClean="0"/>
              <a:t>   INDXEXS</a:t>
            </a:r>
            <a:endParaRPr lang="en-US" b="1" dirty="0"/>
          </a:p>
        </p:txBody>
      </p:sp>
      <p:sp>
        <p:nvSpPr>
          <p:cNvPr id="3" name="Content Placeholder 2"/>
          <p:cNvSpPr>
            <a:spLocks noGrp="1"/>
          </p:cNvSpPr>
          <p:nvPr>
            <p:ph idx="1"/>
          </p:nvPr>
        </p:nvSpPr>
        <p:spPr>
          <a:xfrm>
            <a:off x="-1" y="868785"/>
            <a:ext cx="6862575" cy="5904593"/>
          </a:xfrm>
        </p:spPr>
        <p:txBody>
          <a:bodyPr>
            <a:normAutofit lnSpcReduction="10000"/>
          </a:bodyPr>
          <a:lstStyle/>
          <a:p>
            <a:r>
              <a:rPr lang="en-US" sz="2000" dirty="0" smtClean="0"/>
              <a:t>Index is an Oracle object that contains the value that exist in one or more columns in a table.</a:t>
            </a:r>
          </a:p>
          <a:p>
            <a:r>
              <a:rPr lang="en-US" sz="2000" dirty="0" smtClean="0"/>
              <a:t>It used by DBMS engine to find a row in a table quickly.</a:t>
            </a:r>
          </a:p>
          <a:p>
            <a:r>
              <a:rPr lang="en-US" sz="2000" dirty="0" smtClean="0"/>
              <a:t>It consist of a key value </a:t>
            </a:r>
            <a:r>
              <a:rPr lang="en-US" sz="2000" dirty="0" err="1" smtClean="0"/>
              <a:t>i.e</a:t>
            </a:r>
            <a:r>
              <a:rPr lang="en-US" sz="2000" dirty="0" smtClean="0"/>
              <a:t> a column in a row and the </a:t>
            </a:r>
            <a:r>
              <a:rPr lang="en-US" sz="2000" dirty="0" err="1" smtClean="0"/>
              <a:t>rowid</a:t>
            </a:r>
            <a:r>
              <a:rPr lang="en-US" sz="2000" dirty="0" smtClean="0"/>
              <a:t>.</a:t>
            </a:r>
          </a:p>
          <a:p>
            <a:r>
              <a:rPr lang="en-US" sz="2000" dirty="0" smtClean="0"/>
              <a:t>The row id is the physical address of the row in the table.</a:t>
            </a:r>
          </a:p>
          <a:p>
            <a:r>
              <a:rPr lang="en-US" sz="2000" dirty="0" smtClean="0"/>
              <a:t>It consist of the following format :- </a:t>
            </a:r>
            <a:r>
              <a:rPr lang="en-US" sz="2000" dirty="0"/>
              <a:t> </a:t>
            </a:r>
            <a:r>
              <a:rPr lang="en-US" sz="2000" dirty="0" smtClean="0"/>
              <a:t> OOOOOFFFBBBBBBBRR </a:t>
            </a:r>
          </a:p>
          <a:p>
            <a:r>
              <a:rPr lang="en-US" sz="2000" dirty="0" smtClean="0"/>
              <a:t>Where :-</a:t>
            </a:r>
          </a:p>
          <a:p>
            <a:pPr marL="0" indent="0">
              <a:buNone/>
            </a:pPr>
            <a:r>
              <a:rPr lang="en-US" sz="1600" dirty="0"/>
              <a:t> </a:t>
            </a:r>
            <a:r>
              <a:rPr lang="en-US" sz="1600" dirty="0" smtClean="0"/>
              <a:t>            </a:t>
            </a:r>
            <a:r>
              <a:rPr lang="en-US" sz="1700" b="1" dirty="0" smtClean="0"/>
              <a:t>1.OOOOO :-</a:t>
            </a:r>
            <a:r>
              <a:rPr lang="en-US" sz="1700" dirty="0" smtClean="0"/>
              <a:t>  </a:t>
            </a:r>
            <a:r>
              <a:rPr lang="en-US" sz="1700" b="1" dirty="0" smtClean="0"/>
              <a:t>is a data object number that identifies the database object            </a:t>
            </a:r>
            <a:endParaRPr lang="en-US" sz="2200" b="1" dirty="0" smtClean="0"/>
          </a:p>
          <a:p>
            <a:pPr marL="0" indent="0">
              <a:buNone/>
            </a:pPr>
            <a:r>
              <a:rPr lang="en-US" sz="2200" dirty="0"/>
              <a:t> </a:t>
            </a:r>
            <a:r>
              <a:rPr lang="en-US" sz="2200" dirty="0" smtClean="0"/>
              <a:t>          </a:t>
            </a:r>
            <a:r>
              <a:rPr lang="en-US" sz="1700" b="1" dirty="0" smtClean="0"/>
              <a:t>2.FFF  :-is a </a:t>
            </a:r>
            <a:r>
              <a:rPr lang="en-US" sz="1700" b="1" dirty="0" err="1" smtClean="0"/>
              <a:t>tablespace</a:t>
            </a:r>
            <a:r>
              <a:rPr lang="en-US" sz="1700" b="1" dirty="0" smtClean="0"/>
              <a:t>  relative </a:t>
            </a:r>
            <a:r>
              <a:rPr lang="en-US" sz="1700" b="1" dirty="0" err="1" smtClean="0"/>
              <a:t>datafile</a:t>
            </a:r>
            <a:r>
              <a:rPr lang="en-US" sz="2200" dirty="0" smtClean="0"/>
              <a:t>  </a:t>
            </a:r>
            <a:r>
              <a:rPr lang="en-US" sz="1700" b="1" dirty="0" smtClean="0"/>
              <a:t>number of database that                   </a:t>
            </a:r>
          </a:p>
          <a:p>
            <a:pPr marL="0" indent="0">
              <a:buNone/>
            </a:pPr>
            <a:r>
              <a:rPr lang="en-US" sz="1700" b="1" dirty="0"/>
              <a:t> </a:t>
            </a:r>
            <a:r>
              <a:rPr lang="en-US" sz="1700" b="1" dirty="0" smtClean="0"/>
              <a:t>                             contains the  row</a:t>
            </a:r>
            <a:r>
              <a:rPr lang="en-US" sz="2200" dirty="0" smtClean="0"/>
              <a:t>   .</a:t>
            </a:r>
          </a:p>
          <a:p>
            <a:pPr marL="0" indent="0">
              <a:buNone/>
            </a:pPr>
            <a:r>
              <a:rPr lang="en-US" sz="1700" b="1" dirty="0" smtClean="0"/>
              <a:t>             3.BBBBBBB :-</a:t>
            </a:r>
            <a:r>
              <a:rPr lang="en-US" sz="2200" dirty="0" smtClean="0"/>
              <a:t> </a:t>
            </a:r>
            <a:r>
              <a:rPr lang="en-US" sz="1700" b="1" dirty="0" smtClean="0"/>
              <a:t>represents data block that contain a row.</a:t>
            </a:r>
          </a:p>
          <a:p>
            <a:pPr marL="0" indent="0">
              <a:buNone/>
            </a:pPr>
            <a:r>
              <a:rPr lang="en-US" sz="1700" b="1" dirty="0"/>
              <a:t> </a:t>
            </a:r>
            <a:r>
              <a:rPr lang="en-US" sz="1700" b="1" dirty="0" smtClean="0"/>
              <a:t>            4.RRR :- is the row of the block.</a:t>
            </a:r>
            <a:r>
              <a:rPr lang="en-US" sz="2200" dirty="0" smtClean="0"/>
              <a:t>                              </a:t>
            </a:r>
          </a:p>
          <a:p>
            <a:pPr marL="0" indent="0">
              <a:buNone/>
            </a:pPr>
            <a:r>
              <a:rPr lang="en-US" sz="2000" dirty="0"/>
              <a:t> </a:t>
            </a:r>
            <a:r>
              <a:rPr lang="en-US" sz="2000" dirty="0" smtClean="0"/>
              <a:t>                                                           </a:t>
            </a:r>
          </a:p>
        </p:txBody>
      </p:sp>
      <p:pic>
        <p:nvPicPr>
          <p:cNvPr id="4" name="Audio 3">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8382000" y="5842000"/>
            <a:ext cx="609600" cy="812800"/>
          </a:xfrm>
          <a:prstGeom prst="rect">
            <a:avLst/>
          </a:prstGeom>
        </p:spPr>
      </p:pic>
    </p:spTree>
    <p:extLst>
      <p:ext uri="{BB962C8B-B14F-4D97-AF65-F5344CB8AC3E}">
        <p14:creationId xmlns:p14="http://schemas.microsoft.com/office/powerpoint/2010/main" xmlns="" val="41831966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4"/>
                </p:tgtEl>
              </p:cMediaNode>
            </p:video>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TYPES OF INDEX</a:t>
            </a:r>
            <a:endParaRPr lang="en-US" b="1" dirty="0"/>
          </a:p>
        </p:txBody>
      </p:sp>
      <p:sp>
        <p:nvSpPr>
          <p:cNvPr id="3" name="Content Placeholder 2"/>
          <p:cNvSpPr>
            <a:spLocks noGrp="1"/>
          </p:cNvSpPr>
          <p:nvPr>
            <p:ph idx="1"/>
          </p:nvPr>
        </p:nvSpPr>
        <p:spPr/>
        <p:txBody>
          <a:bodyPr>
            <a:normAutofit/>
          </a:bodyPr>
          <a:lstStyle/>
          <a:p>
            <a:r>
              <a:rPr lang="en-US" sz="2400" dirty="0" smtClean="0"/>
              <a:t>Unique index : They </a:t>
            </a:r>
            <a:r>
              <a:rPr lang="en-US" sz="2400" dirty="0" err="1" smtClean="0"/>
              <a:t>guarentee</a:t>
            </a:r>
            <a:r>
              <a:rPr lang="en-US" sz="2400" dirty="0" smtClean="0"/>
              <a:t> that no rows of a table have duplicate value in the columns that defines the index. </a:t>
            </a:r>
            <a:r>
              <a:rPr lang="en-US" sz="2400" dirty="0" err="1" smtClean="0"/>
              <a:t>i.e</a:t>
            </a:r>
            <a:r>
              <a:rPr lang="en-US" sz="2400" dirty="0" smtClean="0"/>
              <a:t> it enforce primary key and unique constraints.</a:t>
            </a:r>
          </a:p>
          <a:p>
            <a:r>
              <a:rPr lang="en-US" sz="2400" dirty="0" smtClean="0"/>
              <a:t>Non –Unique index :- It does not restrict the duplicate column values from being stored in the table. It can improve the query performance.</a:t>
            </a:r>
            <a:endParaRPr lang="en-US" sz="2400" dirty="0"/>
          </a:p>
        </p:txBody>
      </p:sp>
      <p:pic>
        <p:nvPicPr>
          <p:cNvPr id="4" name="Audio 3">
            <a:hlinkClick r:id="" action="ppaction://media"/>
          </p:cNvPr>
          <p:cNvPicPr>
            <a:picLocks noChangeAspect="1"/>
          </p:cNvPicPr>
          <p:nvPr>
            <a:videoFile r:link="rId1"/>
            <p:extLst>
              <p:ext uri="{DAA4B4D4-6D71-4841-9C94-3DE7FCFB9230}">
                <p14:media xmlns:p14="http://schemas.microsoft.com/office/powerpoint/2010/main" xmlns="" r:embed="rId3"/>
              </p:ext>
            </p:extLst>
          </p:nvPr>
        </p:nvPicPr>
        <p:blipFill>
          <a:blip r:embed="rId4" cstate="print"/>
          <a:stretch>
            <a:fillRect/>
          </a:stretch>
        </p:blipFill>
        <p:spPr>
          <a:xfrm>
            <a:off x="8382000" y="5842000"/>
            <a:ext cx="609600" cy="812800"/>
          </a:xfrm>
          <a:prstGeom prst="rect">
            <a:avLst/>
          </a:prstGeom>
        </p:spPr>
      </p:pic>
    </p:spTree>
    <p:extLst>
      <p:ext uri="{BB962C8B-B14F-4D97-AF65-F5344CB8AC3E}">
        <p14:creationId xmlns:p14="http://schemas.microsoft.com/office/powerpoint/2010/main" xmlns="" val="373164338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4"/>
                </p:tgtEl>
              </p:cMediaNode>
            </p:video>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CREATING  AN  INDEX</a:t>
            </a:r>
            <a:endParaRPr lang="en-US" b="1" dirty="0"/>
          </a:p>
        </p:txBody>
      </p:sp>
      <p:sp>
        <p:nvSpPr>
          <p:cNvPr id="3" name="Content Placeholder 2"/>
          <p:cNvSpPr>
            <a:spLocks noGrp="1"/>
          </p:cNvSpPr>
          <p:nvPr>
            <p:ph idx="1"/>
          </p:nvPr>
        </p:nvSpPr>
        <p:spPr>
          <a:xfrm>
            <a:off x="296260" y="1800147"/>
            <a:ext cx="6260904" cy="1832460"/>
          </a:xfrm>
        </p:spPr>
        <p:txBody>
          <a:bodyPr>
            <a:noAutofit/>
          </a:bodyPr>
          <a:lstStyle/>
          <a:p>
            <a:r>
              <a:rPr lang="en-US" sz="2000" dirty="0" smtClean="0"/>
              <a:t> </a:t>
            </a:r>
            <a:r>
              <a:rPr lang="en-US" sz="2000" dirty="0"/>
              <a:t>Duplicate values are </a:t>
            </a:r>
            <a:r>
              <a:rPr lang="en-US" sz="2000" dirty="0" smtClean="0"/>
              <a:t>allowed:</a:t>
            </a:r>
          </a:p>
          <a:p>
            <a:r>
              <a:rPr lang="en-US" sz="2000" dirty="0" smtClean="0"/>
              <a:t>Syntax :- CREATE </a:t>
            </a:r>
            <a:r>
              <a:rPr lang="en-US" sz="2000" dirty="0"/>
              <a:t>INDEX </a:t>
            </a:r>
            <a:r>
              <a:rPr lang="en-US" sz="2000" i="1" dirty="0" err="1"/>
              <a:t>index_name</a:t>
            </a:r>
            <a:r>
              <a:rPr lang="en-US" sz="2000" dirty="0"/>
              <a:t/>
            </a:r>
            <a:br>
              <a:rPr lang="en-US" sz="2000" dirty="0"/>
            </a:br>
            <a:r>
              <a:rPr lang="en-US" sz="2000" dirty="0"/>
              <a:t>ON </a:t>
            </a:r>
            <a:r>
              <a:rPr lang="en-US" sz="2000" i="1" dirty="0" err="1"/>
              <a:t>table_name</a:t>
            </a:r>
            <a:r>
              <a:rPr lang="en-US" sz="2000" dirty="0"/>
              <a:t> (</a:t>
            </a:r>
            <a:r>
              <a:rPr lang="en-US" sz="2000" i="1" dirty="0"/>
              <a:t>column1</a:t>
            </a:r>
            <a:r>
              <a:rPr lang="en-US" sz="2000" dirty="0"/>
              <a:t>, </a:t>
            </a:r>
            <a:r>
              <a:rPr lang="en-US" sz="2000" i="1" dirty="0"/>
              <a:t>column2</a:t>
            </a:r>
            <a:r>
              <a:rPr lang="en-US" sz="2000" dirty="0"/>
              <a:t>, ...); </a:t>
            </a:r>
          </a:p>
          <a:p>
            <a:r>
              <a:rPr lang="en-US" sz="2000" dirty="0" smtClean="0"/>
              <a:t>The  SQL </a:t>
            </a:r>
            <a:r>
              <a:rPr lang="en-US" sz="2000" dirty="0"/>
              <a:t>statement below creates an index named "</a:t>
            </a:r>
            <a:r>
              <a:rPr lang="en-US" sz="2000" dirty="0" err="1"/>
              <a:t>idx_lastname</a:t>
            </a:r>
            <a:r>
              <a:rPr lang="en-US" sz="2000" dirty="0"/>
              <a:t>" on the "</a:t>
            </a:r>
            <a:r>
              <a:rPr lang="en-US" sz="2000" dirty="0" err="1"/>
              <a:t>LastName</a:t>
            </a:r>
            <a:r>
              <a:rPr lang="en-US" sz="2000" dirty="0"/>
              <a:t>" column in the "Persons" table:</a:t>
            </a:r>
          </a:p>
          <a:p>
            <a:r>
              <a:rPr lang="en-US" sz="2000" dirty="0"/>
              <a:t>CREATE INDEX </a:t>
            </a:r>
            <a:r>
              <a:rPr lang="en-US" sz="2000" dirty="0" err="1"/>
              <a:t>idx_lastname</a:t>
            </a:r>
            <a:r>
              <a:rPr lang="en-US" sz="2000" dirty="0"/>
              <a:t/>
            </a:r>
            <a:br>
              <a:rPr lang="en-US" sz="2000" dirty="0"/>
            </a:br>
            <a:r>
              <a:rPr lang="en-US" sz="2000" dirty="0"/>
              <a:t>ON Persons (</a:t>
            </a:r>
            <a:r>
              <a:rPr lang="en-US" sz="2000" dirty="0" err="1"/>
              <a:t>LastName</a:t>
            </a:r>
            <a:r>
              <a:rPr lang="en-US" sz="2000" dirty="0"/>
              <a:t>); </a:t>
            </a:r>
          </a:p>
          <a:p>
            <a:endParaRPr lang="en-US" sz="2000" b="1" dirty="0" smtClean="0"/>
          </a:p>
        </p:txBody>
      </p:sp>
    </p:spTree>
    <p:extLst>
      <p:ext uri="{BB962C8B-B14F-4D97-AF65-F5344CB8AC3E}">
        <p14:creationId xmlns:p14="http://schemas.microsoft.com/office/powerpoint/2010/main" xmlns="" val="200551782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CREATION OF UNIQUE INDEX</a:t>
            </a:r>
            <a:endParaRPr lang="en-US" b="1" dirty="0"/>
          </a:p>
        </p:txBody>
      </p:sp>
      <p:sp>
        <p:nvSpPr>
          <p:cNvPr id="3" name="Content Placeholder 2"/>
          <p:cNvSpPr>
            <a:spLocks noGrp="1"/>
          </p:cNvSpPr>
          <p:nvPr>
            <p:ph idx="1"/>
          </p:nvPr>
        </p:nvSpPr>
        <p:spPr/>
        <p:txBody>
          <a:bodyPr>
            <a:normAutofit/>
          </a:bodyPr>
          <a:lstStyle/>
          <a:p>
            <a:r>
              <a:rPr lang="en-US" sz="1800" dirty="0" smtClean="0"/>
              <a:t>The unique index does not allows duplicate values .</a:t>
            </a:r>
          </a:p>
          <a:p>
            <a:r>
              <a:rPr lang="en-US" sz="1800" dirty="0" smtClean="0"/>
              <a:t>The syntax is :-</a:t>
            </a:r>
          </a:p>
          <a:p>
            <a:pPr marL="0" indent="0">
              <a:buNone/>
            </a:pPr>
            <a:r>
              <a:rPr lang="en-US" sz="1800" dirty="0"/>
              <a:t> </a:t>
            </a:r>
            <a:r>
              <a:rPr lang="en-US" sz="1800" dirty="0" smtClean="0"/>
              <a:t>      SQL&gt;CREATE INDEX COM_EMP_UN_INDEX</a:t>
            </a:r>
          </a:p>
          <a:p>
            <a:pPr marL="0" indent="0">
              <a:buNone/>
            </a:pPr>
            <a:r>
              <a:rPr lang="en-US" sz="1800" dirty="0"/>
              <a:t> </a:t>
            </a:r>
            <a:r>
              <a:rPr lang="en-US" sz="1800" dirty="0" smtClean="0"/>
              <a:t>       ON EMP (ENAME); </a:t>
            </a:r>
            <a:r>
              <a:rPr lang="en-US" sz="1800" dirty="0"/>
              <a:t>COMPOSITE </a:t>
            </a:r>
            <a:r>
              <a:rPr lang="en-US" sz="1800" dirty="0" smtClean="0"/>
              <a:t>INDEXES</a:t>
            </a:r>
          </a:p>
          <a:p>
            <a:r>
              <a:rPr lang="en-US" sz="1800" dirty="0" smtClean="0"/>
              <a:t> The </a:t>
            </a:r>
            <a:r>
              <a:rPr lang="en-US" sz="1800" dirty="0"/>
              <a:t>following SQL creates a UNIQUE constraint on the "ID" </a:t>
            </a:r>
            <a:r>
              <a:rPr lang="en-US" sz="1800" dirty="0" smtClean="0"/>
              <a:t>   </a:t>
            </a:r>
          </a:p>
          <a:p>
            <a:pPr marL="0" indent="0">
              <a:buNone/>
            </a:pPr>
            <a:r>
              <a:rPr lang="en-US" sz="1800" dirty="0"/>
              <a:t> </a:t>
            </a:r>
            <a:r>
              <a:rPr lang="en-US" sz="1800" dirty="0" smtClean="0"/>
              <a:t>       column </a:t>
            </a:r>
            <a:r>
              <a:rPr lang="en-US" sz="1800" dirty="0"/>
              <a:t>when the "Persons" table is created</a:t>
            </a:r>
            <a:r>
              <a:rPr lang="en-US" sz="1800" dirty="0" smtClean="0"/>
              <a:t>:</a:t>
            </a:r>
          </a:p>
          <a:p>
            <a:pPr marL="0" indent="0">
              <a:buNone/>
            </a:pPr>
            <a:r>
              <a:rPr lang="en-US" sz="1800" dirty="0" smtClean="0"/>
              <a:t>         CREATE </a:t>
            </a:r>
            <a:r>
              <a:rPr lang="en-US" sz="1800" dirty="0"/>
              <a:t>TABLE Persons </a:t>
            </a:r>
            <a:r>
              <a:rPr lang="en-US" sz="1800" dirty="0" smtClean="0"/>
              <a:t>(</a:t>
            </a:r>
            <a:r>
              <a:rPr lang="en-US" sz="1800" dirty="0"/>
              <a:t/>
            </a:r>
            <a:br>
              <a:rPr lang="en-US" sz="1800" dirty="0"/>
            </a:br>
            <a:r>
              <a:rPr lang="en-US" sz="1800" dirty="0"/>
              <a:t> </a:t>
            </a:r>
            <a:r>
              <a:rPr lang="en-US" sz="1800" dirty="0" smtClean="0"/>
              <a:t>        ID  </a:t>
            </a:r>
            <a:r>
              <a:rPr lang="en-US" sz="1800" dirty="0" err="1"/>
              <a:t>int</a:t>
            </a:r>
            <a:r>
              <a:rPr lang="en-US" sz="1800" dirty="0"/>
              <a:t> </a:t>
            </a:r>
            <a:r>
              <a:rPr lang="en-US" sz="1800" dirty="0" smtClean="0"/>
              <a:t> NOT  NULL  UNIQUE,</a:t>
            </a:r>
          </a:p>
          <a:p>
            <a:pPr marL="0" indent="0">
              <a:buNone/>
            </a:pPr>
            <a:r>
              <a:rPr lang="en-US" sz="1800" dirty="0"/>
              <a:t>     </a:t>
            </a:r>
            <a:r>
              <a:rPr lang="en-US" sz="1800" dirty="0" smtClean="0"/>
              <a:t>    </a:t>
            </a:r>
            <a:r>
              <a:rPr lang="en-US" sz="1800" dirty="0" err="1" smtClean="0"/>
              <a:t>LastName</a:t>
            </a:r>
            <a:r>
              <a:rPr lang="en-US" sz="1800" dirty="0" smtClean="0"/>
              <a:t>  </a:t>
            </a:r>
            <a:r>
              <a:rPr lang="en-US" sz="1800" dirty="0" err="1" smtClean="0"/>
              <a:t>varchar</a:t>
            </a:r>
            <a:r>
              <a:rPr lang="en-US" sz="1800" dirty="0" smtClean="0"/>
              <a:t>(255</a:t>
            </a:r>
            <a:r>
              <a:rPr lang="en-US" sz="1800" dirty="0"/>
              <a:t>) NOT </a:t>
            </a:r>
            <a:r>
              <a:rPr lang="en-US" sz="1800" dirty="0" smtClean="0"/>
              <a:t> NULL</a:t>
            </a:r>
            <a:r>
              <a:rPr lang="en-US" sz="1800" dirty="0"/>
              <a:t>,</a:t>
            </a:r>
            <a:br>
              <a:rPr lang="en-US" sz="1800" dirty="0"/>
            </a:br>
            <a:r>
              <a:rPr lang="en-US" sz="1800" dirty="0"/>
              <a:t>  </a:t>
            </a:r>
            <a:r>
              <a:rPr lang="en-US" sz="1800" dirty="0" smtClean="0"/>
              <a:t>   </a:t>
            </a:r>
            <a:r>
              <a:rPr lang="en-US" sz="1800" dirty="0"/>
              <a:t> </a:t>
            </a:r>
            <a:r>
              <a:rPr lang="en-US" sz="1800" dirty="0" smtClean="0"/>
              <a:t>   </a:t>
            </a:r>
            <a:r>
              <a:rPr lang="en-US" sz="1800" dirty="0" err="1"/>
              <a:t>FirstName</a:t>
            </a:r>
            <a:r>
              <a:rPr lang="en-US" sz="1800" dirty="0"/>
              <a:t> </a:t>
            </a:r>
            <a:r>
              <a:rPr lang="en-US" sz="1800" dirty="0" smtClean="0"/>
              <a:t> </a:t>
            </a:r>
            <a:r>
              <a:rPr lang="en-US" sz="1800" dirty="0" err="1" smtClean="0"/>
              <a:t>varchar</a:t>
            </a:r>
            <a:r>
              <a:rPr lang="en-US" sz="1800" dirty="0" smtClean="0"/>
              <a:t>(255</a:t>
            </a:r>
            <a:r>
              <a:rPr lang="en-US" sz="1800" dirty="0"/>
              <a:t>),</a:t>
            </a:r>
            <a:br>
              <a:rPr lang="en-US" sz="1800" dirty="0"/>
            </a:br>
            <a:r>
              <a:rPr lang="en-US" sz="1800" dirty="0"/>
              <a:t>    </a:t>
            </a:r>
            <a:r>
              <a:rPr lang="en-US" sz="1800" dirty="0" smtClean="0"/>
              <a:t>     Age  </a:t>
            </a:r>
            <a:r>
              <a:rPr lang="en-US" sz="1800" dirty="0" err="1"/>
              <a:t>int</a:t>
            </a:r>
            <a:r>
              <a:rPr lang="en-US" sz="1800" dirty="0"/>
              <a:t/>
            </a:r>
            <a:br>
              <a:rPr lang="en-US" sz="1800" dirty="0"/>
            </a:br>
            <a:r>
              <a:rPr lang="en-US" sz="1800" dirty="0" smtClean="0"/>
              <a:t>        );</a:t>
            </a:r>
          </a:p>
        </p:txBody>
      </p:sp>
    </p:spTree>
    <p:extLst>
      <p:ext uri="{BB962C8B-B14F-4D97-AF65-F5344CB8AC3E}">
        <p14:creationId xmlns:p14="http://schemas.microsoft.com/office/powerpoint/2010/main" xmlns="" val="34091563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GUIDELINE FOR USING INDEXES</a:t>
            </a:r>
            <a:endParaRPr lang="en-US" b="1" dirty="0"/>
          </a:p>
        </p:txBody>
      </p:sp>
      <p:sp>
        <p:nvSpPr>
          <p:cNvPr id="3" name="Content Placeholder 2"/>
          <p:cNvSpPr>
            <a:spLocks noGrp="1"/>
          </p:cNvSpPr>
          <p:nvPr>
            <p:ph idx="1"/>
          </p:nvPr>
        </p:nvSpPr>
        <p:spPr>
          <a:xfrm>
            <a:off x="448965" y="1596541"/>
            <a:ext cx="6260904" cy="4681415"/>
          </a:xfrm>
        </p:spPr>
        <p:txBody>
          <a:bodyPr>
            <a:normAutofit/>
          </a:bodyPr>
          <a:lstStyle/>
          <a:p>
            <a:r>
              <a:rPr lang="en-US" sz="2000" dirty="0"/>
              <a:t>Create indexes after inserting table data</a:t>
            </a:r>
          </a:p>
          <a:p>
            <a:r>
              <a:rPr lang="en-US" sz="2000" dirty="0"/>
              <a:t>Index the correct tables and columns</a:t>
            </a:r>
          </a:p>
          <a:p>
            <a:r>
              <a:rPr lang="en-US" sz="2000" dirty="0"/>
              <a:t>Order index columns for performance</a:t>
            </a:r>
          </a:p>
          <a:p>
            <a:r>
              <a:rPr lang="en-US" sz="2000" dirty="0"/>
              <a:t>Limit the number of indexes for each table</a:t>
            </a:r>
          </a:p>
          <a:p>
            <a:r>
              <a:rPr lang="en-US" sz="2000" dirty="0"/>
              <a:t>Drop indexes that are no longer needed</a:t>
            </a:r>
          </a:p>
          <a:p>
            <a:r>
              <a:rPr lang="en-US" sz="2000" dirty="0"/>
              <a:t>Understand deferred segment creation</a:t>
            </a:r>
          </a:p>
          <a:p>
            <a:r>
              <a:rPr lang="en-US" sz="2000" dirty="0"/>
              <a:t>Estimate index size and set storage parameters</a:t>
            </a:r>
          </a:p>
          <a:p>
            <a:r>
              <a:rPr lang="en-US" sz="2000" dirty="0"/>
              <a:t>Specify the </a:t>
            </a:r>
            <a:r>
              <a:rPr lang="en-US" sz="2000" dirty="0" err="1"/>
              <a:t>tablespace</a:t>
            </a:r>
            <a:r>
              <a:rPr lang="en-US" sz="2000" dirty="0"/>
              <a:t> for each index</a:t>
            </a:r>
          </a:p>
          <a:p>
            <a:r>
              <a:rPr lang="en-US" sz="2000" dirty="0"/>
              <a:t>Consider parallelizing index creation</a:t>
            </a:r>
          </a:p>
          <a:p>
            <a:r>
              <a:rPr lang="en-US" sz="2000" dirty="0"/>
              <a:t>Consider creating indexes with NOLOGGING</a:t>
            </a:r>
          </a:p>
          <a:p>
            <a:r>
              <a:rPr lang="en-US" sz="2000" dirty="0"/>
              <a:t>Understand when to use unusable or invisible </a:t>
            </a:r>
            <a:r>
              <a:rPr lang="en-US" sz="2000" dirty="0" smtClean="0"/>
              <a:t>indexes</a:t>
            </a:r>
            <a:endParaRPr lang="en-US" sz="2000" dirty="0"/>
          </a:p>
        </p:txBody>
      </p:sp>
    </p:spTree>
    <p:extLst>
      <p:ext uri="{BB962C8B-B14F-4D97-AF65-F5344CB8AC3E}">
        <p14:creationId xmlns:p14="http://schemas.microsoft.com/office/powerpoint/2010/main" xmlns="" val="45868240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8966" y="171294"/>
            <a:ext cx="6260905" cy="763525"/>
          </a:xfrm>
        </p:spPr>
        <p:txBody>
          <a:bodyPr>
            <a:noAutofit/>
          </a:bodyPr>
          <a:lstStyle/>
          <a:p>
            <a:r>
              <a:rPr lang="en-US" sz="4000" b="1" dirty="0" smtClean="0"/>
              <a:t>    VIEWS</a:t>
            </a:r>
            <a:endParaRPr lang="en-US" sz="4000" b="1" dirty="0"/>
          </a:p>
        </p:txBody>
      </p:sp>
      <p:sp>
        <p:nvSpPr>
          <p:cNvPr id="3" name="Content Placeholder 2"/>
          <p:cNvSpPr>
            <a:spLocks noGrp="1"/>
          </p:cNvSpPr>
          <p:nvPr>
            <p:ph idx="1"/>
          </p:nvPr>
        </p:nvSpPr>
        <p:spPr>
          <a:xfrm>
            <a:off x="448966" y="985720"/>
            <a:ext cx="6260904" cy="5700987"/>
          </a:xfrm>
        </p:spPr>
        <p:txBody>
          <a:bodyPr>
            <a:noAutofit/>
          </a:bodyPr>
          <a:lstStyle/>
          <a:p>
            <a:r>
              <a:rPr lang="en-US" sz="1600" dirty="0" smtClean="0"/>
              <a:t>A  </a:t>
            </a:r>
            <a:r>
              <a:rPr lang="en-US" sz="1600" dirty="0"/>
              <a:t>view is a virtual table based on the result-set of an SQL statement.</a:t>
            </a:r>
          </a:p>
          <a:p>
            <a:r>
              <a:rPr lang="en-US" sz="1600" dirty="0"/>
              <a:t>By virtual, we mean, the tables do not store any data of their own but display data stored in other tables.</a:t>
            </a:r>
          </a:p>
          <a:p>
            <a:r>
              <a:rPr lang="en-US" sz="1600" dirty="0"/>
              <a:t>In other words, VIEWS are nothing but SELECT Queries.</a:t>
            </a:r>
          </a:p>
          <a:p>
            <a:r>
              <a:rPr lang="en-US" sz="1600" dirty="0"/>
              <a:t>A view contains rows and columns, just like a real table. The fields in a view are fields from one or more real tables in the database.</a:t>
            </a:r>
          </a:p>
          <a:p>
            <a:r>
              <a:rPr lang="en-US" sz="1600" dirty="0"/>
              <a:t>You can add SQL functions, WHERE, and JOIN statements to a view and present the data as if the data were coming from one single table.</a:t>
            </a:r>
          </a:p>
          <a:p>
            <a:r>
              <a:rPr lang="en-US" sz="1600" dirty="0"/>
              <a:t>CREATE VIEW </a:t>
            </a:r>
            <a:r>
              <a:rPr lang="en-US" sz="1600" dirty="0" err="1"/>
              <a:t>view_name</a:t>
            </a:r>
            <a:r>
              <a:rPr lang="en-US" sz="1600" dirty="0"/>
              <a:t> AS</a:t>
            </a:r>
            <a:br>
              <a:rPr lang="en-US" sz="1600" dirty="0"/>
            </a:br>
            <a:r>
              <a:rPr lang="en-US" sz="1600" dirty="0"/>
              <a:t>SELECT </a:t>
            </a:r>
            <a:r>
              <a:rPr lang="en-US" sz="1600" dirty="0" err="1"/>
              <a:t>column_name</a:t>
            </a:r>
            <a:r>
              <a:rPr lang="en-US" sz="1600" dirty="0"/>
              <a:t>(s)</a:t>
            </a:r>
            <a:br>
              <a:rPr lang="en-US" sz="1600" dirty="0"/>
            </a:br>
            <a:r>
              <a:rPr lang="en-US" sz="1600" dirty="0"/>
              <a:t>FROM </a:t>
            </a:r>
            <a:r>
              <a:rPr lang="en-US" sz="1600" dirty="0" err="1"/>
              <a:t>table_name</a:t>
            </a:r>
            <a:r>
              <a:rPr lang="en-US" sz="1600" dirty="0"/>
              <a:t/>
            </a:r>
            <a:br>
              <a:rPr lang="en-US" sz="1600" dirty="0"/>
            </a:br>
            <a:r>
              <a:rPr lang="en-US" sz="1600" dirty="0"/>
              <a:t>WHERE condition</a:t>
            </a:r>
          </a:p>
          <a:p>
            <a:endParaRPr lang="en-US" sz="1200" dirty="0"/>
          </a:p>
        </p:txBody>
      </p:sp>
    </p:spTree>
    <p:extLst>
      <p:ext uri="{BB962C8B-B14F-4D97-AF65-F5344CB8AC3E}">
        <p14:creationId xmlns:p14="http://schemas.microsoft.com/office/powerpoint/2010/main" xmlns="" val="19447438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8966" y="171294"/>
            <a:ext cx="6260905" cy="763525"/>
          </a:xfrm>
        </p:spPr>
        <p:txBody>
          <a:bodyPr>
            <a:normAutofit fontScale="90000"/>
          </a:bodyPr>
          <a:lstStyle/>
          <a:p>
            <a:r>
              <a:rPr lang="en-US" b="1" dirty="0" smtClean="0"/>
              <a:t>     ADVANTAGES  OF  VIEW</a:t>
            </a:r>
            <a:endParaRPr lang="en-US" b="1" dirty="0"/>
          </a:p>
        </p:txBody>
      </p:sp>
      <p:sp>
        <p:nvSpPr>
          <p:cNvPr id="3" name="Content Placeholder 2"/>
          <p:cNvSpPr>
            <a:spLocks noGrp="1"/>
          </p:cNvSpPr>
          <p:nvPr>
            <p:ph idx="1"/>
          </p:nvPr>
        </p:nvSpPr>
        <p:spPr>
          <a:xfrm>
            <a:off x="448966" y="1392934"/>
            <a:ext cx="6260904" cy="5293773"/>
          </a:xfrm>
        </p:spPr>
        <p:txBody>
          <a:bodyPr>
            <a:normAutofit fontScale="70000" lnSpcReduction="20000"/>
          </a:bodyPr>
          <a:lstStyle/>
          <a:p>
            <a:r>
              <a:rPr lang="en-US" sz="2900" dirty="0"/>
              <a:t>Structure: Views allow particular groups of users to see only those sections of a database they need to as their roles require. Thus the actual database structure is concealed from users</a:t>
            </a:r>
            <a:r>
              <a:rPr lang="en-US" sz="2900" dirty="0" smtClean="0"/>
              <a:t>.</a:t>
            </a:r>
            <a:endParaRPr lang="en-US" sz="2900" dirty="0"/>
          </a:p>
          <a:p>
            <a:endParaRPr lang="en-US" sz="2900" dirty="0" smtClean="0"/>
          </a:p>
          <a:p>
            <a:r>
              <a:rPr lang="en-US" sz="2900" dirty="0" smtClean="0"/>
              <a:t>Security</a:t>
            </a:r>
            <a:r>
              <a:rPr lang="en-US" sz="2900" dirty="0"/>
              <a:t>: A database administrator can grant users access permissions to a database through a limited set of views that contain the data the users need or are </a:t>
            </a:r>
            <a:r>
              <a:rPr lang="en-US" sz="2900" dirty="0" err="1"/>
              <a:t>authorised</a:t>
            </a:r>
            <a:r>
              <a:rPr lang="en-US" sz="2900" dirty="0"/>
              <a:t> to access.</a:t>
            </a:r>
          </a:p>
          <a:p>
            <a:endParaRPr lang="en-US" sz="2900" dirty="0" smtClean="0"/>
          </a:p>
          <a:p>
            <a:r>
              <a:rPr lang="en-US" sz="2900" dirty="0" smtClean="0"/>
              <a:t>Query </a:t>
            </a:r>
            <a:r>
              <a:rPr lang="en-US" sz="2900" dirty="0"/>
              <a:t>execution: If a view consists of columns from several database tables, the view acts as a single table. This can help in retrieving data for queries and the presentation of data to users in (1) above.</a:t>
            </a:r>
          </a:p>
          <a:p>
            <a:endParaRPr lang="en-US" sz="2900" dirty="0" smtClean="0"/>
          </a:p>
          <a:p>
            <a:r>
              <a:rPr lang="en-US" sz="2900" dirty="0" smtClean="0"/>
              <a:t>Consistency</a:t>
            </a:r>
            <a:r>
              <a:rPr lang="en-US" sz="2900" dirty="0"/>
              <a:t>: Views present a consistent, unchanged image of the database structure, even if underlying database tables are changed periodically.</a:t>
            </a:r>
          </a:p>
          <a:p>
            <a:endParaRPr lang="en-US" dirty="0"/>
          </a:p>
        </p:txBody>
      </p:sp>
    </p:spTree>
    <p:extLst>
      <p:ext uri="{BB962C8B-B14F-4D97-AF65-F5344CB8AC3E}">
        <p14:creationId xmlns:p14="http://schemas.microsoft.com/office/powerpoint/2010/main" xmlns="" val="20175986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      DISADVANTAGES OF VIEW</a:t>
            </a:r>
            <a:endParaRPr lang="en-US" b="1" dirty="0"/>
          </a:p>
        </p:txBody>
      </p:sp>
      <p:sp>
        <p:nvSpPr>
          <p:cNvPr id="3" name="Content Placeholder 2"/>
          <p:cNvSpPr>
            <a:spLocks noGrp="1"/>
          </p:cNvSpPr>
          <p:nvPr>
            <p:ph idx="1"/>
          </p:nvPr>
        </p:nvSpPr>
        <p:spPr>
          <a:xfrm>
            <a:off x="448966" y="1392933"/>
            <a:ext cx="6260904" cy="5465067"/>
          </a:xfrm>
        </p:spPr>
        <p:txBody>
          <a:bodyPr>
            <a:normAutofit/>
          </a:bodyPr>
          <a:lstStyle/>
          <a:p>
            <a:endParaRPr lang="en-US" sz="1600" dirty="0" smtClean="0"/>
          </a:p>
          <a:p>
            <a:r>
              <a:rPr lang="en-US" sz="1600" dirty="0" smtClean="0"/>
              <a:t>When </a:t>
            </a:r>
            <a:r>
              <a:rPr lang="en-US" sz="1600" dirty="0"/>
              <a:t>table is dropped or modified, view becomes inactive, it depends on the table objects.</a:t>
            </a:r>
          </a:p>
          <a:p>
            <a:endParaRPr lang="en-US" sz="600" dirty="0" smtClean="0"/>
          </a:p>
          <a:p>
            <a:r>
              <a:rPr lang="en-US" sz="1600" dirty="0" smtClean="0"/>
              <a:t>Not </a:t>
            </a:r>
            <a:r>
              <a:rPr lang="en-US" sz="1600" dirty="0"/>
              <a:t>all the time we can perform DML statements, as normally views are made for complex query and depends on more than one table. So there is more possibilities of violating your database constrains while performing DML statements.</a:t>
            </a:r>
          </a:p>
          <a:p>
            <a:endParaRPr lang="en-US" sz="600" dirty="0" smtClean="0"/>
          </a:p>
          <a:p>
            <a:r>
              <a:rPr lang="en-US" sz="1600" dirty="0" smtClean="0"/>
              <a:t>As </a:t>
            </a:r>
            <a:r>
              <a:rPr lang="en-US" sz="1600" dirty="0"/>
              <a:t>views are normally used for a complex static query, not all the times we can have same situation to use that static query. For example; If you are querying over view, then it looks like you save time , but if you are looking for few information from view, then you may face </a:t>
            </a:r>
            <a:r>
              <a:rPr lang="en-US" sz="1600" dirty="0" err="1"/>
              <a:t>preformace</a:t>
            </a:r>
            <a:r>
              <a:rPr lang="en-US" sz="1600" dirty="0"/>
              <a:t> degradation problem.</a:t>
            </a:r>
          </a:p>
          <a:p>
            <a:endParaRPr lang="en-US" sz="2300" dirty="0"/>
          </a:p>
        </p:txBody>
      </p:sp>
    </p:spTree>
    <p:extLst>
      <p:ext uri="{BB962C8B-B14F-4D97-AF65-F5344CB8AC3E}">
        <p14:creationId xmlns:p14="http://schemas.microsoft.com/office/powerpoint/2010/main" xmlns="" val="38377317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    DATABASE SECURITY</a:t>
            </a:r>
            <a:endParaRPr lang="en-US" b="1" dirty="0"/>
          </a:p>
        </p:txBody>
      </p:sp>
      <p:sp>
        <p:nvSpPr>
          <p:cNvPr id="3" name="Content Placeholder 2"/>
          <p:cNvSpPr>
            <a:spLocks noGrp="1"/>
          </p:cNvSpPr>
          <p:nvPr>
            <p:ph idx="1"/>
          </p:nvPr>
        </p:nvSpPr>
        <p:spPr/>
        <p:txBody>
          <a:bodyPr>
            <a:noAutofit/>
          </a:bodyPr>
          <a:lstStyle/>
          <a:p>
            <a:r>
              <a:rPr lang="en-US" sz="2000" b="1" dirty="0"/>
              <a:t>Database security</a:t>
            </a:r>
            <a:r>
              <a:rPr lang="en-US" sz="2000" dirty="0"/>
              <a:t> concerns the use of a broad range of information security controls to protect databases (potentially including the data, the database applications or stored functions, the database systems, the database servers and the associated network links) against compromises of their confidentiality, integrity and availability. It involves various types or categories of controls, such as technical, procedural/administrative and physical. </a:t>
            </a:r>
            <a:r>
              <a:rPr lang="en-US" sz="2000" i="1" dirty="0"/>
              <a:t>Database security</a:t>
            </a:r>
            <a:r>
              <a:rPr lang="en-US" sz="2000" dirty="0"/>
              <a:t> is a specialist topic within the broader realms of </a:t>
            </a:r>
            <a:r>
              <a:rPr lang="en-US" sz="2000" i="1" dirty="0"/>
              <a:t>computer security, information </a:t>
            </a:r>
            <a:r>
              <a:rPr lang="en-US" sz="2000" i="1" dirty="0" smtClean="0"/>
              <a:t>security  and </a:t>
            </a:r>
            <a:r>
              <a:rPr lang="en-US" sz="2000" i="1" dirty="0"/>
              <a:t>risk </a:t>
            </a:r>
            <a:r>
              <a:rPr lang="en-US" sz="2000" i="1" dirty="0" smtClean="0"/>
              <a:t>management</a:t>
            </a:r>
            <a:endParaRPr lang="en-US" sz="2000" i="1" dirty="0"/>
          </a:p>
        </p:txBody>
      </p:sp>
    </p:spTree>
    <p:extLst>
      <p:ext uri="{BB962C8B-B14F-4D97-AF65-F5344CB8AC3E}">
        <p14:creationId xmlns:p14="http://schemas.microsoft.com/office/powerpoint/2010/main" xmlns="" val="36904105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 SQL  GRANT  COMMAND</a:t>
            </a:r>
            <a:endParaRPr lang="en-US" b="1" dirty="0"/>
          </a:p>
        </p:txBody>
      </p:sp>
      <p:sp>
        <p:nvSpPr>
          <p:cNvPr id="3" name="Content Placeholder 2"/>
          <p:cNvSpPr>
            <a:spLocks noGrp="1"/>
          </p:cNvSpPr>
          <p:nvPr>
            <p:ph idx="1"/>
          </p:nvPr>
        </p:nvSpPr>
        <p:spPr/>
        <p:txBody>
          <a:bodyPr>
            <a:normAutofit/>
          </a:bodyPr>
          <a:lstStyle/>
          <a:p>
            <a:r>
              <a:rPr lang="en-US" sz="2000" dirty="0"/>
              <a:t>SQL GRANT is a command used to provide access or privileges on the database objects to the users. </a:t>
            </a:r>
          </a:p>
          <a:p>
            <a:r>
              <a:rPr lang="en-US" sz="2000" b="1" dirty="0"/>
              <a:t>The Syntax for the GRANT command is: </a:t>
            </a:r>
            <a:endParaRPr lang="en-US" sz="2000" dirty="0"/>
          </a:p>
          <a:p>
            <a:pPr marL="0" indent="0">
              <a:buNone/>
            </a:pPr>
            <a:r>
              <a:rPr lang="en-US" sz="2000" dirty="0" smtClean="0"/>
              <a:t>                                    GRANT </a:t>
            </a:r>
            <a:r>
              <a:rPr lang="en-US" sz="2000" dirty="0" err="1"/>
              <a:t>privilege_name</a:t>
            </a:r>
            <a:r>
              <a:rPr lang="en-US" sz="2000" dirty="0"/>
              <a:t> </a:t>
            </a:r>
            <a:br>
              <a:rPr lang="en-US" sz="2000" dirty="0"/>
            </a:br>
            <a:r>
              <a:rPr lang="en-US" sz="2000" dirty="0" smtClean="0"/>
              <a:t>                                    ON </a:t>
            </a:r>
            <a:r>
              <a:rPr lang="en-US" sz="2000" dirty="0" err="1"/>
              <a:t>object_name</a:t>
            </a:r>
            <a:r>
              <a:rPr lang="en-US" sz="2000" dirty="0"/>
              <a:t> </a:t>
            </a:r>
            <a:br>
              <a:rPr lang="en-US" sz="2000" dirty="0"/>
            </a:br>
            <a:r>
              <a:rPr lang="en-US" sz="2000" dirty="0" smtClean="0"/>
              <a:t>                                    TO </a:t>
            </a:r>
            <a:r>
              <a:rPr lang="en-US" sz="2000" dirty="0"/>
              <a:t>{</a:t>
            </a:r>
            <a:r>
              <a:rPr lang="en-US" sz="2000" dirty="0" err="1"/>
              <a:t>user_name</a:t>
            </a:r>
            <a:r>
              <a:rPr lang="en-US" sz="2000" dirty="0"/>
              <a:t> |PUBLIC |</a:t>
            </a:r>
            <a:r>
              <a:rPr lang="en-US" sz="2000" dirty="0" err="1"/>
              <a:t>role_name</a:t>
            </a:r>
            <a:r>
              <a:rPr lang="en-US" sz="2000" dirty="0"/>
              <a:t>} </a:t>
            </a:r>
            <a:br>
              <a:rPr lang="en-US" sz="2000" dirty="0"/>
            </a:br>
            <a:r>
              <a:rPr lang="en-US" sz="2000" dirty="0" smtClean="0"/>
              <a:t>                                    [</a:t>
            </a:r>
            <a:r>
              <a:rPr lang="en-US" sz="2000" dirty="0"/>
              <a:t>WITH GRANT OPTION]; </a:t>
            </a:r>
          </a:p>
          <a:p>
            <a:endParaRPr lang="en-US" sz="1600" dirty="0"/>
          </a:p>
        </p:txBody>
      </p:sp>
    </p:spTree>
    <p:extLst>
      <p:ext uri="{BB962C8B-B14F-4D97-AF65-F5344CB8AC3E}">
        <p14:creationId xmlns:p14="http://schemas.microsoft.com/office/powerpoint/2010/main" xmlns="" val="1392714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304800" y="1752600"/>
            <a:ext cx="8229600" cy="3048000"/>
          </a:xfrm>
        </p:spPr>
        <p:txBody>
          <a:bodyPr>
            <a:noAutofit/>
          </a:bodyPr>
          <a:lstStyle/>
          <a:p>
            <a:pPr algn="just">
              <a:buFont typeface="Wingdings" pitchFamily="2" charset="2"/>
              <a:buChar char="q"/>
            </a:pPr>
            <a:r>
              <a:rPr lang="en-US" sz="2800" b="1" dirty="0" err="1" smtClean="0">
                <a:solidFill>
                  <a:schemeClr val="tx1"/>
                </a:solidFill>
              </a:rPr>
              <a:t>Tuple</a:t>
            </a:r>
            <a:r>
              <a:rPr lang="en-US" sz="2800" b="1" dirty="0" smtClean="0">
                <a:solidFill>
                  <a:schemeClr val="tx1"/>
                </a:solidFill>
              </a:rPr>
              <a:t> uniqueness constraints </a:t>
            </a:r>
            <a:r>
              <a:rPr lang="en-US" sz="2800" dirty="0" smtClean="0">
                <a:solidFill>
                  <a:schemeClr val="tx1"/>
                </a:solidFill>
              </a:rPr>
              <a:t>: Relation is defined as a set of </a:t>
            </a:r>
            <a:r>
              <a:rPr lang="en-US" sz="2800" dirty="0" err="1" smtClean="0">
                <a:solidFill>
                  <a:schemeClr val="tx1"/>
                </a:solidFill>
              </a:rPr>
              <a:t>tuples</a:t>
            </a:r>
            <a:r>
              <a:rPr lang="en-US" sz="2800" dirty="0" smtClean="0">
                <a:solidFill>
                  <a:schemeClr val="tx1"/>
                </a:solidFill>
              </a:rPr>
              <a:t> . By definition, all elements of  a set are distinct. Hence, all </a:t>
            </a:r>
            <a:r>
              <a:rPr lang="en-US" sz="2800" dirty="0" err="1" smtClean="0">
                <a:solidFill>
                  <a:schemeClr val="tx1"/>
                </a:solidFill>
              </a:rPr>
              <a:t>tuples</a:t>
            </a:r>
            <a:r>
              <a:rPr lang="en-US" sz="2800" dirty="0" smtClean="0">
                <a:solidFill>
                  <a:schemeClr val="tx1"/>
                </a:solidFill>
              </a:rPr>
              <a:t> in a relation must also be distinct.  </a:t>
            </a:r>
            <a:br>
              <a:rPr lang="en-US" sz="2800" dirty="0" smtClean="0">
                <a:solidFill>
                  <a:schemeClr val="tx1"/>
                </a:solidFill>
              </a:rPr>
            </a:br>
            <a:r>
              <a:rPr lang="en-US" sz="2800" dirty="0" smtClean="0">
                <a:solidFill>
                  <a:schemeClr val="tx1"/>
                </a:solidFill>
              </a:rPr>
              <a:t/>
            </a:r>
            <a:br>
              <a:rPr lang="en-US" sz="2800" dirty="0" smtClean="0">
                <a:solidFill>
                  <a:schemeClr val="tx1"/>
                </a:solidFill>
              </a:rPr>
            </a:br>
            <a:r>
              <a:rPr lang="en-US" sz="2800" b="1" i="1" dirty="0" smtClean="0">
                <a:solidFill>
                  <a:schemeClr val="tx1"/>
                </a:solidFill>
              </a:rPr>
              <a:t/>
            </a:r>
            <a:br>
              <a:rPr lang="en-US" sz="2800" b="1" i="1" dirty="0" smtClean="0">
                <a:solidFill>
                  <a:schemeClr val="tx1"/>
                </a:solidFill>
              </a:rPr>
            </a:br>
            <a:endParaRPr lang="en-US" sz="2800" dirty="0">
              <a:solidFill>
                <a:schemeClr val="tx1"/>
              </a:solidFill>
            </a:endParaRPr>
          </a:p>
        </p:txBody>
      </p:sp>
      <p:graphicFrame>
        <p:nvGraphicFramePr>
          <p:cNvPr id="7" name="Table 6"/>
          <p:cNvGraphicFramePr>
            <a:graphicFrameLocks noGrp="1"/>
          </p:cNvGraphicFramePr>
          <p:nvPr/>
        </p:nvGraphicFramePr>
        <p:xfrm>
          <a:off x="2209800" y="4114800"/>
          <a:ext cx="4191000" cy="1483360"/>
        </p:xfrm>
        <a:graphic>
          <a:graphicData uri="http://schemas.openxmlformats.org/drawingml/2006/table">
            <a:tbl>
              <a:tblPr firstRow="1" bandRow="1">
                <a:tableStyleId>{5C22544A-7EE6-4342-B048-85BDC9FD1C3A}</a:tableStyleId>
              </a:tblPr>
              <a:tblGrid>
                <a:gridCol w="1397000"/>
                <a:gridCol w="1397000"/>
                <a:gridCol w="1397000"/>
              </a:tblGrid>
              <a:tr h="370840">
                <a:tc>
                  <a:txBody>
                    <a:bodyPr/>
                    <a:lstStyle/>
                    <a:p>
                      <a:pPr algn="ctr"/>
                      <a:r>
                        <a:rPr lang="en-US" dirty="0" smtClean="0"/>
                        <a:t>ROLL_NO</a:t>
                      </a:r>
                      <a:endParaRPr lang="en-US" dirty="0"/>
                    </a:p>
                  </a:txBody>
                  <a:tcPr/>
                </a:tc>
                <a:tc>
                  <a:txBody>
                    <a:bodyPr/>
                    <a:lstStyle/>
                    <a:p>
                      <a:pPr algn="ctr"/>
                      <a:r>
                        <a:rPr lang="en-US" dirty="0" smtClean="0"/>
                        <a:t>NAME</a:t>
                      </a:r>
                      <a:endParaRPr lang="en-US" dirty="0"/>
                    </a:p>
                  </a:txBody>
                  <a:tcPr/>
                </a:tc>
                <a:tc>
                  <a:txBody>
                    <a:bodyPr/>
                    <a:lstStyle/>
                    <a:p>
                      <a:pPr algn="ctr"/>
                      <a:r>
                        <a:rPr lang="en-US" dirty="0" smtClean="0"/>
                        <a:t>AGE</a:t>
                      </a:r>
                      <a:endParaRPr lang="en-US" dirty="0"/>
                    </a:p>
                  </a:txBody>
                  <a:tcPr/>
                </a:tc>
              </a:tr>
              <a:tr h="370840">
                <a:tc>
                  <a:txBody>
                    <a:bodyPr/>
                    <a:lstStyle/>
                    <a:p>
                      <a:pPr algn="ctr"/>
                      <a:r>
                        <a:rPr lang="en-US" dirty="0" smtClean="0"/>
                        <a:t>1001</a:t>
                      </a:r>
                      <a:endParaRPr lang="en-US" dirty="0"/>
                    </a:p>
                  </a:txBody>
                  <a:tcPr/>
                </a:tc>
                <a:tc>
                  <a:txBody>
                    <a:bodyPr/>
                    <a:lstStyle/>
                    <a:p>
                      <a:pPr algn="ctr"/>
                      <a:r>
                        <a:rPr lang="en-US" dirty="0" err="1" smtClean="0"/>
                        <a:t>Shivani</a:t>
                      </a:r>
                      <a:endParaRPr lang="en-US" dirty="0"/>
                    </a:p>
                  </a:txBody>
                  <a:tcPr/>
                </a:tc>
                <a:tc>
                  <a:txBody>
                    <a:bodyPr/>
                    <a:lstStyle/>
                    <a:p>
                      <a:pPr algn="ctr"/>
                      <a:r>
                        <a:rPr lang="en-US" dirty="0" smtClean="0"/>
                        <a:t>18</a:t>
                      </a:r>
                      <a:endParaRPr lang="en-US" dirty="0"/>
                    </a:p>
                  </a:txBody>
                  <a:tcPr/>
                </a:tc>
              </a:tr>
              <a:tr h="370840">
                <a:tc>
                  <a:txBody>
                    <a:bodyPr/>
                    <a:lstStyle/>
                    <a:p>
                      <a:pPr algn="ctr"/>
                      <a:r>
                        <a:rPr lang="en-US" dirty="0" smtClean="0"/>
                        <a:t>1002</a:t>
                      </a:r>
                      <a:endParaRPr lang="en-US" dirty="0"/>
                    </a:p>
                  </a:txBody>
                  <a:tcPr/>
                </a:tc>
                <a:tc>
                  <a:txBody>
                    <a:bodyPr/>
                    <a:lstStyle/>
                    <a:p>
                      <a:pPr algn="ctr"/>
                      <a:r>
                        <a:rPr lang="en-US" dirty="0" err="1" smtClean="0"/>
                        <a:t>Smriti</a:t>
                      </a:r>
                      <a:endParaRPr lang="en-US" dirty="0"/>
                    </a:p>
                  </a:txBody>
                  <a:tcPr/>
                </a:tc>
                <a:tc>
                  <a:txBody>
                    <a:bodyPr/>
                    <a:lstStyle/>
                    <a:p>
                      <a:pPr algn="ctr"/>
                      <a:r>
                        <a:rPr lang="en-US" dirty="0" smtClean="0"/>
                        <a:t>20</a:t>
                      </a:r>
                      <a:endParaRPr lang="en-US" dirty="0"/>
                    </a:p>
                  </a:txBody>
                  <a:tcPr/>
                </a:tc>
              </a:tr>
              <a:tr h="370840">
                <a:tc>
                  <a:txBody>
                    <a:bodyPr/>
                    <a:lstStyle/>
                    <a:p>
                      <a:pPr algn="ctr"/>
                      <a:r>
                        <a:rPr lang="en-US" dirty="0" smtClean="0"/>
                        <a:t>1001</a:t>
                      </a:r>
                      <a:endParaRPr lang="en-US" dirty="0"/>
                    </a:p>
                  </a:txBody>
                  <a:tcPr/>
                </a:tc>
                <a:tc>
                  <a:txBody>
                    <a:bodyPr/>
                    <a:lstStyle/>
                    <a:p>
                      <a:pPr algn="ctr"/>
                      <a:r>
                        <a:rPr lang="en-US" dirty="0" err="1" smtClean="0"/>
                        <a:t>Shivani</a:t>
                      </a:r>
                      <a:endParaRPr lang="en-US" dirty="0"/>
                    </a:p>
                  </a:txBody>
                  <a:tcPr/>
                </a:tc>
                <a:tc>
                  <a:txBody>
                    <a:bodyPr/>
                    <a:lstStyle/>
                    <a:p>
                      <a:pPr algn="ctr"/>
                      <a:r>
                        <a:rPr lang="en-US" dirty="0" smtClean="0"/>
                        <a:t>18</a:t>
                      </a:r>
                      <a:endParaRPr lang="en-US" dirty="0"/>
                    </a:p>
                  </a:txBody>
                  <a:tcPr/>
                </a:tc>
              </a:tr>
            </a:tbl>
          </a:graphicData>
        </a:graphic>
      </p:graphicFrame>
      <p:sp>
        <p:nvSpPr>
          <p:cNvPr id="12" name="Rectangle 11"/>
          <p:cNvSpPr/>
          <p:nvPr/>
        </p:nvSpPr>
        <p:spPr>
          <a:xfrm>
            <a:off x="7162800" y="4267200"/>
            <a:ext cx="1525802" cy="369332"/>
          </a:xfrm>
          <a:prstGeom prst="rect">
            <a:avLst/>
          </a:prstGeom>
          <a:noFill/>
        </p:spPr>
        <p:txBody>
          <a:bodyPr wrap="none" lIns="91440" tIns="45720" rIns="91440" bIns="45720">
            <a:spAutoFit/>
          </a:bodyPr>
          <a:lstStyle/>
          <a:p>
            <a:pPr algn="ctr"/>
            <a:r>
              <a:rPr lang="en-US"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Not </a:t>
            </a:r>
            <a:r>
              <a:rPr lang="en-US" b="1" dirty="0" smtClean="0">
                <a:ln w="12700">
                  <a:solidFill>
                    <a:schemeClr val="tx2">
                      <a:satMod val="155000"/>
                    </a:schemeClr>
                  </a:solidFill>
                  <a:prstDash val="solid"/>
                </a:ln>
                <a:effectLst>
                  <a:outerShdw blurRad="41275" dist="20320" dir="1800000" algn="tl" rotWithShape="0">
                    <a:srgbClr val="000000">
                      <a:alpha val="40000"/>
                    </a:srgbClr>
                  </a:outerShdw>
                </a:effectLst>
              </a:rPr>
              <a:t> </a:t>
            </a:r>
            <a:r>
              <a:rPr lang="en-US"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allowed</a:t>
            </a:r>
            <a:endParaRPr lang="en-US"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cxnSp>
        <p:nvCxnSpPr>
          <p:cNvPr id="14" name="Straight Arrow Connector 13"/>
          <p:cNvCxnSpPr/>
          <p:nvPr/>
        </p:nvCxnSpPr>
        <p:spPr>
          <a:xfrm rot="10800000">
            <a:off x="6477000" y="44196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sh dir="d"/>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a:t>
            </a:r>
            <a:r>
              <a:rPr lang="en-US" dirty="0" smtClean="0"/>
              <a:t> </a:t>
            </a:r>
            <a:r>
              <a:rPr lang="en-US" b="1" dirty="0" smtClean="0"/>
              <a:t>SQL  REVOKE  COMMAND</a:t>
            </a:r>
            <a:endParaRPr lang="en-US" dirty="0"/>
          </a:p>
        </p:txBody>
      </p:sp>
      <p:sp>
        <p:nvSpPr>
          <p:cNvPr id="3" name="Content Placeholder 2"/>
          <p:cNvSpPr>
            <a:spLocks noGrp="1"/>
          </p:cNvSpPr>
          <p:nvPr>
            <p:ph idx="1"/>
          </p:nvPr>
        </p:nvSpPr>
        <p:spPr/>
        <p:txBody>
          <a:bodyPr>
            <a:normAutofit/>
          </a:bodyPr>
          <a:lstStyle/>
          <a:p>
            <a:r>
              <a:rPr lang="en-US" sz="2000" dirty="0"/>
              <a:t>The REVOKE command removes user access rights or privileges to the database objects.</a:t>
            </a:r>
          </a:p>
          <a:p>
            <a:r>
              <a:rPr lang="en-US" sz="2000" dirty="0"/>
              <a:t>The Syntax for the REVOKE command is: </a:t>
            </a:r>
          </a:p>
          <a:p>
            <a:pPr marL="0" indent="0">
              <a:buNone/>
            </a:pPr>
            <a:r>
              <a:rPr lang="en-US" sz="2000" dirty="0" smtClean="0"/>
              <a:t>                                REVOKE </a:t>
            </a:r>
            <a:r>
              <a:rPr lang="en-US" sz="2000" dirty="0" err="1"/>
              <a:t>privilege_name</a:t>
            </a:r>
            <a:r>
              <a:rPr lang="en-US" sz="2000" dirty="0"/>
              <a:t> </a:t>
            </a:r>
            <a:br>
              <a:rPr lang="en-US" sz="2000" dirty="0"/>
            </a:br>
            <a:r>
              <a:rPr lang="en-US" sz="2000" dirty="0" smtClean="0"/>
              <a:t>                                ON </a:t>
            </a:r>
            <a:r>
              <a:rPr lang="en-US" sz="2000" dirty="0" err="1"/>
              <a:t>object_name</a:t>
            </a:r>
            <a:r>
              <a:rPr lang="en-US" sz="2000" dirty="0"/>
              <a:t> </a:t>
            </a:r>
            <a:br>
              <a:rPr lang="en-US" sz="2000" dirty="0"/>
            </a:br>
            <a:r>
              <a:rPr lang="en-US" sz="2000" dirty="0" smtClean="0"/>
              <a:t>                                FROM </a:t>
            </a:r>
            <a:r>
              <a:rPr lang="en-US" sz="2000" dirty="0"/>
              <a:t>{</a:t>
            </a:r>
            <a:r>
              <a:rPr lang="en-US" sz="2000" dirty="0" err="1"/>
              <a:t>user_name</a:t>
            </a:r>
            <a:r>
              <a:rPr lang="en-US" sz="2000" dirty="0"/>
              <a:t> |PUBLIC |</a:t>
            </a:r>
            <a:r>
              <a:rPr lang="en-US" sz="2000" dirty="0" err="1"/>
              <a:t>role_name</a:t>
            </a:r>
            <a:r>
              <a:rPr lang="en-US" sz="2000" dirty="0"/>
              <a:t>} </a:t>
            </a:r>
          </a:p>
          <a:p>
            <a:endParaRPr lang="en-US" sz="2000" dirty="0"/>
          </a:p>
        </p:txBody>
      </p:sp>
    </p:spTree>
    <p:extLst>
      <p:ext uri="{BB962C8B-B14F-4D97-AF65-F5344CB8AC3E}">
        <p14:creationId xmlns:p14="http://schemas.microsoft.com/office/powerpoint/2010/main" xmlns="" val="252839971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    PRIVILEGES</a:t>
            </a:r>
            <a:endParaRPr lang="en-US" b="1" dirty="0"/>
          </a:p>
        </p:txBody>
      </p:sp>
      <p:sp>
        <p:nvSpPr>
          <p:cNvPr id="3" name="Content Placeholder 2"/>
          <p:cNvSpPr>
            <a:spLocks noGrp="1"/>
          </p:cNvSpPr>
          <p:nvPr>
            <p:ph idx="1"/>
          </p:nvPr>
        </p:nvSpPr>
        <p:spPr/>
        <p:txBody>
          <a:bodyPr>
            <a:normAutofit/>
          </a:bodyPr>
          <a:lstStyle/>
          <a:p>
            <a:r>
              <a:rPr lang="en-US" sz="2000" dirty="0" smtClean="0"/>
              <a:t>Privileges</a:t>
            </a:r>
            <a:r>
              <a:rPr lang="en-US" sz="2000" dirty="0"/>
              <a:t>: Privileges defines the access rights provided to a user on a database object. There are two types of privileges. </a:t>
            </a:r>
          </a:p>
          <a:p>
            <a:endParaRPr lang="en-US" sz="2000" b="1" dirty="0" smtClean="0"/>
          </a:p>
          <a:p>
            <a:r>
              <a:rPr lang="en-US" sz="2000" b="1" dirty="0" smtClean="0"/>
              <a:t>1</a:t>
            </a:r>
            <a:r>
              <a:rPr lang="en-US" sz="2000" b="1" dirty="0"/>
              <a:t>) System privileges</a:t>
            </a:r>
            <a:r>
              <a:rPr lang="en-US" sz="2000" dirty="0"/>
              <a:t> - This allows the user to CREATE, ALTER, or DROP database objects. </a:t>
            </a:r>
            <a:br>
              <a:rPr lang="en-US" sz="2000" dirty="0"/>
            </a:br>
            <a:r>
              <a:rPr lang="en-US" sz="2000" b="1" dirty="0" smtClean="0"/>
              <a:t>2</a:t>
            </a:r>
            <a:r>
              <a:rPr lang="en-US" sz="2000" b="1" dirty="0"/>
              <a:t>) Object privileges</a:t>
            </a:r>
            <a:r>
              <a:rPr lang="en-US" sz="2000" dirty="0"/>
              <a:t> - This allows the user to EXECUTE, SELECT, INSERT, UPDATE, or DELETE data from database objects to which the privileges apply. </a:t>
            </a:r>
          </a:p>
          <a:p>
            <a:endParaRPr lang="en-US" sz="2000" dirty="0"/>
          </a:p>
        </p:txBody>
      </p:sp>
    </p:spTree>
    <p:extLst>
      <p:ext uri="{BB962C8B-B14F-4D97-AF65-F5344CB8AC3E}">
        <p14:creationId xmlns:p14="http://schemas.microsoft.com/office/powerpoint/2010/main" xmlns="" val="16185078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    ROLES</a:t>
            </a:r>
            <a:endParaRPr lang="en-US" b="1" dirty="0"/>
          </a:p>
        </p:txBody>
      </p:sp>
      <p:sp>
        <p:nvSpPr>
          <p:cNvPr id="3" name="Content Placeholder 2"/>
          <p:cNvSpPr>
            <a:spLocks noGrp="1"/>
          </p:cNvSpPr>
          <p:nvPr>
            <p:ph idx="1"/>
          </p:nvPr>
        </p:nvSpPr>
        <p:spPr/>
        <p:txBody>
          <a:bodyPr>
            <a:normAutofit/>
          </a:bodyPr>
          <a:lstStyle/>
          <a:p>
            <a:r>
              <a:rPr lang="en-US" sz="2400" dirty="0"/>
              <a:t>Roles are a collection of privileges or access rights. When there are many users in a database it becomes difficult to grant or revoke privileges to users. Therefore, if you define roles, you can grant or revoke privileges to users, thereby automatically granting or revoking privileges. You can either create Roles or use the system roles pre-defined by oracle.</a:t>
            </a:r>
          </a:p>
        </p:txBody>
      </p:sp>
    </p:spTree>
    <p:extLst>
      <p:ext uri="{BB962C8B-B14F-4D97-AF65-F5344CB8AC3E}">
        <p14:creationId xmlns:p14="http://schemas.microsoft.com/office/powerpoint/2010/main" xmlns="" val="2517691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CREATING  ROLES</a:t>
            </a:r>
            <a:endParaRPr lang="en-US" b="1" dirty="0"/>
          </a:p>
        </p:txBody>
      </p:sp>
      <p:sp>
        <p:nvSpPr>
          <p:cNvPr id="3" name="Content Placeholder 2"/>
          <p:cNvSpPr>
            <a:spLocks noGrp="1"/>
          </p:cNvSpPr>
          <p:nvPr>
            <p:ph idx="1"/>
          </p:nvPr>
        </p:nvSpPr>
        <p:spPr/>
        <p:txBody>
          <a:bodyPr>
            <a:noAutofit/>
          </a:bodyPr>
          <a:lstStyle/>
          <a:p>
            <a:r>
              <a:rPr lang="en-US" sz="2400" b="1" dirty="0"/>
              <a:t>The Syntax to create a role is:</a:t>
            </a:r>
            <a:endParaRPr lang="en-US" sz="2400" dirty="0"/>
          </a:p>
          <a:p>
            <a:pPr marL="0" indent="0">
              <a:buNone/>
            </a:pPr>
            <a:r>
              <a:rPr lang="en-US" sz="2400" dirty="0" smtClean="0"/>
              <a:t>                                   CREATE </a:t>
            </a:r>
            <a:r>
              <a:rPr lang="en-US" sz="2400" dirty="0"/>
              <a:t>ROLE </a:t>
            </a:r>
            <a:r>
              <a:rPr lang="en-US" sz="2400" dirty="0" err="1"/>
              <a:t>role_name</a:t>
            </a:r>
            <a:r>
              <a:rPr lang="en-US" sz="2400" dirty="0"/>
              <a:t> </a:t>
            </a:r>
            <a:br>
              <a:rPr lang="en-US" sz="2400" dirty="0"/>
            </a:br>
            <a:r>
              <a:rPr lang="en-US" sz="2400" dirty="0" smtClean="0"/>
              <a:t>                                  [</a:t>
            </a:r>
            <a:r>
              <a:rPr lang="en-US" sz="2400" dirty="0"/>
              <a:t>IDENTIFIED BY password]; </a:t>
            </a:r>
            <a:br>
              <a:rPr lang="en-US" sz="2400" dirty="0"/>
            </a:br>
            <a:endParaRPr lang="en-US" sz="2400" dirty="0"/>
          </a:p>
          <a:p>
            <a:r>
              <a:rPr lang="en-US" sz="2400" b="1" dirty="0"/>
              <a:t>For Example:</a:t>
            </a:r>
            <a:r>
              <a:rPr lang="en-US" sz="2400" dirty="0"/>
              <a:t> To create a role called "developer" with password as "</a:t>
            </a:r>
            <a:r>
              <a:rPr lang="en-US" sz="2400" dirty="0" err="1"/>
              <a:t>pwd</a:t>
            </a:r>
            <a:r>
              <a:rPr lang="en-US" sz="2400" dirty="0"/>
              <a:t>",the code will be as follows </a:t>
            </a:r>
            <a:r>
              <a:rPr lang="en-US" sz="2400" dirty="0" smtClean="0"/>
              <a:t>:-</a:t>
            </a:r>
            <a:endParaRPr lang="en-US" sz="2400" dirty="0"/>
          </a:p>
          <a:p>
            <a:pPr marL="0" indent="0">
              <a:buNone/>
            </a:pPr>
            <a:r>
              <a:rPr lang="en-US" sz="2400" dirty="0" smtClean="0"/>
              <a:t>                             CREATE </a:t>
            </a:r>
            <a:r>
              <a:rPr lang="en-US" sz="2400" dirty="0"/>
              <a:t>ROLE testing </a:t>
            </a:r>
            <a:br>
              <a:rPr lang="en-US" sz="2400" dirty="0"/>
            </a:br>
            <a:r>
              <a:rPr lang="en-US" sz="2400" dirty="0" smtClean="0"/>
              <a:t>                             [</a:t>
            </a:r>
            <a:r>
              <a:rPr lang="en-US" sz="2400" dirty="0"/>
              <a:t>IDENTIFIED BY </a:t>
            </a:r>
            <a:r>
              <a:rPr lang="en-US" sz="2400" dirty="0" err="1"/>
              <a:t>pwd</a:t>
            </a:r>
            <a:r>
              <a:rPr lang="en-US" sz="2400" dirty="0"/>
              <a:t>]; </a:t>
            </a:r>
          </a:p>
          <a:p>
            <a:endParaRPr lang="en-US" sz="2400" dirty="0"/>
          </a:p>
        </p:txBody>
      </p:sp>
    </p:spTree>
    <p:extLst>
      <p:ext uri="{BB962C8B-B14F-4D97-AF65-F5344CB8AC3E}">
        <p14:creationId xmlns:p14="http://schemas.microsoft.com/office/powerpoint/2010/main" xmlns="" val="326903938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a:t>    REFERENCE</a:t>
            </a:r>
            <a:endParaRPr lang="en-US"/>
          </a:p>
        </p:txBody>
      </p:sp>
      <p:sp>
        <p:nvSpPr>
          <p:cNvPr id="3" name="Content Placeholder 2"/>
          <p:cNvSpPr>
            <a:spLocks noGrp="1"/>
          </p:cNvSpPr>
          <p:nvPr>
            <p:ph idx="1"/>
          </p:nvPr>
        </p:nvSpPr>
        <p:spPr/>
        <p:txBody>
          <a:bodyPr/>
          <a:lstStyle/>
          <a:p>
            <a:r>
              <a:t>https://www.w3schools.com › sql_view</a:t>
            </a:r>
            <a:endParaRPr lang="en-US"/>
          </a:p>
          <a:p>
            <a:r>
              <a:rPr/>
              <a:t>beginner-sql-tutorial.com › sql-grant-rev...</a:t>
            </a:r>
          </a:p>
        </p:txBody>
      </p:sp>
    </p:spTree>
    <p:extLst>
      <p:ext uri="{BB962C8B-B14F-4D97-AF65-F5344CB8AC3E}">
        <p14:creationId xmlns:m="http://schemas.openxmlformats.org/officeDocument/2006/math" xmlns:dgm="http://schemas.openxmlformats.org/drawingml/2006/diagram" xmlns:dsp="http://schemas.microsoft.com/office/drawing/2008/diagram" xmlns:v="urn:schemas-microsoft-com:vml" xmlns:c="http://schemas.openxmlformats.org/drawingml/2006/chart" xmlns:mc="http://schemas.openxmlformats.org/markup-compatibility/2006" xmlns:p14="http://schemas.microsoft.com/office/powerpoint/2010/main" xmlns:a14="http://schemas.microsoft.com/office/drawing/2010/main" xmlns="" val="3900737344"/>
      </p:ext>
    </p:extLst>
  </p:cSld>
  <p:clrMapOvr>
    <a:masterClrMapping/>
  </p:clrMapOvr>
  <mc:AlternateContent xmlns:mc="http://schemas.openxmlformats.org/markup-compatibility/2006">
    <mc:Choice xmlns:m="http://schemas.openxmlformats.org/officeDocument/2006/math" xmlns:dgm="http://schemas.openxmlformats.org/drawingml/2006/diagram" xmlns:dsp="http://schemas.microsoft.com/office/drawing/2008/diagram" xmlns:v="urn:schemas-microsoft-com:vml" xmlns:c="http://schemas.openxmlformats.org/drawingml/2006/chart" xmlns:p14="http://schemas.microsoft.com/office/powerpoint/2010/main" xmlns:a14="http://schemas.microsoft.com/office/drawing/2010/main" xmlns="" Requires="p14">
      <p:transition spd="slow" p14:dur="2000"/>
    </mc:Choice>
    <mc:Fallback>
      <p:transition spd="slow"/>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p:cNvSpPr>
            <a:spLocks noGrp="1"/>
          </p:cNvSpPr>
          <p:nvPr>
            <p:ph type="ctrTitle"/>
          </p:nvPr>
        </p:nvSpPr>
        <p:spPr>
          <a:xfrm>
            <a:off x="533400" y="1981200"/>
            <a:ext cx="8229600" cy="1371600"/>
          </a:xfrm>
        </p:spPr>
        <p:txBody>
          <a:bodyPr>
            <a:normAutofit/>
          </a:bodyPr>
          <a:lstStyle/>
          <a:p>
            <a:r>
              <a:rPr lang="en-US" sz="8000" u="sng" dirty="0" smtClean="0"/>
              <a:t>TRIGGER</a:t>
            </a:r>
            <a:endParaRPr lang="en-US" sz="8000" u="sng" dirty="0"/>
          </a:p>
        </p:txBody>
      </p:sp>
    </p:spTree>
  </p:cSld>
  <p:clrMapOvr>
    <a:masterClrMapping/>
  </p:clrMapOvr>
  <p:transition spd="med">
    <p:push dir="d"/>
  </p:transition>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ctrTitle"/>
          </p:nvPr>
        </p:nvSpPr>
        <p:spPr>
          <a:xfrm>
            <a:off x="381000" y="228600"/>
            <a:ext cx="8229600" cy="762000"/>
          </a:xfrm>
        </p:spPr>
        <p:txBody>
          <a:bodyPr>
            <a:normAutofit fontScale="90000"/>
          </a:bodyPr>
          <a:lstStyle/>
          <a:p>
            <a:r>
              <a:rPr lang="en-US" dirty="0" smtClean="0"/>
              <a:t>Content</a:t>
            </a:r>
            <a:endParaRPr lang="en-US" dirty="0"/>
          </a:p>
        </p:txBody>
      </p:sp>
      <p:sp>
        <p:nvSpPr>
          <p:cNvPr id="3" name="Subtitle 2"/>
          <p:cNvSpPr>
            <a:spLocks noGrp="1"/>
          </p:cNvSpPr>
          <p:nvPr>
            <p:ph type="subTitle" idx="1"/>
          </p:nvPr>
        </p:nvSpPr>
        <p:spPr>
          <a:xfrm>
            <a:off x="838200" y="1371600"/>
            <a:ext cx="7848600" cy="5257800"/>
          </a:xfrm>
        </p:spPr>
        <p:txBody>
          <a:bodyPr>
            <a:normAutofit/>
          </a:bodyPr>
          <a:lstStyle/>
          <a:p>
            <a:pPr algn="l">
              <a:buFont typeface="Wingdings" pitchFamily="2" charset="2"/>
              <a:buChar char="q"/>
            </a:pPr>
            <a:r>
              <a:rPr lang="en-US" dirty="0" smtClean="0">
                <a:solidFill>
                  <a:srgbClr val="000000"/>
                </a:solidFill>
              </a:rPr>
              <a:t>Introduction to triggers</a:t>
            </a:r>
          </a:p>
          <a:p>
            <a:pPr algn="l">
              <a:buFont typeface="Wingdings" pitchFamily="2" charset="2"/>
              <a:buChar char="q"/>
            </a:pPr>
            <a:r>
              <a:rPr lang="en-US" dirty="0" smtClean="0">
                <a:solidFill>
                  <a:srgbClr val="000000"/>
                </a:solidFill>
              </a:rPr>
              <a:t>Types of trigger</a:t>
            </a:r>
          </a:p>
          <a:p>
            <a:pPr algn="l">
              <a:buFont typeface="Wingdings" pitchFamily="2" charset="2"/>
              <a:buChar char="q"/>
            </a:pPr>
            <a:r>
              <a:rPr lang="en-US" dirty="0" smtClean="0">
                <a:solidFill>
                  <a:srgbClr val="000000"/>
                </a:solidFill>
              </a:rPr>
              <a:t>Creating triggers</a:t>
            </a:r>
            <a:endParaRPr lang="en-US" dirty="0" smtClean="0"/>
          </a:p>
          <a:p>
            <a:pPr algn="l">
              <a:buFont typeface="Wingdings" pitchFamily="2" charset="2"/>
              <a:buChar char="q"/>
            </a:pPr>
            <a:r>
              <a:rPr lang="en-US" dirty="0" smtClean="0">
                <a:solidFill>
                  <a:srgbClr val="000000"/>
                </a:solidFill>
              </a:rPr>
              <a:t>Components of trigger</a:t>
            </a:r>
          </a:p>
          <a:p>
            <a:pPr algn="l">
              <a:buFont typeface="Wingdings" pitchFamily="2" charset="2"/>
              <a:buChar char="q"/>
            </a:pPr>
            <a:r>
              <a:rPr lang="en-US" dirty="0" smtClean="0">
                <a:solidFill>
                  <a:srgbClr val="000000"/>
                </a:solidFill>
              </a:rPr>
              <a:t>Using trigger</a:t>
            </a:r>
          </a:p>
          <a:p>
            <a:pPr algn="l">
              <a:buFont typeface="Wingdings" pitchFamily="2" charset="2"/>
              <a:buChar char="q"/>
            </a:pPr>
            <a:r>
              <a:rPr lang="en-US" dirty="0" smtClean="0">
                <a:solidFill>
                  <a:srgbClr val="000000"/>
                </a:solidFill>
              </a:rPr>
              <a:t>Database trigger</a:t>
            </a:r>
          </a:p>
          <a:p>
            <a:pPr algn="l">
              <a:buFont typeface="Wingdings" pitchFamily="2" charset="2"/>
              <a:buChar char="q"/>
            </a:pPr>
            <a:r>
              <a:rPr lang="en-US" dirty="0" smtClean="0">
                <a:solidFill>
                  <a:srgbClr val="000000"/>
                </a:solidFill>
              </a:rPr>
              <a:t>Server trigger</a:t>
            </a:r>
            <a:endParaRPr lang="en-US" dirty="0" smtClean="0"/>
          </a:p>
        </p:txBody>
      </p:sp>
    </p:spTree>
  </p:cSld>
  <p:clrMapOvr>
    <a:masterClrMapping/>
  </p:clrMapOvr>
  <p:transition spd="med">
    <p:push dir="d"/>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 of Trigger</a:t>
            </a:r>
            <a:endParaRPr lang="en-US" dirty="0"/>
          </a:p>
        </p:txBody>
      </p:sp>
      <p:sp>
        <p:nvSpPr>
          <p:cNvPr id="3" name="Content Placeholder 2"/>
          <p:cNvSpPr>
            <a:spLocks noGrp="1"/>
          </p:cNvSpPr>
          <p:nvPr>
            <p:ph idx="1"/>
          </p:nvPr>
        </p:nvSpPr>
        <p:spPr>
          <a:xfrm>
            <a:off x="228600" y="1600200"/>
            <a:ext cx="8686800" cy="4953000"/>
          </a:xfrm>
        </p:spPr>
        <p:style>
          <a:lnRef idx="0">
            <a:scrgbClr r="0" g="0" b="0"/>
          </a:lnRef>
          <a:fillRef idx="1003">
            <a:schemeClr val="lt1"/>
          </a:fillRef>
          <a:effectRef idx="0">
            <a:scrgbClr r="0" g="0" b="0"/>
          </a:effectRef>
          <a:fontRef idx="major"/>
        </p:style>
        <p:txBody>
          <a:bodyPr>
            <a:normAutofit/>
          </a:bodyPr>
          <a:lstStyle/>
          <a:p>
            <a:pPr fontAlgn="base">
              <a:buNone/>
            </a:pPr>
            <a:r>
              <a:rPr lang="en-US" sz="2700" dirty="0" smtClean="0">
                <a:solidFill>
                  <a:schemeClr val="bg1"/>
                </a:solidFill>
                <a:latin typeface="Times New Roman" pitchFamily="18" charset="0"/>
                <a:cs typeface="Times New Roman" pitchFamily="18" charset="0"/>
              </a:rPr>
              <a:t>In a </a:t>
            </a:r>
            <a:r>
              <a:rPr lang="en-US" sz="2700" dirty="0" smtClean="0">
                <a:solidFill>
                  <a:schemeClr val="bg1"/>
                </a:solidFill>
                <a:latin typeface="Times New Roman" pitchFamily="18" charset="0"/>
                <a:cs typeface="Times New Roman" pitchFamily="18" charset="0"/>
                <a:hlinkClick r:id="rId2"/>
              </a:rPr>
              <a:t>DBMS</a:t>
            </a:r>
            <a:r>
              <a:rPr lang="en-US" sz="2700" dirty="0" smtClean="0">
                <a:solidFill>
                  <a:schemeClr val="bg1"/>
                </a:solidFill>
                <a:latin typeface="Times New Roman" pitchFamily="18" charset="0"/>
                <a:cs typeface="Times New Roman" pitchFamily="18" charset="0"/>
              </a:rPr>
              <a:t>, a </a:t>
            </a:r>
            <a:r>
              <a:rPr lang="en-US" sz="2700" i="1" dirty="0" smtClean="0">
                <a:solidFill>
                  <a:schemeClr val="bg1"/>
                </a:solidFill>
                <a:latin typeface="Times New Roman" pitchFamily="18" charset="0"/>
                <a:cs typeface="Times New Roman" pitchFamily="18" charset="0"/>
              </a:rPr>
              <a:t>trigger</a:t>
            </a:r>
            <a:r>
              <a:rPr lang="en-US" sz="2700" dirty="0" smtClean="0">
                <a:solidFill>
                  <a:schemeClr val="bg1"/>
                </a:solidFill>
                <a:latin typeface="Times New Roman" pitchFamily="18" charset="0"/>
                <a:cs typeface="Times New Roman" pitchFamily="18" charset="0"/>
              </a:rPr>
              <a:t> is a </a:t>
            </a:r>
            <a:r>
              <a:rPr lang="en-US" sz="2700" dirty="0" smtClean="0">
                <a:solidFill>
                  <a:schemeClr val="bg1"/>
                </a:solidFill>
                <a:latin typeface="Times New Roman" pitchFamily="18" charset="0"/>
                <a:cs typeface="Times New Roman" pitchFamily="18" charset="0"/>
                <a:hlinkClick r:id="rId3"/>
              </a:rPr>
              <a:t>SQL</a:t>
            </a:r>
            <a:r>
              <a:rPr lang="en-US" sz="2700" dirty="0" smtClean="0">
                <a:solidFill>
                  <a:schemeClr val="bg1"/>
                </a:solidFill>
                <a:latin typeface="Times New Roman" pitchFamily="18" charset="0"/>
                <a:cs typeface="Times New Roman" pitchFamily="18" charset="0"/>
              </a:rPr>
              <a:t> </a:t>
            </a:r>
            <a:r>
              <a:rPr lang="en-US" sz="2700" dirty="0" smtClean="0">
                <a:solidFill>
                  <a:schemeClr val="bg1"/>
                </a:solidFill>
                <a:latin typeface="Times New Roman" pitchFamily="18" charset="0"/>
                <a:cs typeface="Times New Roman" pitchFamily="18" charset="0"/>
                <a:hlinkClick r:id="rId4"/>
              </a:rPr>
              <a:t>procedure</a:t>
            </a:r>
            <a:r>
              <a:rPr lang="en-US" sz="2700" dirty="0" smtClean="0">
                <a:solidFill>
                  <a:schemeClr val="bg1"/>
                </a:solidFill>
                <a:latin typeface="Times New Roman" pitchFamily="18" charset="0"/>
                <a:cs typeface="Times New Roman" pitchFamily="18" charset="0"/>
              </a:rPr>
              <a:t> that initiates an action (i.e., </a:t>
            </a:r>
            <a:r>
              <a:rPr lang="en-US" sz="2700" i="1" dirty="0" smtClean="0">
                <a:solidFill>
                  <a:schemeClr val="bg1"/>
                </a:solidFill>
                <a:latin typeface="Times New Roman" pitchFamily="18" charset="0"/>
                <a:cs typeface="Times New Roman" pitchFamily="18" charset="0"/>
              </a:rPr>
              <a:t>fires</a:t>
            </a:r>
            <a:r>
              <a:rPr lang="en-US" sz="2700" dirty="0" smtClean="0">
                <a:solidFill>
                  <a:schemeClr val="bg1"/>
                </a:solidFill>
                <a:latin typeface="Times New Roman" pitchFamily="18" charset="0"/>
                <a:cs typeface="Times New Roman" pitchFamily="18" charset="0"/>
              </a:rPr>
              <a:t> an action) when an </a:t>
            </a:r>
            <a:r>
              <a:rPr lang="en-US" sz="2700" dirty="0" smtClean="0">
                <a:solidFill>
                  <a:schemeClr val="bg1"/>
                </a:solidFill>
                <a:latin typeface="Times New Roman" pitchFamily="18" charset="0"/>
                <a:cs typeface="Times New Roman" pitchFamily="18" charset="0"/>
                <a:hlinkClick r:id="rId5"/>
              </a:rPr>
              <a:t>event</a:t>
            </a:r>
            <a:r>
              <a:rPr lang="en-US" sz="2700" dirty="0" smtClean="0">
                <a:solidFill>
                  <a:schemeClr val="bg1"/>
                </a:solidFill>
                <a:latin typeface="Times New Roman" pitchFamily="18" charset="0"/>
                <a:cs typeface="Times New Roman" pitchFamily="18" charset="0"/>
              </a:rPr>
              <a:t> (INSERT, DELETE or UPDATE) occurs. Since triggers are event-     driven specialized procedures, they are stored in and managed by the DBMS. A trigger cannot be </a:t>
            </a:r>
            <a:r>
              <a:rPr lang="en-US" sz="2700" dirty="0" smtClean="0">
                <a:solidFill>
                  <a:schemeClr val="bg1"/>
                </a:solidFill>
                <a:latin typeface="Times New Roman" pitchFamily="18" charset="0"/>
                <a:cs typeface="Times New Roman" pitchFamily="18" charset="0"/>
                <a:hlinkClick r:id="rId6"/>
              </a:rPr>
              <a:t>called</a:t>
            </a:r>
            <a:r>
              <a:rPr lang="en-US" sz="2700" dirty="0" smtClean="0">
                <a:solidFill>
                  <a:schemeClr val="bg1"/>
                </a:solidFill>
                <a:latin typeface="Times New Roman" pitchFamily="18" charset="0"/>
                <a:cs typeface="Times New Roman" pitchFamily="18" charset="0"/>
              </a:rPr>
              <a:t> or </a:t>
            </a:r>
            <a:r>
              <a:rPr lang="en-US" sz="2700" dirty="0" smtClean="0">
                <a:solidFill>
                  <a:schemeClr val="bg1"/>
                </a:solidFill>
                <a:latin typeface="Times New Roman" pitchFamily="18" charset="0"/>
                <a:cs typeface="Times New Roman" pitchFamily="18" charset="0"/>
                <a:hlinkClick r:id="rId7"/>
              </a:rPr>
              <a:t>executed</a:t>
            </a:r>
            <a:r>
              <a:rPr lang="en-US" sz="2700" dirty="0" smtClean="0">
                <a:solidFill>
                  <a:schemeClr val="bg1"/>
                </a:solidFill>
                <a:latin typeface="Times New Roman" pitchFamily="18" charset="0"/>
                <a:cs typeface="Times New Roman" pitchFamily="18" charset="0"/>
              </a:rPr>
              <a:t>; the DBMS automatically fires the trigger as a result of a data modification to the associated table. Triggers are used to maintain the referential integrity of data by changing the data in a systematic fashion.</a:t>
            </a:r>
          </a:p>
          <a:p>
            <a:pPr fontAlgn="base">
              <a:buNone/>
            </a:pPr>
            <a:r>
              <a:rPr lang="en-US" sz="2700" dirty="0" smtClean="0">
                <a:solidFill>
                  <a:schemeClr val="bg1"/>
                </a:solidFill>
                <a:latin typeface="Times New Roman" pitchFamily="18" charset="0"/>
                <a:cs typeface="Times New Roman" pitchFamily="18" charset="0"/>
              </a:rPr>
              <a:t>Each trigger is attached to a  single, specified </a:t>
            </a:r>
            <a:r>
              <a:rPr lang="en-US" sz="2700" dirty="0" smtClean="0">
                <a:solidFill>
                  <a:schemeClr val="bg1"/>
                </a:solidFill>
                <a:latin typeface="Times New Roman" pitchFamily="18" charset="0"/>
                <a:cs typeface="Times New Roman" pitchFamily="18" charset="0"/>
                <a:hlinkClick r:id="rId8"/>
              </a:rPr>
              <a:t>table </a:t>
            </a:r>
            <a:r>
              <a:rPr lang="en-US" sz="2700" dirty="0" smtClean="0">
                <a:solidFill>
                  <a:schemeClr val="bg1"/>
                </a:solidFill>
                <a:latin typeface="Times New Roman" pitchFamily="18" charset="0"/>
                <a:cs typeface="Times New Roman" pitchFamily="18" charset="0"/>
              </a:rPr>
              <a:t>in the database.</a:t>
            </a:r>
          </a:p>
          <a:p>
            <a:endParaRPr lang="en-US" dirty="0">
              <a:latin typeface="Times New Roman" pitchFamily="18" charset="0"/>
              <a:cs typeface="Times New Roman" pitchFamily="18" charset="0"/>
            </a:endParaRPr>
          </a:p>
        </p:txBody>
      </p:sp>
    </p:spTree>
  </p:cSld>
  <p:clrMapOvr>
    <a:masterClrMapping/>
  </p:clrMapOvr>
  <p:transition spd="med">
    <p:push dir="d"/>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2400"/>
            <a:ext cx="8229600" cy="1143000"/>
          </a:xfrm>
        </p:spPr>
        <p:txBody>
          <a:bodyPr/>
          <a:lstStyle/>
          <a:p>
            <a:r>
              <a:rPr lang="en-US" dirty="0" smtClean="0"/>
              <a:t>PL/SQL Triggers Syntax</a:t>
            </a:r>
            <a:endParaRPr lang="en-US" dirty="0"/>
          </a:p>
        </p:txBody>
      </p:sp>
      <p:sp>
        <p:nvSpPr>
          <p:cNvPr id="6" name="Content Placeholder 5"/>
          <p:cNvSpPr>
            <a:spLocks noGrp="1"/>
          </p:cNvSpPr>
          <p:nvPr>
            <p:ph idx="1"/>
          </p:nvPr>
        </p:nvSpPr>
        <p:spPr>
          <a:xfrm>
            <a:off x="304800" y="1447800"/>
            <a:ext cx="8534400" cy="5105400"/>
          </a:xfrm>
        </p:spPr>
        <p:style>
          <a:lnRef idx="0">
            <a:scrgbClr r="0" g="0" b="0"/>
          </a:lnRef>
          <a:fillRef idx="1003">
            <a:schemeClr val="lt2"/>
          </a:fillRef>
          <a:effectRef idx="0">
            <a:scrgbClr r="0" g="0" b="0"/>
          </a:effectRef>
          <a:fontRef idx="major"/>
        </p:style>
        <p:txBody>
          <a:bodyPr>
            <a:normAutofit fontScale="85000" lnSpcReduction="10000"/>
          </a:bodyPr>
          <a:lstStyle/>
          <a:p>
            <a:pPr>
              <a:buNone/>
            </a:pPr>
            <a:r>
              <a:rPr lang="en-US" dirty="0" smtClean="0">
                <a:solidFill>
                  <a:schemeClr val="bg1"/>
                </a:solidFill>
              </a:rPr>
              <a:t>PL/SQL trigger define using CREATE TRIGGER statement</a:t>
            </a:r>
            <a:r>
              <a:rPr lang="en-US" sz="2600" dirty="0" smtClean="0">
                <a:solidFill>
                  <a:schemeClr val="bg1"/>
                </a:solidFill>
              </a:rPr>
              <a:t>:-</a:t>
            </a:r>
          </a:p>
          <a:p>
            <a:pPr marL="651510" indent="-514350">
              <a:buFont typeface="+mj-lt"/>
              <a:buAutoNum type="arabicPeriod"/>
            </a:pPr>
            <a:endParaRPr lang="en-US" sz="2600" dirty="0" smtClean="0">
              <a:solidFill>
                <a:schemeClr val="bg1"/>
              </a:solidFill>
            </a:endParaRPr>
          </a:p>
          <a:p>
            <a:pPr marL="651510" indent="-514350">
              <a:buFont typeface="Wingdings" pitchFamily="2" charset="2"/>
              <a:buChar char="q"/>
            </a:pPr>
            <a:r>
              <a:rPr lang="en-US" sz="2600" dirty="0" smtClean="0">
                <a:solidFill>
                  <a:schemeClr val="bg1"/>
                </a:solidFill>
              </a:rPr>
              <a:t>CREATE [OR REPLACE] TRIGGER </a:t>
            </a:r>
            <a:r>
              <a:rPr lang="en-US" sz="2600" dirty="0" err="1" smtClean="0">
                <a:solidFill>
                  <a:schemeClr val="bg1"/>
                </a:solidFill>
              </a:rPr>
              <a:t>trigger</a:t>
            </a:r>
            <a:r>
              <a:rPr lang="en-US" sz="2600" dirty="0" smtClean="0">
                <a:solidFill>
                  <a:schemeClr val="bg1"/>
                </a:solidFill>
              </a:rPr>
              <a:t> name</a:t>
            </a:r>
          </a:p>
          <a:p>
            <a:pPr marL="651510" indent="-514350">
              <a:buFont typeface="Wingdings" pitchFamily="2" charset="2"/>
              <a:buChar char="q"/>
            </a:pPr>
            <a:r>
              <a:rPr lang="en-US" sz="2600" dirty="0" smtClean="0">
                <a:solidFill>
                  <a:schemeClr val="bg1"/>
                </a:solidFill>
              </a:rPr>
              <a:t> BEFORE | AFTER</a:t>
            </a:r>
          </a:p>
          <a:p>
            <a:pPr marL="651510" indent="-514350">
              <a:buFont typeface="Wingdings" pitchFamily="2" charset="2"/>
              <a:buChar char="q"/>
            </a:pPr>
            <a:r>
              <a:rPr lang="en-US" sz="2600" dirty="0" smtClean="0">
                <a:solidFill>
                  <a:schemeClr val="bg1"/>
                </a:solidFill>
              </a:rPr>
              <a:t> 	[INSERT, UPDATE, DELETE [COLUMN NAME..] ON  table name</a:t>
            </a:r>
          </a:p>
          <a:p>
            <a:pPr marL="651510" indent="-514350">
              <a:buFont typeface="Wingdings" pitchFamily="2" charset="2"/>
              <a:buChar char="q"/>
            </a:pPr>
            <a:r>
              <a:rPr lang="en-US" sz="2600" dirty="0" smtClean="0">
                <a:solidFill>
                  <a:schemeClr val="bg1"/>
                </a:solidFill>
              </a:rPr>
              <a:t>DECLARE</a:t>
            </a:r>
          </a:p>
          <a:p>
            <a:pPr marL="971550" lvl="1" indent="-514350">
              <a:buFont typeface="Wingdings" pitchFamily="2" charset="2"/>
              <a:buChar char="q"/>
            </a:pPr>
            <a:r>
              <a:rPr lang="en-US" sz="2200" dirty="0" smtClean="0">
                <a:solidFill>
                  <a:schemeClr val="bg1"/>
                </a:solidFill>
              </a:rPr>
              <a:t> [ declaration section</a:t>
            </a:r>
          </a:p>
          <a:p>
            <a:pPr marL="971550" lvl="1" indent="-514350">
              <a:buFont typeface="Wingdings" pitchFamily="2" charset="2"/>
              <a:buChar char="q"/>
            </a:pPr>
            <a:r>
              <a:rPr lang="en-US" sz="2200" dirty="0" smtClean="0">
                <a:solidFill>
                  <a:schemeClr val="bg1"/>
                </a:solidFill>
              </a:rPr>
              <a:t> variable declarations;</a:t>
            </a:r>
          </a:p>
          <a:p>
            <a:pPr marL="651510" indent="-514350">
              <a:buFont typeface="Wingdings" pitchFamily="2" charset="2"/>
              <a:buChar char="q"/>
            </a:pPr>
            <a:r>
              <a:rPr lang="en-US" sz="2600" dirty="0" smtClean="0">
                <a:solidFill>
                  <a:schemeClr val="bg1"/>
                </a:solidFill>
              </a:rPr>
              <a:t> 	constant declarations;	 ]</a:t>
            </a:r>
          </a:p>
          <a:p>
            <a:pPr marL="651510" indent="-514350">
              <a:buFont typeface="Wingdings" pitchFamily="2" charset="2"/>
              <a:buChar char="q"/>
            </a:pPr>
            <a:r>
              <a:rPr lang="en-US" sz="2600" dirty="0" smtClean="0">
                <a:solidFill>
                  <a:schemeClr val="bg1"/>
                </a:solidFill>
              </a:rPr>
              <a:t> BEGIN</a:t>
            </a:r>
          </a:p>
          <a:p>
            <a:pPr marL="651510" indent="-514350">
              <a:buFont typeface="Wingdings" pitchFamily="2" charset="2"/>
              <a:buChar char="q"/>
            </a:pPr>
            <a:r>
              <a:rPr lang="en-US" sz="2600" dirty="0" smtClean="0">
                <a:solidFill>
                  <a:schemeClr val="bg1"/>
                </a:solidFill>
              </a:rPr>
              <a:t>  	 [ executable section  PL/SQL execute/subprogram body ] EXCEPTION</a:t>
            </a:r>
          </a:p>
          <a:p>
            <a:pPr marL="651510" indent="-514350">
              <a:buFont typeface="Wingdings" pitchFamily="2" charset="2"/>
              <a:buChar char="q"/>
            </a:pPr>
            <a:r>
              <a:rPr lang="en-US" sz="2600" dirty="0" smtClean="0">
                <a:solidFill>
                  <a:schemeClr val="bg1"/>
                </a:solidFill>
              </a:rPr>
              <a:t>		 [exception section  </a:t>
            </a:r>
            <a:r>
              <a:rPr lang="en-US" dirty="0" smtClean="0">
                <a:solidFill>
                  <a:schemeClr val="bg1"/>
                </a:solidFill>
              </a:rPr>
              <a:t>PL/SQL Exception block ]</a:t>
            </a:r>
          </a:p>
          <a:p>
            <a:pPr marL="651510" indent="-514350">
              <a:buFont typeface="Wingdings" pitchFamily="2" charset="2"/>
              <a:buChar char="q"/>
            </a:pPr>
            <a:r>
              <a:rPr lang="en-US" dirty="0" smtClean="0">
                <a:solidFill>
                  <a:schemeClr val="bg1"/>
                </a:solidFill>
              </a:rPr>
              <a:t> END;</a:t>
            </a:r>
          </a:p>
          <a:p>
            <a:endParaRPr lang="en-US" dirty="0">
              <a:solidFill>
                <a:schemeClr val="bg1"/>
              </a:solidFill>
            </a:endParaRPr>
          </a:p>
        </p:txBody>
      </p:sp>
    </p:spTree>
  </p:cSld>
  <p:clrMapOvr>
    <a:masterClrMapping/>
  </p:clrMapOvr>
  <p:transition spd="med">
    <p:push dir="d"/>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Syntax Description</a:t>
            </a:r>
            <a:endParaRPr lang="en-US" dirty="0"/>
          </a:p>
        </p:txBody>
      </p:sp>
      <p:sp>
        <p:nvSpPr>
          <p:cNvPr id="3" name="Content Placeholder 2"/>
          <p:cNvSpPr>
            <a:spLocks noGrp="1"/>
          </p:cNvSpPr>
          <p:nvPr>
            <p:ph idx="1"/>
          </p:nvPr>
        </p:nvSpPr>
        <p:spPr>
          <a:xfrm>
            <a:off x="381000" y="1066800"/>
            <a:ext cx="8458200" cy="5562600"/>
          </a:xfrm>
        </p:spPr>
        <p:style>
          <a:lnRef idx="0">
            <a:scrgbClr r="0" g="0" b="0"/>
          </a:lnRef>
          <a:fillRef idx="1003">
            <a:schemeClr val="lt1"/>
          </a:fillRef>
          <a:effectRef idx="0">
            <a:scrgbClr r="0" g="0" b="0"/>
          </a:effectRef>
          <a:fontRef idx="major"/>
        </p:style>
        <p:txBody>
          <a:bodyPr>
            <a:noAutofit/>
          </a:bodyPr>
          <a:lstStyle/>
          <a:p>
            <a:pPr>
              <a:buNone/>
            </a:pPr>
            <a:r>
              <a:rPr lang="en-US" sz="2000" b="1" u="sng" dirty="0" smtClean="0">
                <a:solidFill>
                  <a:schemeClr val="bg1"/>
                </a:solidFill>
                <a:effectLst>
                  <a:outerShdw blurRad="38100" dist="38100" dir="2700000" algn="tl">
                    <a:srgbClr val="000000">
                      <a:alpha val="43137"/>
                    </a:srgbClr>
                  </a:outerShdw>
                </a:effectLst>
              </a:rPr>
              <a:t>CREATE [OR REPLACE] TRIGGER </a:t>
            </a:r>
            <a:r>
              <a:rPr lang="en-US" sz="2000" b="1" u="sng" dirty="0" err="1" smtClean="0">
                <a:solidFill>
                  <a:schemeClr val="bg1"/>
                </a:solidFill>
                <a:effectLst>
                  <a:outerShdw blurRad="38100" dist="38100" dir="2700000" algn="tl">
                    <a:srgbClr val="000000">
                      <a:alpha val="43137"/>
                    </a:srgbClr>
                  </a:outerShdw>
                </a:effectLst>
              </a:rPr>
              <a:t>trigger</a:t>
            </a:r>
            <a:r>
              <a:rPr lang="en-US" sz="2000" b="1" u="sng" dirty="0" smtClean="0">
                <a:solidFill>
                  <a:schemeClr val="bg1"/>
                </a:solidFill>
                <a:effectLst>
                  <a:outerShdw blurRad="38100" dist="38100" dir="2700000" algn="tl">
                    <a:srgbClr val="000000">
                      <a:alpha val="43137"/>
                    </a:srgbClr>
                  </a:outerShdw>
                </a:effectLst>
              </a:rPr>
              <a:t> nam</a:t>
            </a:r>
            <a:r>
              <a:rPr lang="en-US" sz="2000" u="sng" dirty="0" smtClean="0">
                <a:solidFill>
                  <a:schemeClr val="bg1"/>
                </a:solidFill>
                <a:effectLst>
                  <a:outerShdw blurRad="38100" dist="38100" dir="2700000" algn="tl">
                    <a:srgbClr val="000000">
                      <a:alpha val="43137"/>
                    </a:srgbClr>
                  </a:outerShdw>
                </a:effectLst>
              </a:rPr>
              <a:t>e: </a:t>
            </a:r>
            <a:r>
              <a:rPr lang="en-US" sz="2000" dirty="0" smtClean="0">
                <a:solidFill>
                  <a:schemeClr val="bg1"/>
                </a:solidFill>
                <a:effectLst>
                  <a:outerShdw blurRad="38100" dist="38100" dir="2700000" algn="tl">
                    <a:srgbClr val="000000">
                      <a:alpha val="43137"/>
                    </a:srgbClr>
                  </a:outerShdw>
                </a:effectLst>
              </a:rPr>
              <a:t>   </a:t>
            </a:r>
            <a:r>
              <a:rPr lang="en-US" sz="2000" dirty="0" smtClean="0">
                <a:solidFill>
                  <a:schemeClr val="bg1"/>
                </a:solidFill>
              </a:rPr>
              <a:t>Create a trigger with the given name. If already have overwrite the existing trigger with defined same name.</a:t>
            </a:r>
          </a:p>
          <a:p>
            <a:pPr>
              <a:buNone/>
            </a:pPr>
            <a:r>
              <a:rPr lang="en-US" sz="2000" b="1" u="sng" dirty="0" smtClean="0">
                <a:solidFill>
                  <a:schemeClr val="bg1"/>
                </a:solidFill>
                <a:effectLst>
                  <a:outerShdw blurRad="38100" dist="38100" dir="2700000" algn="tl">
                    <a:srgbClr val="000000">
                      <a:alpha val="43137"/>
                    </a:srgbClr>
                  </a:outerShdw>
                </a:effectLst>
              </a:rPr>
              <a:t>BEFORE | AFTER </a:t>
            </a:r>
            <a:r>
              <a:rPr lang="en-US" sz="2000" dirty="0" smtClean="0">
                <a:solidFill>
                  <a:schemeClr val="bg1"/>
                </a:solidFill>
              </a:rPr>
              <a:t>:   Indicates when the trigger get fire. BEFORE trigger execute before when statement execute before. AFTER trigger execute after the statement execute.</a:t>
            </a:r>
          </a:p>
          <a:p>
            <a:pPr>
              <a:buNone/>
            </a:pPr>
            <a:r>
              <a:rPr lang="en-US" sz="2000" b="1" u="sng" dirty="0" smtClean="0">
                <a:solidFill>
                  <a:schemeClr val="bg1"/>
                </a:solidFill>
                <a:effectLst>
                  <a:outerShdw blurRad="38100" dist="38100" dir="2700000" algn="tl">
                    <a:srgbClr val="000000">
                      <a:alpha val="43137"/>
                    </a:srgbClr>
                  </a:outerShdw>
                </a:effectLst>
              </a:rPr>
              <a:t>[INSERT, UPDATE, DELETE [COLUMN NAME..]</a:t>
            </a:r>
            <a:r>
              <a:rPr lang="en-US" sz="2000" dirty="0" smtClean="0">
                <a:solidFill>
                  <a:schemeClr val="bg1"/>
                </a:solidFill>
              </a:rPr>
              <a:t>:   Determines the performing trigger event. You can define more then one triggering event separated by OR keyword.</a:t>
            </a:r>
          </a:p>
          <a:p>
            <a:pPr>
              <a:buNone/>
            </a:pPr>
            <a:r>
              <a:rPr lang="en-US" sz="2000" b="1" u="sng" dirty="0" smtClean="0">
                <a:solidFill>
                  <a:schemeClr val="bg1"/>
                </a:solidFill>
                <a:effectLst>
                  <a:outerShdw blurRad="38100" dist="38100" dir="2700000" algn="tl">
                    <a:srgbClr val="000000">
                      <a:alpha val="43137"/>
                    </a:srgbClr>
                  </a:outerShdw>
                </a:effectLst>
              </a:rPr>
              <a:t>ON </a:t>
            </a:r>
            <a:r>
              <a:rPr lang="en-US" sz="2000" b="1" u="sng" dirty="0" err="1" smtClean="0">
                <a:solidFill>
                  <a:schemeClr val="bg1"/>
                </a:solidFill>
                <a:effectLst>
                  <a:outerShdw blurRad="38100" dist="38100" dir="2700000" algn="tl">
                    <a:srgbClr val="000000">
                      <a:alpha val="43137"/>
                    </a:srgbClr>
                  </a:outerShdw>
                </a:effectLst>
              </a:rPr>
              <a:t>table_name</a:t>
            </a:r>
            <a:r>
              <a:rPr lang="en-US" sz="2000" b="1" u="sng" dirty="0" smtClean="0">
                <a:solidFill>
                  <a:schemeClr val="bg1"/>
                </a:solidFill>
                <a:effectLst>
                  <a:outerShdw blurRad="38100" dist="38100" dir="2700000" algn="tl">
                    <a:srgbClr val="000000">
                      <a:alpha val="43137"/>
                    </a:srgbClr>
                  </a:outerShdw>
                </a:effectLst>
              </a:rPr>
              <a:t>: </a:t>
            </a:r>
            <a:r>
              <a:rPr lang="en-US" sz="2000" b="1" dirty="0" smtClean="0">
                <a:solidFill>
                  <a:schemeClr val="bg1"/>
                </a:solidFill>
                <a:effectLst>
                  <a:outerShdw blurRad="38100" dist="38100" dir="2700000" algn="tl">
                    <a:srgbClr val="000000">
                      <a:alpha val="43137"/>
                    </a:srgbClr>
                  </a:outerShdw>
                </a:effectLst>
              </a:rPr>
              <a:t>   </a:t>
            </a:r>
            <a:r>
              <a:rPr lang="en-US" sz="2000" dirty="0" smtClean="0">
                <a:solidFill>
                  <a:schemeClr val="bg1"/>
                </a:solidFill>
              </a:rPr>
              <a:t>Define the table name to performing trigger event.</a:t>
            </a:r>
          </a:p>
          <a:p>
            <a:pPr>
              <a:buNone/>
            </a:pPr>
            <a:r>
              <a:rPr lang="en-US" sz="2000" b="1" u="sng" dirty="0" smtClean="0">
                <a:solidFill>
                  <a:schemeClr val="bg1"/>
                </a:solidFill>
                <a:effectLst>
                  <a:outerShdw blurRad="38100" dist="38100" dir="2700000" algn="tl">
                    <a:srgbClr val="000000">
                      <a:alpha val="43137"/>
                    </a:srgbClr>
                  </a:outerShdw>
                </a:effectLst>
              </a:rPr>
              <a:t>FOR EACH ROW | FOR EACH STATEMENT</a:t>
            </a:r>
            <a:r>
              <a:rPr lang="en-US" sz="2000" dirty="0" smtClean="0">
                <a:solidFill>
                  <a:schemeClr val="bg1"/>
                </a:solidFill>
              </a:rPr>
              <a:t>:   Trigger must fire when each row gets Affected (ROW Trigger). and fire only once when the entire </a:t>
            </a:r>
            <a:r>
              <a:rPr lang="en-US" sz="2000" dirty="0" err="1" smtClean="0">
                <a:solidFill>
                  <a:schemeClr val="bg1"/>
                </a:solidFill>
              </a:rPr>
              <a:t>sql</a:t>
            </a:r>
            <a:r>
              <a:rPr lang="en-US" sz="2000" dirty="0" smtClean="0">
                <a:solidFill>
                  <a:schemeClr val="bg1"/>
                </a:solidFill>
              </a:rPr>
              <a:t> statement is execute (STATEMENT Trigger).</a:t>
            </a:r>
          </a:p>
          <a:p>
            <a:pPr>
              <a:buNone/>
            </a:pPr>
            <a:r>
              <a:rPr lang="en-US" sz="2000" b="1" u="sng" dirty="0" smtClean="0">
                <a:solidFill>
                  <a:schemeClr val="bg1"/>
                </a:solidFill>
                <a:effectLst>
                  <a:outerShdw blurRad="38100" dist="38100" dir="2700000" algn="tl">
                    <a:srgbClr val="000000">
                      <a:alpha val="43137"/>
                    </a:srgbClr>
                  </a:outerShdw>
                </a:effectLst>
              </a:rPr>
              <a:t>WHEN Condition: </a:t>
            </a:r>
            <a:r>
              <a:rPr lang="en-US" sz="2000" b="1" dirty="0" smtClean="0">
                <a:solidFill>
                  <a:schemeClr val="bg1"/>
                </a:solidFill>
                <a:effectLst>
                  <a:outerShdw blurRad="38100" dist="38100" dir="2700000" algn="tl">
                    <a:srgbClr val="000000">
                      <a:alpha val="43137"/>
                    </a:srgbClr>
                  </a:outerShdw>
                </a:effectLst>
              </a:rPr>
              <a:t>  </a:t>
            </a:r>
            <a:r>
              <a:rPr lang="en-US" sz="2000" dirty="0" smtClean="0">
                <a:solidFill>
                  <a:schemeClr val="bg1"/>
                </a:solidFill>
              </a:rPr>
              <a:t>Optional. Use only for row level trigger. Trigger fire when specified condition is satisfy.</a:t>
            </a:r>
          </a:p>
          <a:p>
            <a:pPr>
              <a:buNone/>
            </a:pPr>
            <a:r>
              <a:rPr lang="en-US" sz="2000" dirty="0" smtClean="0"/>
              <a:t/>
            </a:r>
            <a:br>
              <a:rPr lang="en-US" sz="2000" dirty="0" smtClean="0"/>
            </a:br>
            <a:endParaRPr lang="en-US" sz="2000" dirty="0"/>
          </a:p>
        </p:txBody>
      </p:sp>
    </p:spTree>
  </p:cSld>
  <p:clrMapOvr>
    <a:masterClrMapping/>
  </p:clrMapOvr>
  <p:transition spd="med">
    <p:push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95400"/>
            <a:ext cx="8077200" cy="2057400"/>
          </a:xfrm>
        </p:spPr>
        <p:txBody>
          <a:bodyPr>
            <a:noAutofit/>
          </a:bodyPr>
          <a:lstStyle/>
          <a:p>
            <a:pPr>
              <a:buFont typeface="Wingdings" pitchFamily="2" charset="2"/>
              <a:buChar char="q"/>
            </a:pPr>
            <a:r>
              <a:rPr lang="en-US" sz="2800" b="1" dirty="0" smtClean="0">
                <a:solidFill>
                  <a:schemeClr val="tx1"/>
                </a:solidFill>
              </a:rPr>
              <a:t>Key Constraints </a:t>
            </a:r>
            <a:r>
              <a:rPr lang="en-US" sz="2800" dirty="0" smtClean="0">
                <a:solidFill>
                  <a:schemeClr val="tx1"/>
                </a:solidFill>
              </a:rPr>
              <a:t>: Primary key must have unique value in the relational table. </a:t>
            </a:r>
            <a:r>
              <a:rPr lang="en-US" sz="2800" i="1" dirty="0" smtClean="0">
                <a:solidFill>
                  <a:schemeClr val="tx1"/>
                </a:solidFill>
              </a:rPr>
              <a:t>For example </a:t>
            </a:r>
            <a:r>
              <a:rPr lang="en-US" sz="2800" dirty="0" smtClean="0">
                <a:solidFill>
                  <a:schemeClr val="tx1"/>
                </a:solidFill>
              </a:rPr>
              <a:t>, if </a:t>
            </a:r>
            <a:r>
              <a:rPr lang="en-US" sz="2800" b="1" dirty="0" smtClean="0">
                <a:solidFill>
                  <a:schemeClr val="tx1"/>
                </a:solidFill>
              </a:rPr>
              <a:t>ROLL_NO</a:t>
            </a:r>
            <a:r>
              <a:rPr lang="en-US" sz="2800" dirty="0" smtClean="0">
                <a:solidFill>
                  <a:schemeClr val="tx1"/>
                </a:solidFill>
              </a:rPr>
              <a:t> is primary key then</a:t>
            </a:r>
            <a:br>
              <a:rPr lang="en-US" sz="2800" dirty="0" smtClean="0">
                <a:solidFill>
                  <a:schemeClr val="tx1"/>
                </a:solidFill>
              </a:rPr>
            </a:br>
            <a:r>
              <a:rPr lang="en-US" sz="2800" dirty="0" smtClean="0">
                <a:solidFill>
                  <a:schemeClr val="tx1"/>
                </a:solidFill>
              </a:rPr>
              <a:t>   </a:t>
            </a:r>
            <a:r>
              <a:rPr lang="en-US" sz="2800" b="1" dirty="0" smtClean="0">
                <a:solidFill>
                  <a:schemeClr val="tx1"/>
                </a:solidFill>
              </a:rPr>
              <a:t>STUDENT</a:t>
            </a:r>
            <a:endParaRPr lang="en-US" sz="2800" b="1" dirty="0">
              <a:solidFill>
                <a:schemeClr val="tx1"/>
              </a:solidFill>
            </a:endParaRPr>
          </a:p>
        </p:txBody>
      </p:sp>
      <p:graphicFrame>
        <p:nvGraphicFramePr>
          <p:cNvPr id="5" name="Table 4"/>
          <p:cNvGraphicFramePr>
            <a:graphicFrameLocks noGrp="1"/>
          </p:cNvGraphicFramePr>
          <p:nvPr/>
        </p:nvGraphicFramePr>
        <p:xfrm>
          <a:off x="685800" y="3429000"/>
          <a:ext cx="4191000" cy="1483360"/>
        </p:xfrm>
        <a:graphic>
          <a:graphicData uri="http://schemas.openxmlformats.org/drawingml/2006/table">
            <a:tbl>
              <a:tblPr firstRow="1" bandRow="1">
                <a:tableStyleId>{5C22544A-7EE6-4342-B048-85BDC9FD1C3A}</a:tableStyleId>
              </a:tblPr>
              <a:tblGrid>
                <a:gridCol w="1397000"/>
                <a:gridCol w="1397000"/>
                <a:gridCol w="1397000"/>
              </a:tblGrid>
              <a:tr h="370840">
                <a:tc>
                  <a:txBody>
                    <a:bodyPr/>
                    <a:lstStyle/>
                    <a:p>
                      <a:pPr algn="ctr"/>
                      <a:r>
                        <a:rPr lang="en-US" dirty="0" smtClean="0"/>
                        <a:t>ROLL_NO</a:t>
                      </a:r>
                      <a:endParaRPr lang="en-US" dirty="0"/>
                    </a:p>
                  </a:txBody>
                  <a:tcPr/>
                </a:tc>
                <a:tc>
                  <a:txBody>
                    <a:bodyPr/>
                    <a:lstStyle/>
                    <a:p>
                      <a:pPr algn="ctr"/>
                      <a:r>
                        <a:rPr lang="en-US" dirty="0" smtClean="0"/>
                        <a:t>NAME</a:t>
                      </a:r>
                      <a:endParaRPr lang="en-US" dirty="0"/>
                    </a:p>
                  </a:txBody>
                  <a:tcPr/>
                </a:tc>
                <a:tc>
                  <a:txBody>
                    <a:bodyPr/>
                    <a:lstStyle/>
                    <a:p>
                      <a:pPr algn="ctr"/>
                      <a:r>
                        <a:rPr lang="en-US" dirty="0" smtClean="0"/>
                        <a:t>AGE</a:t>
                      </a:r>
                      <a:endParaRPr lang="en-US" dirty="0"/>
                    </a:p>
                  </a:txBody>
                  <a:tcPr/>
                </a:tc>
              </a:tr>
              <a:tr h="370840">
                <a:tc>
                  <a:txBody>
                    <a:bodyPr/>
                    <a:lstStyle/>
                    <a:p>
                      <a:pPr algn="ctr"/>
                      <a:r>
                        <a:rPr lang="en-US" dirty="0" smtClean="0"/>
                        <a:t>1001</a:t>
                      </a:r>
                      <a:endParaRPr lang="en-US" dirty="0"/>
                    </a:p>
                  </a:txBody>
                  <a:tcPr/>
                </a:tc>
                <a:tc>
                  <a:txBody>
                    <a:bodyPr/>
                    <a:lstStyle/>
                    <a:p>
                      <a:pPr algn="ctr"/>
                      <a:r>
                        <a:rPr lang="en-US" dirty="0" err="1" smtClean="0"/>
                        <a:t>Shivani</a:t>
                      </a:r>
                      <a:endParaRPr lang="en-US" dirty="0"/>
                    </a:p>
                  </a:txBody>
                  <a:tcPr/>
                </a:tc>
                <a:tc>
                  <a:txBody>
                    <a:bodyPr/>
                    <a:lstStyle/>
                    <a:p>
                      <a:pPr algn="ctr"/>
                      <a:r>
                        <a:rPr lang="en-US" dirty="0" smtClean="0"/>
                        <a:t>18</a:t>
                      </a:r>
                      <a:endParaRPr lang="en-US" dirty="0"/>
                    </a:p>
                  </a:txBody>
                  <a:tcPr/>
                </a:tc>
              </a:tr>
              <a:tr h="370840">
                <a:tc>
                  <a:txBody>
                    <a:bodyPr/>
                    <a:lstStyle/>
                    <a:p>
                      <a:pPr algn="ctr"/>
                      <a:r>
                        <a:rPr lang="en-US" dirty="0" smtClean="0"/>
                        <a:t>1002</a:t>
                      </a:r>
                      <a:endParaRPr lang="en-US" dirty="0"/>
                    </a:p>
                  </a:txBody>
                  <a:tcPr/>
                </a:tc>
                <a:tc>
                  <a:txBody>
                    <a:bodyPr/>
                    <a:lstStyle/>
                    <a:p>
                      <a:pPr algn="ctr"/>
                      <a:r>
                        <a:rPr lang="en-US" dirty="0" err="1" smtClean="0"/>
                        <a:t>Smriti</a:t>
                      </a:r>
                      <a:endParaRPr lang="en-US" dirty="0"/>
                    </a:p>
                  </a:txBody>
                  <a:tcPr/>
                </a:tc>
                <a:tc>
                  <a:txBody>
                    <a:bodyPr/>
                    <a:lstStyle/>
                    <a:p>
                      <a:pPr algn="ctr"/>
                      <a:r>
                        <a:rPr lang="en-US" dirty="0" smtClean="0"/>
                        <a:t>19</a:t>
                      </a:r>
                      <a:endParaRPr lang="en-US" dirty="0"/>
                    </a:p>
                  </a:txBody>
                  <a:tcPr/>
                </a:tc>
              </a:tr>
              <a:tr h="370840">
                <a:tc>
                  <a:txBody>
                    <a:bodyPr/>
                    <a:lstStyle/>
                    <a:p>
                      <a:pPr algn="ctr"/>
                      <a:r>
                        <a:rPr lang="en-US" dirty="0" smtClean="0"/>
                        <a:t>1001</a:t>
                      </a:r>
                      <a:endParaRPr lang="en-US" dirty="0"/>
                    </a:p>
                  </a:txBody>
                  <a:tcPr/>
                </a:tc>
                <a:tc>
                  <a:txBody>
                    <a:bodyPr/>
                    <a:lstStyle/>
                    <a:p>
                      <a:pPr algn="ctr"/>
                      <a:r>
                        <a:rPr lang="en-US" dirty="0" smtClean="0"/>
                        <a:t>Monika</a:t>
                      </a:r>
                      <a:endParaRPr lang="en-US" dirty="0"/>
                    </a:p>
                  </a:txBody>
                  <a:tcPr/>
                </a:tc>
                <a:tc>
                  <a:txBody>
                    <a:bodyPr/>
                    <a:lstStyle/>
                    <a:p>
                      <a:pPr algn="ctr"/>
                      <a:r>
                        <a:rPr lang="en-US" dirty="0" smtClean="0"/>
                        <a:t>20</a:t>
                      </a:r>
                      <a:endParaRPr lang="en-US" dirty="0"/>
                    </a:p>
                  </a:txBody>
                  <a:tcPr/>
                </a:tc>
              </a:tr>
            </a:tbl>
          </a:graphicData>
        </a:graphic>
      </p:graphicFrame>
      <p:cxnSp>
        <p:nvCxnSpPr>
          <p:cNvPr id="9" name="Straight Arrow Connector 8"/>
          <p:cNvCxnSpPr/>
          <p:nvPr/>
        </p:nvCxnSpPr>
        <p:spPr>
          <a:xfrm rot="10800000">
            <a:off x="4876800" y="4724400"/>
            <a:ext cx="990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943600" y="4495800"/>
            <a:ext cx="1525802" cy="369332"/>
          </a:xfrm>
          <a:prstGeom prst="rect">
            <a:avLst/>
          </a:prstGeom>
          <a:noFill/>
        </p:spPr>
        <p:txBody>
          <a:bodyPr wrap="none" lIns="91440" tIns="45720" rIns="91440" bIns="45720">
            <a:spAutoFit/>
          </a:bodyPr>
          <a:lstStyle/>
          <a:p>
            <a:pPr algn="ctr"/>
            <a:r>
              <a:rPr lang="en-US"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Not  allowed</a:t>
            </a:r>
            <a:endParaRPr lang="en-US"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ransition spd="med" advClick="0" advTm="3000">
    <p:cover dir="d"/>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dirty="0" smtClean="0"/>
              <a:t>Component of Trigger</a:t>
            </a:r>
            <a:br>
              <a:rPr lang="en-US" dirty="0" smtClean="0"/>
            </a:br>
            <a:endParaRPr lang="en-US" dirty="0"/>
          </a:p>
        </p:txBody>
      </p:sp>
      <p:sp>
        <p:nvSpPr>
          <p:cNvPr id="3" name="Content Placeholder 2"/>
          <p:cNvSpPr>
            <a:spLocks noGrp="1"/>
          </p:cNvSpPr>
          <p:nvPr>
            <p:ph idx="1"/>
          </p:nvPr>
        </p:nvSpPr>
        <p:spPr/>
        <p:style>
          <a:lnRef idx="0">
            <a:scrgbClr r="0" g="0" b="0"/>
          </a:lnRef>
          <a:fillRef idx="1003">
            <a:schemeClr val="lt1"/>
          </a:fillRef>
          <a:effectRef idx="0">
            <a:scrgbClr r="0" g="0" b="0"/>
          </a:effectRef>
          <a:fontRef idx="major"/>
        </p:style>
        <p:txBody>
          <a:bodyPr/>
          <a:lstStyle/>
          <a:p>
            <a:pPr>
              <a:buNone/>
            </a:pPr>
            <a:r>
              <a:rPr lang="en-US" u="sng" dirty="0" smtClean="0">
                <a:solidFill>
                  <a:schemeClr val="bg1"/>
                </a:solidFill>
                <a:effectLst>
                  <a:outerShdw blurRad="38100" dist="38100" dir="2700000" algn="tl">
                    <a:srgbClr val="000000">
                      <a:alpha val="43137"/>
                    </a:srgbClr>
                  </a:outerShdw>
                </a:effectLst>
              </a:rPr>
              <a:t>Triggering SQL statement</a:t>
            </a:r>
            <a:r>
              <a:rPr lang="en-US" sz="2400" dirty="0" smtClean="0">
                <a:solidFill>
                  <a:schemeClr val="bg1"/>
                </a:solidFill>
              </a:rPr>
              <a:t>:  SQL DML (INSERT, 	UPDATE and DELETE) statement that execute   	and implicitly called trigger to execute.</a:t>
            </a:r>
          </a:p>
          <a:p>
            <a:pPr>
              <a:buNone/>
            </a:pPr>
            <a:endParaRPr lang="en-US" dirty="0" smtClean="0">
              <a:solidFill>
                <a:schemeClr val="bg1"/>
              </a:solidFill>
            </a:endParaRPr>
          </a:p>
          <a:p>
            <a:pPr>
              <a:buNone/>
            </a:pPr>
            <a:r>
              <a:rPr lang="en-US" u="sng" dirty="0" smtClean="0">
                <a:solidFill>
                  <a:schemeClr val="bg1"/>
                </a:solidFill>
                <a:effectLst>
                  <a:outerShdw blurRad="38100" dist="38100" dir="2700000" algn="tl">
                    <a:srgbClr val="000000">
                      <a:alpha val="43137"/>
                    </a:srgbClr>
                  </a:outerShdw>
                </a:effectLst>
              </a:rPr>
              <a:t>Trigger Action</a:t>
            </a:r>
            <a:r>
              <a:rPr lang="en-US" sz="2400" dirty="0" smtClean="0">
                <a:solidFill>
                  <a:schemeClr val="bg1"/>
                </a:solidFill>
                <a:effectLst>
                  <a:outerShdw blurRad="38100" dist="38100" dir="2700000" algn="tl">
                    <a:srgbClr val="000000">
                      <a:alpha val="43137"/>
                    </a:srgbClr>
                  </a:outerShdw>
                </a:effectLst>
              </a:rPr>
              <a:t>:</a:t>
            </a:r>
            <a:r>
              <a:rPr lang="en-US" sz="2400" dirty="0" smtClean="0">
                <a:solidFill>
                  <a:schemeClr val="bg1"/>
                </a:solidFill>
              </a:rPr>
              <a:t> When the triggering SQL statement 	is execute, trigger automatically call and 	PL/SQL trigger block execute.</a:t>
            </a:r>
          </a:p>
          <a:p>
            <a:pPr>
              <a:buNone/>
            </a:pPr>
            <a:endParaRPr lang="en-US" dirty="0" smtClean="0">
              <a:solidFill>
                <a:schemeClr val="bg1"/>
              </a:solidFill>
            </a:endParaRPr>
          </a:p>
          <a:p>
            <a:pPr>
              <a:buNone/>
            </a:pPr>
            <a:r>
              <a:rPr lang="en-US" u="sng" dirty="0" smtClean="0">
                <a:solidFill>
                  <a:schemeClr val="bg1"/>
                </a:solidFill>
                <a:effectLst>
                  <a:outerShdw blurRad="38100" dist="38100" dir="2700000" algn="tl">
                    <a:srgbClr val="000000">
                      <a:alpha val="43137"/>
                    </a:srgbClr>
                  </a:outerShdw>
                </a:effectLst>
              </a:rPr>
              <a:t>Trigger Restriction</a:t>
            </a:r>
            <a:r>
              <a:rPr lang="en-US" dirty="0" smtClean="0">
                <a:solidFill>
                  <a:schemeClr val="bg1"/>
                </a:solidFill>
              </a:rPr>
              <a:t>: </a:t>
            </a:r>
            <a:r>
              <a:rPr lang="en-US" sz="2400" dirty="0" smtClean="0">
                <a:solidFill>
                  <a:schemeClr val="bg1"/>
                </a:solidFill>
              </a:rPr>
              <a:t>We can specify the condition 	inside trigger to when trigger is fire.</a:t>
            </a:r>
          </a:p>
          <a:p>
            <a:pPr>
              <a:buNone/>
            </a:pPr>
            <a:endParaRPr lang="en-US" dirty="0"/>
          </a:p>
        </p:txBody>
      </p:sp>
    </p:spTree>
  </p:cSld>
  <p:clrMapOvr>
    <a:masterClrMapping/>
  </p:clrMapOvr>
  <p:transition spd="med">
    <p:push dir="d"/>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 of Triggers</a:t>
            </a:r>
            <a:br>
              <a:rPr lang="en-US" dirty="0" smtClean="0"/>
            </a:br>
            <a:endParaRPr lang="en-US" dirty="0"/>
          </a:p>
        </p:txBody>
      </p:sp>
      <p:sp>
        <p:nvSpPr>
          <p:cNvPr id="3" name="Content Placeholder 2"/>
          <p:cNvSpPr>
            <a:spLocks noGrp="1"/>
          </p:cNvSpPr>
          <p:nvPr>
            <p:ph idx="1"/>
          </p:nvPr>
        </p:nvSpPr>
        <p:spPr>
          <a:xfrm>
            <a:off x="381000" y="1219200"/>
            <a:ext cx="8458200" cy="5334000"/>
          </a:xfrm>
        </p:spPr>
        <p:style>
          <a:lnRef idx="0">
            <a:scrgbClr r="0" g="0" b="0"/>
          </a:lnRef>
          <a:fillRef idx="1003">
            <a:schemeClr val="lt2"/>
          </a:fillRef>
          <a:effectRef idx="0">
            <a:scrgbClr r="0" g="0" b="0"/>
          </a:effectRef>
          <a:fontRef idx="major"/>
        </p:style>
        <p:txBody>
          <a:bodyPr>
            <a:noAutofit/>
          </a:bodyPr>
          <a:lstStyle/>
          <a:p>
            <a:pPr marL="651510" indent="-514350">
              <a:buFont typeface="Wingdings" pitchFamily="2" charset="2"/>
              <a:buChar char="v"/>
            </a:pPr>
            <a:r>
              <a:rPr lang="en-US" sz="2200" b="1" u="sng" dirty="0" smtClean="0">
                <a:solidFill>
                  <a:schemeClr val="bg1"/>
                </a:solidFill>
                <a:effectLst>
                  <a:outerShdw blurRad="38100" dist="38100" dir="2700000" algn="tl">
                    <a:srgbClr val="000000">
                      <a:alpha val="43137"/>
                    </a:srgbClr>
                  </a:outerShdw>
                </a:effectLst>
              </a:rPr>
              <a:t>BEFORE Trigger</a:t>
            </a:r>
            <a:r>
              <a:rPr lang="en-US" sz="2000" b="1" u="sng" dirty="0" smtClean="0">
                <a:solidFill>
                  <a:schemeClr val="bg1"/>
                </a:solidFill>
                <a:effectLst>
                  <a:outerShdw blurRad="38100" dist="38100" dir="2700000" algn="tl">
                    <a:srgbClr val="000000">
                      <a:alpha val="43137"/>
                    </a:srgbClr>
                  </a:outerShdw>
                </a:effectLst>
              </a:rPr>
              <a:t>: </a:t>
            </a:r>
            <a:r>
              <a:rPr lang="en-US" sz="2000" b="1" dirty="0" smtClean="0">
                <a:solidFill>
                  <a:schemeClr val="bg1"/>
                </a:solidFill>
                <a:effectLst>
                  <a:outerShdw blurRad="38100" dist="38100" dir="2700000" algn="tl">
                    <a:srgbClr val="000000">
                      <a:alpha val="43137"/>
                    </a:srgbClr>
                  </a:outerShdw>
                </a:effectLst>
              </a:rPr>
              <a:t>  </a:t>
            </a:r>
            <a:r>
              <a:rPr lang="en-US" sz="2100" dirty="0" smtClean="0">
                <a:solidFill>
                  <a:schemeClr val="bg1"/>
                </a:solidFill>
              </a:rPr>
              <a:t>BEFORE trigger execute before the 	triggering DML statement (INSERT, UPDATE, DELETE) 	execute. Triggering SQL statement is may or may not 	execute, depending on the BEFORE trigger conditions 	block.</a:t>
            </a:r>
          </a:p>
          <a:p>
            <a:pPr marL="651510" indent="-514350">
              <a:buFont typeface="Wingdings" pitchFamily="2" charset="2"/>
              <a:buChar char="v"/>
            </a:pPr>
            <a:r>
              <a:rPr lang="en-US" sz="2200" b="1" u="sng" dirty="0" smtClean="0">
                <a:solidFill>
                  <a:schemeClr val="bg1"/>
                </a:solidFill>
                <a:effectLst>
                  <a:outerShdw blurRad="38100" dist="38100" dir="2700000" algn="tl">
                    <a:srgbClr val="000000">
                      <a:alpha val="43137"/>
                    </a:srgbClr>
                  </a:outerShdw>
                </a:effectLst>
              </a:rPr>
              <a:t>AFTER Trigger</a:t>
            </a:r>
            <a:r>
              <a:rPr lang="en-US" sz="2100" dirty="0" smtClean="0">
                <a:solidFill>
                  <a:schemeClr val="bg1"/>
                </a:solidFill>
              </a:rPr>
              <a:t>:  AFTER trigger execute after the 	triggering DML statement (INSERT, UPDATE, DELETE) 	executed. Triggering SQL statement is execute as soon 	as followed by the code of trigger before performing 	Database operation.</a:t>
            </a:r>
          </a:p>
          <a:p>
            <a:pPr marL="651510" indent="-514350">
              <a:buFont typeface="Wingdings" pitchFamily="2" charset="2"/>
              <a:buChar char="v"/>
            </a:pPr>
            <a:r>
              <a:rPr lang="en-US" sz="2200" b="1" u="sng" dirty="0" smtClean="0">
                <a:solidFill>
                  <a:schemeClr val="bg1"/>
                </a:solidFill>
                <a:effectLst>
                  <a:outerShdw blurRad="38100" dist="38100" dir="2700000" algn="tl">
                    <a:srgbClr val="000000">
                      <a:alpha val="43137"/>
                    </a:srgbClr>
                  </a:outerShdw>
                </a:effectLst>
              </a:rPr>
              <a:t>ROW Trigger</a:t>
            </a:r>
            <a:r>
              <a:rPr lang="en-US" sz="2200" dirty="0" smtClean="0">
                <a:solidFill>
                  <a:schemeClr val="bg1"/>
                </a:solidFill>
              </a:rPr>
              <a:t>: </a:t>
            </a:r>
            <a:r>
              <a:rPr lang="en-US" sz="2100" dirty="0" smtClean="0">
                <a:solidFill>
                  <a:schemeClr val="bg1"/>
                </a:solidFill>
              </a:rPr>
              <a:t>ROW trigger fire for each and every record 	which are performing INSERT, UPDATE, DELETE from the 	database table. If row deleting is define as trigger event, 	when trigger file, deletes the five rows each times from 	the table.</a:t>
            </a:r>
          </a:p>
        </p:txBody>
      </p:sp>
    </p:spTree>
  </p:cSld>
  <p:clrMapOvr>
    <a:masterClrMapping/>
  </p:clrMapOvr>
  <p:transition spd="med">
    <p:push dir="d"/>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080760"/>
          </a:xfrm>
        </p:spPr>
        <p:style>
          <a:lnRef idx="0">
            <a:scrgbClr r="0" g="0" b="0"/>
          </a:lnRef>
          <a:fillRef idx="1003">
            <a:schemeClr val="lt2"/>
          </a:fillRef>
          <a:effectRef idx="0">
            <a:scrgbClr r="0" g="0" b="0"/>
          </a:effectRef>
          <a:fontRef idx="major"/>
        </p:style>
        <p:txBody>
          <a:bodyPr>
            <a:normAutofit fontScale="92500"/>
          </a:bodyPr>
          <a:lstStyle/>
          <a:p>
            <a:pPr marL="651510" indent="-514350">
              <a:buFont typeface="Wingdings" pitchFamily="2" charset="2"/>
              <a:buChar char="v"/>
            </a:pPr>
            <a:r>
              <a:rPr lang="en-US" b="1" u="sng" dirty="0" smtClean="0">
                <a:solidFill>
                  <a:schemeClr val="bg1"/>
                </a:solidFill>
                <a:effectLst>
                  <a:outerShdw blurRad="38100" dist="38100" dir="2700000" algn="tl">
                    <a:srgbClr val="000000">
                      <a:alpha val="43137"/>
                    </a:srgbClr>
                  </a:outerShdw>
                </a:effectLst>
              </a:rPr>
              <a:t>Statement Trigger</a:t>
            </a:r>
            <a:r>
              <a:rPr lang="en-US" dirty="0" smtClean="0">
                <a:solidFill>
                  <a:schemeClr val="bg1"/>
                </a:solidFill>
              </a:rPr>
              <a:t>: Statement trigger fire only once for each statement. If row deleting is define as trigger event, when trigger file, deletes the five rows at once from the table.</a:t>
            </a:r>
          </a:p>
          <a:p>
            <a:pPr marL="651510" indent="-514350">
              <a:buFont typeface="Wingdings" pitchFamily="2" charset="2"/>
              <a:buChar char="v"/>
            </a:pPr>
            <a:endParaRPr lang="en-US" b="1" u="sng" dirty="0" smtClean="0">
              <a:solidFill>
                <a:schemeClr val="bg1"/>
              </a:solidFill>
              <a:effectLst>
                <a:outerShdw blurRad="38100" dist="38100" dir="2700000" algn="tl">
                  <a:srgbClr val="000000">
                    <a:alpha val="43137"/>
                  </a:srgbClr>
                </a:outerShdw>
              </a:effectLst>
            </a:endParaRPr>
          </a:p>
          <a:p>
            <a:pPr marL="651510" indent="-514350">
              <a:buFont typeface="Wingdings" pitchFamily="2" charset="2"/>
              <a:buChar char="v"/>
            </a:pPr>
            <a:r>
              <a:rPr lang="en-US" b="1" u="sng" dirty="0" smtClean="0">
                <a:solidFill>
                  <a:schemeClr val="bg1"/>
                </a:solidFill>
                <a:effectLst>
                  <a:outerShdw blurRad="38100" dist="38100" dir="2700000" algn="tl">
                    <a:srgbClr val="000000">
                      <a:alpha val="43137"/>
                    </a:srgbClr>
                  </a:outerShdw>
                </a:effectLst>
              </a:rPr>
              <a:t>Combination Trigger</a:t>
            </a:r>
            <a:r>
              <a:rPr lang="en-US" dirty="0" smtClean="0">
                <a:solidFill>
                  <a:schemeClr val="bg1"/>
                </a:solidFill>
              </a:rPr>
              <a:t>: Combination trigger are combination of two trigger type,</a:t>
            </a:r>
          </a:p>
          <a:p>
            <a:pPr marL="1042416" lvl="1" indent="-457200">
              <a:buFont typeface="Wingdings" pitchFamily="2" charset="2"/>
              <a:buChar char="v"/>
            </a:pPr>
            <a:r>
              <a:rPr lang="en-US" sz="2600" u="sng" dirty="0" smtClean="0">
                <a:solidFill>
                  <a:schemeClr val="bg1"/>
                </a:solidFill>
                <a:effectLst>
                  <a:outerShdw blurRad="38100" dist="38100" dir="2700000" algn="tl">
                    <a:srgbClr val="000000">
                      <a:alpha val="43137"/>
                    </a:srgbClr>
                  </a:outerShdw>
                </a:effectLst>
              </a:rPr>
              <a:t>Before Statement </a:t>
            </a:r>
            <a:r>
              <a:rPr lang="en-US" sz="2600" dirty="0" smtClean="0">
                <a:solidFill>
                  <a:schemeClr val="bg1"/>
                </a:solidFill>
              </a:rPr>
              <a:t>Trigger: Trigger fire only once for each statement before the triggering DML statement.</a:t>
            </a:r>
          </a:p>
          <a:p>
            <a:pPr marL="1042416" lvl="1" indent="-457200">
              <a:buFont typeface="Wingdings" pitchFamily="2" charset="2"/>
              <a:buChar char="v"/>
            </a:pPr>
            <a:r>
              <a:rPr lang="en-US" sz="2600" u="sng" dirty="0" smtClean="0">
                <a:solidFill>
                  <a:schemeClr val="bg1"/>
                </a:solidFill>
                <a:effectLst>
                  <a:outerShdw blurRad="38100" dist="38100" dir="2700000" algn="tl">
                    <a:srgbClr val="000000">
                      <a:alpha val="43137"/>
                    </a:srgbClr>
                  </a:outerShdw>
                </a:effectLst>
              </a:rPr>
              <a:t>Before Row Trigger : </a:t>
            </a:r>
            <a:r>
              <a:rPr lang="en-US" sz="2600" dirty="0" smtClean="0">
                <a:solidFill>
                  <a:schemeClr val="bg1"/>
                </a:solidFill>
              </a:rPr>
              <a:t>Trigger fire for each and every record before the triggering DML statement.</a:t>
            </a:r>
          </a:p>
          <a:p>
            <a:pPr marL="1042416" lvl="1" indent="-457200">
              <a:buFont typeface="Wingdings" pitchFamily="2" charset="2"/>
              <a:buChar char="v"/>
            </a:pPr>
            <a:r>
              <a:rPr lang="en-US" sz="2600" u="sng" dirty="0" smtClean="0">
                <a:solidFill>
                  <a:schemeClr val="bg1"/>
                </a:solidFill>
              </a:rPr>
              <a:t>After Statement Trigger</a:t>
            </a:r>
            <a:r>
              <a:rPr lang="en-US" sz="2600" dirty="0" smtClean="0">
                <a:solidFill>
                  <a:schemeClr val="bg1"/>
                </a:solidFill>
              </a:rPr>
              <a:t>: Trigger fire only once for each statement after the triggering DML statement executing.</a:t>
            </a:r>
          </a:p>
          <a:p>
            <a:pPr marL="1042416" lvl="1" indent="-457200">
              <a:buFont typeface="Wingdings" pitchFamily="2" charset="2"/>
              <a:buChar char="v"/>
            </a:pPr>
            <a:r>
              <a:rPr lang="en-US" sz="2600" u="sng" dirty="0" smtClean="0">
                <a:solidFill>
                  <a:schemeClr val="bg1"/>
                </a:solidFill>
                <a:effectLst>
                  <a:outerShdw blurRad="38100" dist="38100" dir="2700000" algn="tl">
                    <a:srgbClr val="000000">
                      <a:alpha val="43137"/>
                    </a:srgbClr>
                  </a:outerShdw>
                </a:effectLst>
              </a:rPr>
              <a:t>After Row Trigger</a:t>
            </a:r>
            <a:r>
              <a:rPr lang="en-US" sz="2600" dirty="0" smtClean="0">
                <a:solidFill>
                  <a:schemeClr val="bg1"/>
                </a:solidFill>
              </a:rPr>
              <a:t>: Trigger fire for each and every record after the triggering DML statement executing.</a:t>
            </a:r>
          </a:p>
          <a:p>
            <a:pPr>
              <a:buNone/>
            </a:pPr>
            <a:endParaRPr lang="en-US" sz="2000" dirty="0" smtClean="0">
              <a:solidFill>
                <a:schemeClr val="bg1"/>
              </a:solidFill>
            </a:endParaRPr>
          </a:p>
          <a:p>
            <a:endParaRPr lang="en-US" dirty="0">
              <a:solidFill>
                <a:schemeClr val="bg1"/>
              </a:solidFill>
            </a:endParaRPr>
          </a:p>
        </p:txBody>
      </p:sp>
    </p:spTree>
  </p:cSld>
  <p:clrMapOvr>
    <a:masterClrMapping/>
  </p:clrMapOvr>
  <p:transition spd="med">
    <p:push dir="d"/>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dirty="0" smtClean="0"/>
              <a:t>Creating a Trigger</a:t>
            </a:r>
            <a:br>
              <a:rPr lang="en-US" dirty="0" smtClean="0"/>
            </a:br>
            <a:endParaRPr lang="en-US" dirty="0"/>
          </a:p>
        </p:txBody>
      </p:sp>
      <p:sp>
        <p:nvSpPr>
          <p:cNvPr id="3" name="Content Placeholder 2"/>
          <p:cNvSpPr>
            <a:spLocks noGrp="1"/>
          </p:cNvSpPr>
          <p:nvPr>
            <p:ph idx="1"/>
          </p:nvPr>
        </p:nvSpPr>
        <p:spPr/>
        <p:style>
          <a:lnRef idx="0">
            <a:scrgbClr r="0" g="0" b="0"/>
          </a:lnRef>
          <a:fillRef idx="1003">
            <a:schemeClr val="lt2"/>
          </a:fillRef>
          <a:effectRef idx="0">
            <a:scrgbClr r="0" g="0" b="0"/>
          </a:effectRef>
          <a:fontRef idx="major"/>
        </p:style>
        <p:txBody>
          <a:bodyPr>
            <a:normAutofit fontScale="92500"/>
          </a:bodyPr>
          <a:lstStyle/>
          <a:p>
            <a:pPr>
              <a:buNone/>
            </a:pPr>
            <a:r>
              <a:rPr lang="en-US" dirty="0" smtClean="0">
                <a:solidFill>
                  <a:schemeClr val="bg1"/>
                </a:solidFill>
              </a:rPr>
              <a:t>We now require two triggers:</a:t>
            </a:r>
          </a:p>
          <a:p>
            <a:endParaRPr lang="en-US" dirty="0" smtClean="0">
              <a:solidFill>
                <a:schemeClr val="bg1"/>
              </a:solidFill>
            </a:endParaRPr>
          </a:p>
          <a:p>
            <a:r>
              <a:rPr lang="en-US" dirty="0" smtClean="0">
                <a:solidFill>
                  <a:schemeClr val="bg1"/>
                </a:solidFill>
              </a:rPr>
              <a:t>When a record is INSERTED into the blog table, we want to add a new entry into the audit table containing the blog ID and a type of ‘NEW’ (or ‘DELETE’ if it was deleted immediately).</a:t>
            </a:r>
          </a:p>
          <a:p>
            <a:r>
              <a:rPr lang="en-US" dirty="0" smtClean="0">
                <a:solidFill>
                  <a:schemeClr val="bg1"/>
                </a:solidFill>
              </a:rPr>
              <a:t>When a record is UPDATED in the blog table, we want to add a new entry into the audit table containing the blog ID and a type of ‘EDIT’ or ‘DELETE’ if the deleted flag is set.</a:t>
            </a:r>
          </a:p>
          <a:p>
            <a:pPr>
              <a:buNone/>
            </a:pPr>
            <a:r>
              <a:rPr lang="en-US" dirty="0" smtClean="0">
                <a:solidFill>
                  <a:schemeClr val="bg1"/>
                </a:solidFill>
              </a:rPr>
              <a:t/>
            </a:r>
            <a:br>
              <a:rPr lang="en-US" dirty="0" smtClean="0">
                <a:solidFill>
                  <a:schemeClr val="bg1"/>
                </a:solidFill>
              </a:rPr>
            </a:br>
            <a:endParaRPr lang="en-US" dirty="0">
              <a:solidFill>
                <a:schemeClr val="bg1"/>
              </a:solidFill>
            </a:endParaRPr>
          </a:p>
        </p:txBody>
      </p:sp>
    </p:spTree>
  </p:cSld>
  <p:clrMapOvr>
    <a:masterClrMapping/>
  </p:clrMapOvr>
  <p:transition spd="med">
    <p:push dir="d"/>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fontScale="90000"/>
          </a:bodyPr>
          <a:lstStyle/>
          <a:p>
            <a:r>
              <a:rPr lang="en-US" dirty="0" smtClean="0"/>
              <a:t>Using Triggers</a:t>
            </a:r>
            <a:br>
              <a:rPr lang="en-US" dirty="0" smtClean="0"/>
            </a:br>
            <a:endParaRPr lang="en-US" dirty="0"/>
          </a:p>
        </p:txBody>
      </p:sp>
      <p:sp>
        <p:nvSpPr>
          <p:cNvPr id="3" name="Content Placeholder 2"/>
          <p:cNvSpPr>
            <a:spLocks noGrp="1"/>
          </p:cNvSpPr>
          <p:nvPr>
            <p:ph idx="1"/>
          </p:nvPr>
        </p:nvSpPr>
        <p:spPr>
          <a:xfrm>
            <a:off x="457200" y="990600"/>
            <a:ext cx="8229600" cy="5638800"/>
          </a:xfrm>
        </p:spPr>
        <p:style>
          <a:lnRef idx="0">
            <a:scrgbClr r="0" g="0" b="0"/>
          </a:lnRef>
          <a:fillRef idx="1003">
            <a:schemeClr val="lt2"/>
          </a:fillRef>
          <a:effectRef idx="0">
            <a:scrgbClr r="0" g="0" b="0"/>
          </a:effectRef>
          <a:fontRef idx="major"/>
        </p:style>
        <p:txBody>
          <a:bodyPr>
            <a:noAutofit/>
          </a:bodyPr>
          <a:lstStyle/>
          <a:p>
            <a:pPr marL="651510" indent="-514350">
              <a:buNone/>
            </a:pPr>
            <a:r>
              <a:rPr lang="en-US" sz="1800" dirty="0" smtClean="0">
                <a:solidFill>
                  <a:schemeClr val="bg1"/>
                </a:solidFill>
              </a:rPr>
              <a:t>1)    Triggers supplement the standard capabilities of your database to provide a highly customized database management system. For example, you can use triggers to:</a:t>
            </a:r>
          </a:p>
          <a:p>
            <a:pPr marL="651510" indent="-514350">
              <a:buNone/>
            </a:pPr>
            <a:r>
              <a:rPr lang="en-US" sz="1800" dirty="0" smtClean="0">
                <a:solidFill>
                  <a:schemeClr val="bg1"/>
                </a:solidFill>
              </a:rPr>
              <a:t>2)   Automatically generate derived column values</a:t>
            </a:r>
          </a:p>
          <a:p>
            <a:pPr marL="651510" indent="-514350">
              <a:buNone/>
            </a:pPr>
            <a:r>
              <a:rPr lang="en-US" sz="1800" dirty="0" smtClean="0">
                <a:solidFill>
                  <a:schemeClr val="bg1"/>
                </a:solidFill>
              </a:rPr>
              <a:t>3)   Enforce referential integrity across nodes in a distributed database</a:t>
            </a:r>
          </a:p>
          <a:p>
            <a:pPr marL="651510" indent="-514350">
              <a:buNone/>
            </a:pPr>
            <a:r>
              <a:rPr lang="en-US" sz="1800" dirty="0" smtClean="0">
                <a:solidFill>
                  <a:schemeClr val="bg1"/>
                </a:solidFill>
              </a:rPr>
              <a:t>4)   Enforce complex business rules</a:t>
            </a:r>
          </a:p>
          <a:p>
            <a:pPr marL="651510" indent="-514350">
              <a:buNone/>
            </a:pPr>
            <a:r>
              <a:rPr lang="en-US" sz="1800" dirty="0" smtClean="0">
                <a:solidFill>
                  <a:schemeClr val="bg1"/>
                </a:solidFill>
              </a:rPr>
              <a:t>5)   Provide transparent event logging</a:t>
            </a:r>
          </a:p>
          <a:p>
            <a:pPr marL="651510" indent="-514350">
              <a:buNone/>
            </a:pPr>
            <a:r>
              <a:rPr lang="en-US" sz="1800" dirty="0" smtClean="0">
                <a:solidFill>
                  <a:schemeClr val="bg1"/>
                </a:solidFill>
              </a:rPr>
              <a:t>6)   Provide auditing</a:t>
            </a:r>
          </a:p>
          <a:p>
            <a:pPr marL="651510" indent="-514350">
              <a:buNone/>
            </a:pPr>
            <a:r>
              <a:rPr lang="en-US" sz="1800" dirty="0" smtClean="0">
                <a:solidFill>
                  <a:schemeClr val="bg1"/>
                </a:solidFill>
              </a:rPr>
              <a:t>7)   Maintain synchronous table replicates</a:t>
            </a:r>
          </a:p>
          <a:p>
            <a:pPr marL="651510" indent="-514350">
              <a:buNone/>
            </a:pPr>
            <a:r>
              <a:rPr lang="en-US" sz="1800" dirty="0" smtClean="0">
                <a:solidFill>
                  <a:schemeClr val="bg1"/>
                </a:solidFill>
              </a:rPr>
              <a:t>8)   Gather statistics on table access</a:t>
            </a:r>
          </a:p>
          <a:p>
            <a:pPr marL="651510" indent="-514350">
              <a:buNone/>
            </a:pPr>
            <a:r>
              <a:rPr lang="en-US" sz="1800" dirty="0" smtClean="0">
                <a:solidFill>
                  <a:schemeClr val="bg1"/>
                </a:solidFill>
              </a:rPr>
              <a:t>9)   Modify table data when DML statements are issued against views</a:t>
            </a:r>
          </a:p>
          <a:p>
            <a:pPr marL="651510" indent="-514350">
              <a:buNone/>
            </a:pPr>
            <a:r>
              <a:rPr lang="en-US" sz="1800" dirty="0" smtClean="0">
                <a:solidFill>
                  <a:schemeClr val="bg1"/>
                </a:solidFill>
              </a:rPr>
              <a:t>10)  Publish information about database events, user events, and SQL statements to subscribing applications</a:t>
            </a:r>
          </a:p>
          <a:p>
            <a:pPr marL="651510" indent="-514350">
              <a:buNone/>
            </a:pPr>
            <a:r>
              <a:rPr lang="en-US" sz="1800" dirty="0" smtClean="0">
                <a:solidFill>
                  <a:schemeClr val="bg1"/>
                </a:solidFill>
              </a:rPr>
              <a:t>11)  Restrict DML operations against a table to those issued during regular business hours</a:t>
            </a:r>
          </a:p>
          <a:p>
            <a:pPr marL="651510" indent="-514350">
              <a:buNone/>
            </a:pPr>
            <a:r>
              <a:rPr lang="en-US" sz="1800" dirty="0" smtClean="0">
                <a:solidFill>
                  <a:schemeClr val="bg1"/>
                </a:solidFill>
              </a:rPr>
              <a:t>12)   Enforce security authorizations</a:t>
            </a:r>
          </a:p>
          <a:p>
            <a:pPr marL="651510" indent="-514350">
              <a:buNone/>
            </a:pPr>
            <a:r>
              <a:rPr lang="en-US" sz="1800" dirty="0" smtClean="0">
                <a:solidFill>
                  <a:schemeClr val="bg1"/>
                </a:solidFill>
              </a:rPr>
              <a:t>13)   Prevent invalid transactions</a:t>
            </a:r>
          </a:p>
          <a:p>
            <a:endParaRPr lang="en-US" sz="1800" dirty="0">
              <a:solidFill>
                <a:schemeClr val="bg1"/>
              </a:solidFill>
            </a:endParaRPr>
          </a:p>
        </p:txBody>
      </p:sp>
    </p:spTree>
  </p:cSld>
  <p:clrMapOvr>
    <a:masterClrMapping/>
  </p:clrMapOvr>
  <p:transition spd="med">
    <p:push dir="d"/>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305800" cy="5257800"/>
          </a:xfrm>
        </p:spPr>
        <p:style>
          <a:lnRef idx="2">
            <a:schemeClr val="accent2"/>
          </a:lnRef>
          <a:fillRef idx="1003">
            <a:schemeClr val="lt2"/>
          </a:fillRef>
          <a:effectRef idx="0">
            <a:schemeClr val="accent2"/>
          </a:effectRef>
          <a:fontRef idx="minor">
            <a:schemeClr val="dk1"/>
          </a:fontRef>
        </p:style>
        <p:txBody>
          <a:bodyPr>
            <a:normAutofit/>
          </a:bodyPr>
          <a:lstStyle/>
          <a:p>
            <a:pPr>
              <a:buNone/>
            </a:pPr>
            <a:endParaRPr lang="en-US" b="1" u="sng" dirty="0" smtClean="0">
              <a:solidFill>
                <a:schemeClr val="bg1"/>
              </a:solidFill>
              <a:effectLst>
                <a:outerShdw blurRad="38100" dist="38100" dir="2700000" algn="tl">
                  <a:srgbClr val="000000">
                    <a:alpha val="43137"/>
                  </a:srgbClr>
                </a:outerShdw>
              </a:effectLst>
            </a:endParaRPr>
          </a:p>
          <a:p>
            <a:pPr>
              <a:buNone/>
            </a:pPr>
            <a:r>
              <a:rPr lang="en-US" b="1" u="sng" dirty="0" smtClean="0">
                <a:solidFill>
                  <a:schemeClr val="bg1"/>
                </a:solidFill>
                <a:effectLst>
                  <a:outerShdw blurRad="38100" dist="38100" dir="2700000" algn="tl">
                    <a:srgbClr val="000000">
                      <a:alpha val="43137"/>
                    </a:srgbClr>
                  </a:outerShdw>
                </a:effectLst>
              </a:rPr>
              <a:t>Database trigger</a:t>
            </a:r>
            <a:r>
              <a:rPr lang="en-US" dirty="0" smtClean="0">
                <a:solidFill>
                  <a:schemeClr val="bg1"/>
                </a:solidFill>
              </a:rPr>
              <a:t> : Database trigger has been work on table like insert, update and delete record.</a:t>
            </a:r>
          </a:p>
          <a:p>
            <a:pPr>
              <a:buNone/>
            </a:pPr>
            <a:r>
              <a:rPr lang="en-US" b="1" dirty="0" smtClean="0">
                <a:solidFill>
                  <a:schemeClr val="bg1"/>
                </a:solidFill>
              </a:rPr>
              <a:t>Important:-</a:t>
            </a:r>
          </a:p>
          <a:p>
            <a:pPr>
              <a:buNone/>
            </a:pPr>
            <a:r>
              <a:rPr lang="en-US" dirty="0" smtClean="0">
                <a:solidFill>
                  <a:schemeClr val="bg1"/>
                </a:solidFill>
              </a:rPr>
              <a:t>Certain system stored procedures that perform DDL-like operations can also fire DDL triggers. Test your DDL triggers to determine their responses to system stored procedures that are run. For example, the CREATE TYPE statement and </a:t>
            </a:r>
            <a:r>
              <a:rPr lang="en-US" b="1" dirty="0" smtClean="0">
                <a:solidFill>
                  <a:schemeClr val="bg1"/>
                </a:solidFill>
              </a:rPr>
              <a:t>sp add type</a:t>
            </a:r>
            <a:r>
              <a:rPr lang="en-US" dirty="0" smtClean="0">
                <a:solidFill>
                  <a:schemeClr val="bg1"/>
                </a:solidFill>
              </a:rPr>
              <a:t> stored procedure will both fire a DDL trigger that is created on a CREATE_TYPE event. However, the </a:t>
            </a:r>
            <a:r>
              <a:rPr lang="en-US" b="1" dirty="0" smtClean="0">
                <a:solidFill>
                  <a:schemeClr val="bg1"/>
                </a:solidFill>
              </a:rPr>
              <a:t>sp rename</a:t>
            </a:r>
            <a:r>
              <a:rPr lang="en-US" dirty="0" smtClean="0">
                <a:solidFill>
                  <a:schemeClr val="bg1"/>
                </a:solidFill>
              </a:rPr>
              <a:t> stored procedure does not fire any DDL triggers.</a:t>
            </a:r>
          </a:p>
          <a:p>
            <a:pPr>
              <a:buNone/>
            </a:pPr>
            <a:endParaRPr lang="en-US" dirty="0">
              <a:solidFill>
                <a:schemeClr val="bg1"/>
              </a:solidFill>
            </a:endParaRPr>
          </a:p>
        </p:txBody>
      </p:sp>
      <p:sp>
        <p:nvSpPr>
          <p:cNvPr id="5" name="TextBox 4"/>
          <p:cNvSpPr txBox="1"/>
          <p:nvPr/>
        </p:nvSpPr>
        <p:spPr>
          <a:xfrm>
            <a:off x="762000" y="381000"/>
            <a:ext cx="6858000" cy="707886"/>
          </a:xfrm>
          <a:prstGeom prst="rect">
            <a:avLst/>
          </a:prstGeom>
          <a:noFill/>
        </p:spPr>
        <p:txBody>
          <a:bodyPr wrap="square" rtlCol="0">
            <a:spAutoFit/>
          </a:bodyPr>
          <a:lstStyle/>
          <a:p>
            <a:r>
              <a:rPr lang="en-US" sz="4000" dirty="0" smtClean="0">
                <a:solidFill>
                  <a:srgbClr val="FFC000"/>
                </a:solidFill>
              </a:rPr>
              <a:t>          DATABASE  TRIGGER</a:t>
            </a:r>
          </a:p>
        </p:txBody>
      </p:sp>
    </p:spTree>
  </p:cSld>
  <p:clrMapOvr>
    <a:masterClrMapping/>
  </p:clrMapOvr>
  <p:transition spd="med">
    <p:push dir="d"/>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19200"/>
            <a:ext cx="8153400" cy="5410200"/>
          </a:xfrm>
        </p:spPr>
        <p:style>
          <a:lnRef idx="0">
            <a:scrgbClr r="0" g="0" b="0"/>
          </a:lnRef>
          <a:fillRef idx="1003">
            <a:schemeClr val="lt2"/>
          </a:fillRef>
          <a:effectRef idx="0">
            <a:scrgbClr r="0" g="0" b="0"/>
          </a:effectRef>
          <a:fontRef idx="major"/>
        </p:style>
        <p:txBody>
          <a:bodyPr>
            <a:noAutofit/>
          </a:bodyPr>
          <a:lstStyle/>
          <a:p>
            <a:pPr>
              <a:buNone/>
            </a:pPr>
            <a:endParaRPr lang="en-US" sz="2000" b="1" u="sng" dirty="0" smtClean="0">
              <a:solidFill>
                <a:schemeClr val="bg1"/>
              </a:solidFill>
              <a:effectLst>
                <a:outerShdw blurRad="38100" dist="38100" dir="2700000" algn="tl">
                  <a:srgbClr val="000000">
                    <a:alpha val="43137"/>
                  </a:srgbClr>
                </a:outerShdw>
              </a:effectLst>
              <a:latin typeface="+mn-lt"/>
            </a:endParaRPr>
          </a:p>
          <a:p>
            <a:pPr>
              <a:buNone/>
            </a:pPr>
            <a:endParaRPr lang="en-US" sz="2000" b="1" u="sng" dirty="0" smtClean="0">
              <a:solidFill>
                <a:schemeClr val="bg1"/>
              </a:solidFill>
              <a:effectLst>
                <a:outerShdw blurRad="38100" dist="38100" dir="2700000" algn="tl">
                  <a:srgbClr val="000000">
                    <a:alpha val="43137"/>
                  </a:srgbClr>
                </a:outerShdw>
              </a:effectLst>
              <a:latin typeface="+mn-lt"/>
            </a:endParaRPr>
          </a:p>
          <a:p>
            <a:pPr>
              <a:buNone/>
            </a:pPr>
            <a:r>
              <a:rPr lang="en-US" sz="2000" b="1" dirty="0" smtClean="0">
                <a:solidFill>
                  <a:schemeClr val="bg1"/>
                </a:solidFill>
                <a:latin typeface="+mn-lt"/>
              </a:rPr>
              <a:t>     The SQL Server trigger is a special type of stored procedures that is automatically executed when an event occurs in a specific database server. SQL Server provides us with two main types of triggers: the DML Triggers and the DDL triggers. The DDL triggers will be fired in response to different Data Definition Language (DDL) events, such as executing CREATE, ALTER, DROP, GRANT, DENY, and REVOKE T-SQL statements. The DDL trigger can respond to the DDL actions by preventing these changes from affecting the database, perform another action in response to these DDL actions or recording these changes that are executed against the database.</a:t>
            </a:r>
          </a:p>
          <a:p>
            <a:pPr>
              <a:buNone/>
            </a:pPr>
            <a:r>
              <a:rPr lang="en-US" sz="2000" b="1" dirty="0" smtClean="0">
                <a:solidFill>
                  <a:schemeClr val="bg1"/>
                </a:solidFill>
                <a:latin typeface="+mn-lt"/>
              </a:rPr>
              <a:t/>
            </a:r>
            <a:br>
              <a:rPr lang="en-US" sz="2000" b="1" dirty="0" smtClean="0">
                <a:solidFill>
                  <a:schemeClr val="bg1"/>
                </a:solidFill>
                <a:latin typeface="+mn-lt"/>
              </a:rPr>
            </a:br>
            <a:endParaRPr lang="en-US" sz="2000" b="1" dirty="0">
              <a:solidFill>
                <a:schemeClr val="bg1"/>
              </a:solidFill>
              <a:latin typeface="+mn-lt"/>
            </a:endParaRPr>
          </a:p>
        </p:txBody>
      </p:sp>
      <p:sp>
        <p:nvSpPr>
          <p:cNvPr id="5" name="TextBox 4"/>
          <p:cNvSpPr txBox="1"/>
          <p:nvPr/>
        </p:nvSpPr>
        <p:spPr>
          <a:xfrm>
            <a:off x="838200" y="228600"/>
            <a:ext cx="6781800" cy="646331"/>
          </a:xfrm>
          <a:prstGeom prst="rect">
            <a:avLst/>
          </a:prstGeom>
          <a:noFill/>
        </p:spPr>
        <p:txBody>
          <a:bodyPr wrap="square" rtlCol="0">
            <a:spAutoFit/>
          </a:bodyPr>
          <a:lstStyle/>
          <a:p>
            <a:r>
              <a:rPr lang="en-US" sz="3600" dirty="0" smtClean="0">
                <a:solidFill>
                  <a:srgbClr val="FFC000"/>
                </a:solidFill>
              </a:rPr>
              <a:t>                 SERVER   TRIGGER</a:t>
            </a:r>
            <a:endParaRPr lang="en-US" sz="3600" dirty="0">
              <a:solidFill>
                <a:srgbClr val="FFC000"/>
              </a:solidFill>
            </a:endParaRPr>
          </a:p>
        </p:txBody>
      </p:sp>
    </p:spTree>
  </p:cSld>
  <p:clrMapOvr>
    <a:masterClrMapping/>
  </p:clrMapOvr>
  <p:transition spd="med">
    <p:push dir="d"/>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Refrences</a:t>
            </a:r>
            <a:r>
              <a:rPr lang="en-US" dirty="0" smtClean="0"/>
              <a:t/>
            </a:r>
            <a:br>
              <a:rPr lang="en-US" dirty="0" smtClean="0"/>
            </a:br>
            <a:endParaRPr lang="en-US" dirty="0"/>
          </a:p>
        </p:txBody>
      </p:sp>
      <p:sp>
        <p:nvSpPr>
          <p:cNvPr id="3" name="Content Placeholder 2"/>
          <p:cNvSpPr>
            <a:spLocks noGrp="1"/>
          </p:cNvSpPr>
          <p:nvPr>
            <p:ph idx="1"/>
          </p:nvPr>
        </p:nvSpPr>
        <p:spPr/>
        <p:style>
          <a:lnRef idx="0">
            <a:scrgbClr r="0" g="0" b="0"/>
          </a:lnRef>
          <a:fillRef idx="1003">
            <a:schemeClr val="lt1"/>
          </a:fillRef>
          <a:effectRef idx="0">
            <a:scrgbClr r="0" g="0" b="0"/>
          </a:effectRef>
          <a:fontRef idx="major"/>
        </p:style>
        <p:txBody>
          <a:bodyPr/>
          <a:lstStyle/>
          <a:p>
            <a:pPr>
              <a:buNone/>
            </a:pPr>
            <a:r>
              <a:rPr lang="en-US" dirty="0" smtClean="0">
                <a:solidFill>
                  <a:schemeClr val="bg1"/>
                </a:solidFill>
              </a:rPr>
              <a:t>ps://way2tutorial.com/plsql/plsql_triggers.php </a:t>
            </a:r>
          </a:p>
          <a:p>
            <a:pPr>
              <a:buFont typeface="Wingdings" pitchFamily="2" charset="2"/>
              <a:buChar char="q"/>
            </a:pPr>
            <a:r>
              <a:rPr lang="en-US" dirty="0" smtClean="0">
                <a:solidFill>
                  <a:srgbClr val="FF0000"/>
                </a:solidFill>
              </a:rPr>
              <a:t>https://understandingrdbms.blogspot.com/2013/04/triggers.html</a:t>
            </a:r>
          </a:p>
          <a:p>
            <a:pPr>
              <a:buFont typeface="Wingdings" pitchFamily="2" charset="2"/>
              <a:buChar char="q"/>
            </a:pPr>
            <a:r>
              <a:rPr lang="en-US" dirty="0" smtClean="0">
                <a:solidFill>
                  <a:srgbClr val="FF0000"/>
                </a:solidFill>
              </a:rPr>
              <a:t>https:// www.sitepoint.com/how-to-create-mysql-triggers/</a:t>
            </a:r>
          </a:p>
          <a:p>
            <a:pPr>
              <a:buFont typeface="Wingdings" pitchFamily="2" charset="2"/>
              <a:buChar char="q"/>
            </a:pPr>
            <a:endParaRPr lang="en-US" dirty="0" smtClean="0">
              <a:solidFill>
                <a:srgbClr val="FF0000"/>
              </a:solidFill>
            </a:endParaRPr>
          </a:p>
        </p:txBody>
      </p:sp>
    </p:spTree>
  </p:cSld>
  <p:clrMapOvr>
    <a:masterClrMapping/>
  </p:clrMapOvr>
  <p:transition spd="med">
    <p:push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buFont typeface="Wingdings" pitchFamily="2" charset="2"/>
              <a:buChar char="q"/>
            </a:pPr>
            <a:r>
              <a:rPr lang="en-US" sz="4000" b="1" dirty="0" smtClean="0">
                <a:solidFill>
                  <a:schemeClr val="tx1"/>
                </a:solidFill>
              </a:rPr>
              <a:t>Integrity rule 1 (Entity Integrity</a:t>
            </a:r>
            <a:r>
              <a:rPr lang="en-US" b="1" dirty="0" smtClean="0">
                <a:solidFill>
                  <a:schemeClr val="tx1"/>
                </a:solidFill>
              </a:rPr>
              <a:t>)</a:t>
            </a:r>
            <a:endParaRPr lang="en-US" b="1" dirty="0">
              <a:solidFill>
                <a:schemeClr val="tx1"/>
              </a:solidFill>
            </a:endParaRPr>
          </a:p>
        </p:txBody>
      </p:sp>
      <p:sp>
        <p:nvSpPr>
          <p:cNvPr id="3" name="Content Placeholder 2"/>
          <p:cNvSpPr>
            <a:spLocks noGrp="1"/>
          </p:cNvSpPr>
          <p:nvPr>
            <p:ph idx="1"/>
          </p:nvPr>
        </p:nvSpPr>
        <p:spPr/>
        <p:txBody>
          <a:bodyPr/>
          <a:lstStyle/>
          <a:p>
            <a:pPr algn="just">
              <a:buNone/>
            </a:pPr>
            <a:r>
              <a:rPr lang="en-US" dirty="0" smtClean="0"/>
              <a:t>It states that the attribute(s) that compose the primary key  cannot have duplicate or null value.</a:t>
            </a:r>
          </a:p>
          <a:p>
            <a:pPr>
              <a:buNone/>
            </a:pPr>
            <a:r>
              <a:rPr lang="en-US" dirty="0" smtClean="0"/>
              <a:t>     </a:t>
            </a:r>
            <a:r>
              <a:rPr lang="en-US" b="1" dirty="0" smtClean="0"/>
              <a:t> STUDENT </a:t>
            </a:r>
            <a:endParaRPr lang="en-US" b="1" dirty="0"/>
          </a:p>
        </p:txBody>
      </p:sp>
      <p:graphicFrame>
        <p:nvGraphicFramePr>
          <p:cNvPr id="4" name="Table 3"/>
          <p:cNvGraphicFramePr>
            <a:graphicFrameLocks noGrp="1"/>
          </p:cNvGraphicFramePr>
          <p:nvPr/>
        </p:nvGraphicFramePr>
        <p:xfrm>
          <a:off x="990600" y="3429000"/>
          <a:ext cx="4419600" cy="1828800"/>
        </p:xfrm>
        <a:graphic>
          <a:graphicData uri="http://schemas.openxmlformats.org/drawingml/2006/table">
            <a:tbl>
              <a:tblPr firstRow="1" bandRow="1">
                <a:tableStyleId>{5C22544A-7EE6-4342-B048-85BDC9FD1C3A}</a:tableStyleId>
              </a:tblPr>
              <a:tblGrid>
                <a:gridCol w="1473200"/>
                <a:gridCol w="1473200"/>
                <a:gridCol w="1473200"/>
              </a:tblGrid>
              <a:tr h="350520">
                <a:tc>
                  <a:txBody>
                    <a:bodyPr/>
                    <a:lstStyle/>
                    <a:p>
                      <a:pPr algn="ctr"/>
                      <a:r>
                        <a:rPr lang="en-US" dirty="0" smtClean="0"/>
                        <a:t>ROLL_NO</a:t>
                      </a:r>
                      <a:endParaRPr lang="en-US" dirty="0"/>
                    </a:p>
                  </a:txBody>
                  <a:tcPr/>
                </a:tc>
                <a:tc>
                  <a:txBody>
                    <a:bodyPr/>
                    <a:lstStyle/>
                    <a:p>
                      <a:pPr algn="ctr"/>
                      <a:r>
                        <a:rPr lang="en-US" dirty="0" smtClean="0"/>
                        <a:t>NAME</a:t>
                      </a:r>
                      <a:endParaRPr lang="en-US" dirty="0"/>
                    </a:p>
                  </a:txBody>
                  <a:tcPr/>
                </a:tc>
                <a:tc>
                  <a:txBody>
                    <a:bodyPr/>
                    <a:lstStyle/>
                    <a:p>
                      <a:pPr algn="ctr"/>
                      <a:r>
                        <a:rPr lang="en-US" dirty="0" smtClean="0"/>
                        <a:t>AGE</a:t>
                      </a:r>
                      <a:endParaRPr lang="en-US" dirty="0"/>
                    </a:p>
                  </a:txBody>
                  <a:tcPr/>
                </a:tc>
              </a:tr>
              <a:tr h="350520">
                <a:tc>
                  <a:txBody>
                    <a:bodyPr/>
                    <a:lstStyle/>
                    <a:p>
                      <a:pPr algn="ctr"/>
                      <a:r>
                        <a:rPr lang="en-US" dirty="0" smtClean="0"/>
                        <a:t>1001</a:t>
                      </a:r>
                      <a:endParaRPr lang="en-US" dirty="0"/>
                    </a:p>
                  </a:txBody>
                  <a:tcPr/>
                </a:tc>
                <a:tc>
                  <a:txBody>
                    <a:bodyPr/>
                    <a:lstStyle/>
                    <a:p>
                      <a:pPr algn="ctr"/>
                      <a:r>
                        <a:rPr lang="en-US" dirty="0" err="1" smtClean="0"/>
                        <a:t>Shivani</a:t>
                      </a:r>
                      <a:endParaRPr lang="en-US" dirty="0"/>
                    </a:p>
                  </a:txBody>
                  <a:tcPr/>
                </a:tc>
                <a:tc>
                  <a:txBody>
                    <a:bodyPr/>
                    <a:lstStyle/>
                    <a:p>
                      <a:pPr algn="ctr"/>
                      <a:r>
                        <a:rPr lang="en-US" dirty="0" smtClean="0"/>
                        <a:t>15</a:t>
                      </a:r>
                      <a:endParaRPr lang="en-US" dirty="0"/>
                    </a:p>
                  </a:txBody>
                  <a:tcPr/>
                </a:tc>
              </a:tr>
              <a:tr h="350520">
                <a:tc>
                  <a:txBody>
                    <a:bodyPr/>
                    <a:lstStyle/>
                    <a:p>
                      <a:pPr algn="ctr"/>
                      <a:endParaRPr lang="en-US" dirty="0"/>
                    </a:p>
                  </a:txBody>
                  <a:tcPr/>
                </a:tc>
                <a:tc>
                  <a:txBody>
                    <a:bodyPr/>
                    <a:lstStyle/>
                    <a:p>
                      <a:pPr algn="ctr"/>
                      <a:r>
                        <a:rPr lang="en-US" dirty="0" err="1" smtClean="0"/>
                        <a:t>Smriti</a:t>
                      </a:r>
                      <a:endParaRPr lang="en-US" dirty="0"/>
                    </a:p>
                  </a:txBody>
                  <a:tcPr/>
                </a:tc>
                <a:tc>
                  <a:txBody>
                    <a:bodyPr/>
                    <a:lstStyle/>
                    <a:p>
                      <a:pPr algn="ctr"/>
                      <a:r>
                        <a:rPr lang="en-US" dirty="0" smtClean="0"/>
                        <a:t>17</a:t>
                      </a:r>
                      <a:endParaRPr lang="en-US" dirty="0"/>
                    </a:p>
                  </a:txBody>
                  <a:tcPr/>
                </a:tc>
              </a:tr>
              <a:tr h="350520">
                <a:tc>
                  <a:txBody>
                    <a:bodyPr/>
                    <a:lstStyle/>
                    <a:p>
                      <a:pPr algn="ctr"/>
                      <a:r>
                        <a:rPr lang="en-US" dirty="0" smtClean="0"/>
                        <a:t>1003</a:t>
                      </a:r>
                      <a:endParaRPr lang="en-US" dirty="0"/>
                    </a:p>
                  </a:txBody>
                  <a:tcPr/>
                </a:tc>
                <a:tc>
                  <a:txBody>
                    <a:bodyPr/>
                    <a:lstStyle/>
                    <a:p>
                      <a:pPr algn="ctr"/>
                      <a:r>
                        <a:rPr lang="en-US" dirty="0" err="1" smtClean="0"/>
                        <a:t>Puja</a:t>
                      </a:r>
                      <a:endParaRPr lang="en-US" dirty="0"/>
                    </a:p>
                  </a:txBody>
                  <a:tcPr/>
                </a:tc>
                <a:tc>
                  <a:txBody>
                    <a:bodyPr/>
                    <a:lstStyle/>
                    <a:p>
                      <a:pPr algn="ctr"/>
                      <a:r>
                        <a:rPr lang="en-US" dirty="0" smtClean="0"/>
                        <a:t>18</a:t>
                      </a:r>
                      <a:endParaRPr lang="en-US" dirty="0"/>
                    </a:p>
                  </a:txBody>
                  <a:tcPr/>
                </a:tc>
              </a:tr>
              <a:tr h="350520">
                <a:tc>
                  <a:txBody>
                    <a:bodyPr/>
                    <a:lstStyle/>
                    <a:p>
                      <a:pPr algn="ctr"/>
                      <a:endParaRPr lang="en-US"/>
                    </a:p>
                  </a:txBody>
                  <a:tcPr/>
                </a:tc>
                <a:tc>
                  <a:txBody>
                    <a:bodyPr/>
                    <a:lstStyle/>
                    <a:p>
                      <a:pPr algn="ctr"/>
                      <a:r>
                        <a:rPr lang="en-US" dirty="0" err="1" smtClean="0"/>
                        <a:t>Jagriti</a:t>
                      </a:r>
                      <a:endParaRPr lang="en-US" dirty="0"/>
                    </a:p>
                  </a:txBody>
                  <a:tcPr/>
                </a:tc>
                <a:tc>
                  <a:txBody>
                    <a:bodyPr/>
                    <a:lstStyle/>
                    <a:p>
                      <a:pPr algn="ctr"/>
                      <a:r>
                        <a:rPr lang="en-US" dirty="0" smtClean="0"/>
                        <a:t>19</a:t>
                      </a:r>
                      <a:endParaRPr lang="en-US" dirty="0"/>
                    </a:p>
                  </a:txBody>
                  <a:tcPr/>
                </a:tc>
              </a:tr>
            </a:tbl>
          </a:graphicData>
        </a:graphic>
      </p:graphicFrame>
      <p:cxnSp>
        <p:nvCxnSpPr>
          <p:cNvPr id="6" name="Straight Arrow Connector 5"/>
          <p:cNvCxnSpPr/>
          <p:nvPr/>
        </p:nvCxnSpPr>
        <p:spPr>
          <a:xfrm rot="10800000">
            <a:off x="5410200" y="43434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5410200" y="5105400"/>
            <a:ext cx="762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172200" y="4191000"/>
            <a:ext cx="1525802" cy="369332"/>
          </a:xfrm>
          <a:prstGeom prst="rect">
            <a:avLst/>
          </a:prstGeom>
          <a:noFill/>
        </p:spPr>
        <p:txBody>
          <a:bodyPr wrap="none" lIns="91440" tIns="45720" rIns="91440" bIns="45720">
            <a:spAutoFit/>
          </a:bodyPr>
          <a:lstStyle/>
          <a:p>
            <a:pPr algn="ctr"/>
            <a:r>
              <a:rPr lang="en-US" b="1" dirty="0" smtClean="0">
                <a:ln w="10541" cmpd="sng">
                  <a:solidFill>
                    <a:schemeClr val="accent1">
                      <a:shade val="88000"/>
                      <a:satMod val="110000"/>
                    </a:schemeClr>
                  </a:solidFill>
                  <a:prstDash val="solid"/>
                </a:ln>
              </a:rPr>
              <a:t>Not  allowed</a:t>
            </a:r>
            <a:endParaRPr lang="en-US" b="1" cap="none" spc="0" dirty="0">
              <a:ln w="10541" cmpd="sng">
                <a:solidFill>
                  <a:schemeClr val="accent1">
                    <a:shade val="88000"/>
                    <a:satMod val="110000"/>
                  </a:schemeClr>
                </a:solidFill>
                <a:prstDash val="solid"/>
              </a:ln>
              <a:effectLst/>
            </a:endParaRPr>
          </a:p>
        </p:txBody>
      </p:sp>
      <p:sp>
        <p:nvSpPr>
          <p:cNvPr id="10" name="Rectangle 9"/>
          <p:cNvSpPr/>
          <p:nvPr/>
        </p:nvSpPr>
        <p:spPr>
          <a:xfrm>
            <a:off x="6172200" y="4953000"/>
            <a:ext cx="1525802" cy="369332"/>
          </a:xfrm>
          <a:prstGeom prst="rect">
            <a:avLst/>
          </a:prstGeom>
          <a:noFill/>
        </p:spPr>
        <p:txBody>
          <a:bodyPr wrap="none" lIns="91440" tIns="45720" rIns="91440" bIns="45720">
            <a:spAutoFit/>
          </a:bodyPr>
          <a:lstStyle/>
          <a:p>
            <a:pPr algn="ctr"/>
            <a:r>
              <a:rPr lang="en-US" b="1" dirty="0" smtClean="0">
                <a:ln w="10541" cmpd="sng">
                  <a:solidFill>
                    <a:schemeClr val="accent1">
                      <a:shade val="88000"/>
                      <a:satMod val="110000"/>
                    </a:schemeClr>
                  </a:solidFill>
                  <a:prstDash val="solid"/>
                </a:ln>
              </a:rPr>
              <a:t>Not  allowed</a:t>
            </a:r>
            <a:endParaRPr lang="en-US" b="1" cap="none" spc="0" dirty="0">
              <a:ln w="10541" cmpd="sng">
                <a:solidFill>
                  <a:schemeClr val="accent1">
                    <a:shade val="88000"/>
                    <a:satMod val="110000"/>
                  </a:schemeClr>
                </a:solidFill>
                <a:prstDash val="solid"/>
              </a:ln>
              <a:effectLst/>
            </a:endParaRPr>
          </a:p>
        </p:txBody>
      </p:sp>
    </p:spTree>
  </p:cSld>
  <p:clrMapOvr>
    <a:masterClrMapping/>
  </p:clrMapOvr>
  <p:transition spd="med" advClick="0" advTm="3000">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i="1" dirty="0" smtClean="0">
                <a:solidFill>
                  <a:schemeClr val="tx1"/>
                </a:solidFill>
                <a:effectLst>
                  <a:outerShdw blurRad="38100" dist="38100" dir="2700000" algn="tl">
                    <a:srgbClr val="000000">
                      <a:alpha val="43137"/>
                    </a:srgbClr>
                  </a:outerShdw>
                </a:effectLst>
                <a:latin typeface="Algerian" pitchFamily="82" charset="0"/>
              </a:rPr>
              <a:t>RELATIONAL DATABASE:</a:t>
            </a:r>
            <a:endParaRPr lang="en-US" i="1" dirty="0">
              <a:solidFill>
                <a:schemeClr val="tx1"/>
              </a:solidFill>
              <a:effectLst>
                <a:outerShdw blurRad="38100" dist="38100" dir="2700000" algn="tl">
                  <a:srgbClr val="000000">
                    <a:alpha val="43137"/>
                  </a:srgbClr>
                </a:outerShdw>
              </a:effectLst>
              <a:latin typeface="Algerian" pitchFamily="82" charset="0"/>
            </a:endParaRPr>
          </a:p>
        </p:txBody>
      </p:sp>
      <p:sp>
        <p:nvSpPr>
          <p:cNvPr id="6" name="Content Placeholder 5"/>
          <p:cNvSpPr>
            <a:spLocks noGrp="1"/>
          </p:cNvSpPr>
          <p:nvPr>
            <p:ph idx="1"/>
          </p:nvPr>
        </p:nvSpPr>
        <p:spPr>
          <a:xfrm>
            <a:off x="457200" y="2667000"/>
            <a:ext cx="8229600" cy="3169920"/>
          </a:xfrm>
        </p:spPr>
        <p:txBody>
          <a:bodyPr>
            <a:normAutofit fontScale="92500" lnSpcReduction="20000"/>
          </a:bodyPr>
          <a:lstStyle/>
          <a:p>
            <a:pPr algn="just"/>
            <a:r>
              <a:rPr lang="en-US" dirty="0" smtClean="0"/>
              <a:t>A </a:t>
            </a:r>
            <a:r>
              <a:rPr lang="en-US" b="1" dirty="0" smtClean="0"/>
              <a:t>relational database </a:t>
            </a:r>
            <a:r>
              <a:rPr lang="en-US" dirty="0" smtClean="0"/>
              <a:t>is a collection of related information stored in two dimensional tables . When we are able to connect these tables, then it is known as </a:t>
            </a:r>
            <a:r>
              <a:rPr lang="en-US" b="1" dirty="0" smtClean="0"/>
              <a:t>relational database system </a:t>
            </a:r>
            <a:r>
              <a:rPr lang="en-US" dirty="0" smtClean="0"/>
              <a:t>and how we can manage and access data from these tables in a desired manner, then it is known as </a:t>
            </a:r>
            <a:r>
              <a:rPr lang="en-US" b="1" dirty="0" smtClean="0"/>
              <a:t>relational database management system(RDBMS).</a:t>
            </a:r>
            <a:endParaRPr lang="en-US" b="1" dirty="0"/>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89888"/>
          </a:xfrm>
        </p:spPr>
        <p:txBody>
          <a:bodyPr>
            <a:normAutofit/>
          </a:bodyPr>
          <a:lstStyle/>
          <a:p>
            <a:pPr>
              <a:buFont typeface="Wingdings" pitchFamily="2" charset="2"/>
              <a:buChar char="q"/>
            </a:pPr>
            <a:r>
              <a:rPr lang="en-US" sz="4000" b="1" dirty="0" smtClean="0">
                <a:solidFill>
                  <a:schemeClr val="tx1"/>
                </a:solidFill>
              </a:rPr>
              <a:t>Integrity rule 2(</a:t>
            </a:r>
            <a:r>
              <a:rPr lang="en-US" sz="4000" b="1" dirty="0" err="1" smtClean="0">
                <a:solidFill>
                  <a:schemeClr val="tx1"/>
                </a:solidFill>
              </a:rPr>
              <a:t>Referencial</a:t>
            </a:r>
            <a:r>
              <a:rPr lang="en-US" sz="4000" b="1" dirty="0" smtClean="0">
                <a:solidFill>
                  <a:schemeClr val="tx1"/>
                </a:solidFill>
              </a:rPr>
              <a:t> Integrity rule):</a:t>
            </a:r>
            <a:endParaRPr lang="en-US" sz="4000" dirty="0"/>
          </a:p>
        </p:txBody>
      </p:sp>
      <p:sp>
        <p:nvSpPr>
          <p:cNvPr id="3" name="Content Placeholder 2"/>
          <p:cNvSpPr>
            <a:spLocks noGrp="1"/>
          </p:cNvSpPr>
          <p:nvPr>
            <p:ph idx="1"/>
          </p:nvPr>
        </p:nvSpPr>
        <p:spPr/>
        <p:txBody>
          <a:bodyPr/>
          <a:lstStyle/>
          <a:p>
            <a:pPr>
              <a:buNone/>
            </a:pPr>
            <a:r>
              <a:rPr lang="en-US" dirty="0" smtClean="0"/>
              <a:t>    It states that if a foreign key in table A refers to the primary key of table B , then every value of the foreign key in table A must be null or be available in table B .</a:t>
            </a:r>
          </a:p>
          <a:p>
            <a:pPr>
              <a:buNone/>
            </a:pPr>
            <a:r>
              <a:rPr lang="en-US" i="1" dirty="0" smtClean="0"/>
              <a:t> For example: </a:t>
            </a:r>
            <a:r>
              <a:rPr lang="en-US" dirty="0" smtClean="0"/>
              <a:t>Here DNO is a foreign key in EMP relation</a:t>
            </a:r>
            <a:endParaRPr lang="en-US" i="1" dirty="0" smtClean="0"/>
          </a:p>
          <a:p>
            <a:pPr>
              <a:buNone/>
            </a:pPr>
            <a:r>
              <a:rPr lang="en-US" i="1" dirty="0" smtClean="0"/>
              <a:t> </a:t>
            </a:r>
            <a:r>
              <a:rPr lang="en-US" b="1" dirty="0" smtClean="0"/>
              <a:t>EMP                                                             DEPT</a:t>
            </a:r>
            <a:endParaRPr lang="en-US" b="1" dirty="0"/>
          </a:p>
        </p:txBody>
      </p:sp>
      <p:graphicFrame>
        <p:nvGraphicFramePr>
          <p:cNvPr id="4" name="Table 3"/>
          <p:cNvGraphicFramePr>
            <a:graphicFrameLocks noGrp="1"/>
          </p:cNvGraphicFramePr>
          <p:nvPr/>
        </p:nvGraphicFramePr>
        <p:xfrm>
          <a:off x="533400" y="4191000"/>
          <a:ext cx="3886200" cy="2133600"/>
        </p:xfrm>
        <a:graphic>
          <a:graphicData uri="http://schemas.openxmlformats.org/drawingml/2006/table">
            <a:tbl>
              <a:tblPr firstRow="1" bandRow="1">
                <a:tableStyleId>{5C22544A-7EE6-4342-B048-85BDC9FD1C3A}</a:tableStyleId>
              </a:tblPr>
              <a:tblGrid>
                <a:gridCol w="971550"/>
                <a:gridCol w="971550"/>
                <a:gridCol w="971550"/>
                <a:gridCol w="971550"/>
              </a:tblGrid>
              <a:tr h="426720">
                <a:tc>
                  <a:txBody>
                    <a:bodyPr/>
                    <a:lstStyle/>
                    <a:p>
                      <a:pPr algn="ctr"/>
                      <a:r>
                        <a:rPr lang="en-US" dirty="0" smtClean="0"/>
                        <a:t>ENO</a:t>
                      </a:r>
                      <a:endParaRPr lang="en-US" dirty="0"/>
                    </a:p>
                  </a:txBody>
                  <a:tcPr/>
                </a:tc>
                <a:tc>
                  <a:txBody>
                    <a:bodyPr/>
                    <a:lstStyle/>
                    <a:p>
                      <a:pPr algn="ctr"/>
                      <a:r>
                        <a:rPr lang="en-US" dirty="0" smtClean="0"/>
                        <a:t>NAME</a:t>
                      </a:r>
                      <a:endParaRPr lang="en-US" dirty="0"/>
                    </a:p>
                  </a:txBody>
                  <a:tcPr/>
                </a:tc>
                <a:tc>
                  <a:txBody>
                    <a:bodyPr/>
                    <a:lstStyle/>
                    <a:p>
                      <a:pPr algn="ctr"/>
                      <a:r>
                        <a:rPr lang="en-US" dirty="0" smtClean="0"/>
                        <a:t>AGE</a:t>
                      </a:r>
                      <a:endParaRPr lang="en-US" dirty="0"/>
                    </a:p>
                  </a:txBody>
                  <a:tcPr/>
                </a:tc>
                <a:tc>
                  <a:txBody>
                    <a:bodyPr/>
                    <a:lstStyle/>
                    <a:p>
                      <a:pPr algn="ctr"/>
                      <a:r>
                        <a:rPr lang="en-US" dirty="0" smtClean="0"/>
                        <a:t>DNO</a:t>
                      </a:r>
                      <a:endParaRPr lang="en-US" dirty="0"/>
                    </a:p>
                  </a:txBody>
                  <a:tcPr/>
                </a:tc>
              </a:tr>
              <a:tr h="426720">
                <a:tc>
                  <a:txBody>
                    <a:bodyPr/>
                    <a:lstStyle/>
                    <a:p>
                      <a:pPr algn="ctr"/>
                      <a:r>
                        <a:rPr lang="en-US" dirty="0" smtClean="0"/>
                        <a:t>1</a:t>
                      </a:r>
                      <a:endParaRPr lang="en-US" dirty="0"/>
                    </a:p>
                  </a:txBody>
                  <a:tcPr/>
                </a:tc>
                <a:tc>
                  <a:txBody>
                    <a:bodyPr/>
                    <a:lstStyle/>
                    <a:p>
                      <a:pPr algn="ctr"/>
                      <a:r>
                        <a:rPr lang="en-US" dirty="0" smtClean="0"/>
                        <a:t>Sunny</a:t>
                      </a:r>
                      <a:endParaRPr lang="en-US" dirty="0"/>
                    </a:p>
                  </a:txBody>
                  <a:tcPr/>
                </a:tc>
                <a:tc>
                  <a:txBody>
                    <a:bodyPr/>
                    <a:lstStyle/>
                    <a:p>
                      <a:pPr algn="ctr"/>
                      <a:r>
                        <a:rPr lang="en-US" dirty="0" smtClean="0"/>
                        <a:t>22</a:t>
                      </a:r>
                      <a:endParaRPr lang="en-US" dirty="0"/>
                    </a:p>
                  </a:txBody>
                  <a:tcPr/>
                </a:tc>
                <a:tc>
                  <a:txBody>
                    <a:bodyPr/>
                    <a:lstStyle/>
                    <a:p>
                      <a:pPr algn="ctr"/>
                      <a:r>
                        <a:rPr lang="en-US" dirty="0" smtClean="0"/>
                        <a:t>10</a:t>
                      </a:r>
                      <a:endParaRPr lang="en-US" dirty="0"/>
                    </a:p>
                  </a:txBody>
                  <a:tcPr/>
                </a:tc>
              </a:tr>
              <a:tr h="426720">
                <a:tc>
                  <a:txBody>
                    <a:bodyPr/>
                    <a:lstStyle/>
                    <a:p>
                      <a:pPr algn="ctr"/>
                      <a:r>
                        <a:rPr lang="en-US" dirty="0" smtClean="0"/>
                        <a:t>2</a:t>
                      </a:r>
                      <a:endParaRPr lang="en-US" dirty="0"/>
                    </a:p>
                  </a:txBody>
                  <a:tcPr/>
                </a:tc>
                <a:tc>
                  <a:txBody>
                    <a:bodyPr/>
                    <a:lstStyle/>
                    <a:p>
                      <a:pPr algn="ctr"/>
                      <a:r>
                        <a:rPr lang="en-US" dirty="0" err="1" smtClean="0"/>
                        <a:t>Mohit</a:t>
                      </a:r>
                      <a:endParaRPr lang="en-US" dirty="0"/>
                    </a:p>
                  </a:txBody>
                  <a:tcPr/>
                </a:tc>
                <a:tc>
                  <a:txBody>
                    <a:bodyPr/>
                    <a:lstStyle/>
                    <a:p>
                      <a:pPr algn="ctr"/>
                      <a:r>
                        <a:rPr lang="en-US" dirty="0" smtClean="0"/>
                        <a:t>24</a:t>
                      </a:r>
                      <a:endParaRPr lang="en-US" dirty="0"/>
                    </a:p>
                  </a:txBody>
                  <a:tcPr/>
                </a:tc>
                <a:tc>
                  <a:txBody>
                    <a:bodyPr/>
                    <a:lstStyle/>
                    <a:p>
                      <a:pPr algn="ctr"/>
                      <a:r>
                        <a:rPr lang="en-US" dirty="0" smtClean="0"/>
                        <a:t>11</a:t>
                      </a:r>
                      <a:endParaRPr lang="en-US" dirty="0"/>
                    </a:p>
                  </a:txBody>
                  <a:tcPr/>
                </a:tc>
              </a:tr>
              <a:tr h="426720">
                <a:tc>
                  <a:txBody>
                    <a:bodyPr/>
                    <a:lstStyle/>
                    <a:p>
                      <a:pPr algn="ctr"/>
                      <a:r>
                        <a:rPr lang="en-US" dirty="0" smtClean="0"/>
                        <a:t>3</a:t>
                      </a:r>
                      <a:endParaRPr lang="en-US" dirty="0"/>
                    </a:p>
                  </a:txBody>
                  <a:tcPr/>
                </a:tc>
                <a:tc>
                  <a:txBody>
                    <a:bodyPr/>
                    <a:lstStyle/>
                    <a:p>
                      <a:pPr algn="ctr"/>
                      <a:r>
                        <a:rPr lang="en-US" dirty="0" err="1" smtClean="0"/>
                        <a:t>Ajit</a:t>
                      </a:r>
                      <a:endParaRPr lang="en-US" dirty="0"/>
                    </a:p>
                  </a:txBody>
                  <a:tcPr/>
                </a:tc>
                <a:tc>
                  <a:txBody>
                    <a:bodyPr/>
                    <a:lstStyle/>
                    <a:p>
                      <a:pPr algn="ctr"/>
                      <a:r>
                        <a:rPr lang="en-US" dirty="0" smtClean="0"/>
                        <a:t>27</a:t>
                      </a:r>
                      <a:endParaRPr lang="en-US" dirty="0"/>
                    </a:p>
                  </a:txBody>
                  <a:tcPr/>
                </a:tc>
                <a:tc>
                  <a:txBody>
                    <a:bodyPr/>
                    <a:lstStyle/>
                    <a:p>
                      <a:pPr algn="ctr"/>
                      <a:r>
                        <a:rPr lang="en-US" dirty="0" smtClean="0"/>
                        <a:t>10</a:t>
                      </a:r>
                      <a:endParaRPr lang="en-US" dirty="0"/>
                    </a:p>
                  </a:txBody>
                  <a:tcPr/>
                </a:tc>
              </a:tr>
              <a:tr h="426720">
                <a:tc>
                  <a:txBody>
                    <a:bodyPr/>
                    <a:lstStyle/>
                    <a:p>
                      <a:pPr algn="ctr"/>
                      <a:r>
                        <a:rPr lang="en-US" dirty="0" smtClean="0"/>
                        <a:t>4</a:t>
                      </a:r>
                      <a:endParaRPr lang="en-US" dirty="0"/>
                    </a:p>
                  </a:txBody>
                  <a:tcPr/>
                </a:tc>
                <a:tc>
                  <a:txBody>
                    <a:bodyPr/>
                    <a:lstStyle/>
                    <a:p>
                      <a:pPr algn="ctr"/>
                      <a:r>
                        <a:rPr lang="en-US" dirty="0" smtClean="0"/>
                        <a:t>Ajay</a:t>
                      </a:r>
                      <a:endParaRPr lang="en-US" dirty="0"/>
                    </a:p>
                  </a:txBody>
                  <a:tcPr/>
                </a:tc>
                <a:tc>
                  <a:txBody>
                    <a:bodyPr/>
                    <a:lstStyle/>
                    <a:p>
                      <a:pPr algn="ctr"/>
                      <a:r>
                        <a:rPr lang="en-US" dirty="0" smtClean="0"/>
                        <a:t>29</a:t>
                      </a:r>
                      <a:endParaRPr lang="en-US" dirty="0"/>
                    </a:p>
                  </a:txBody>
                  <a:tcPr/>
                </a:tc>
                <a:tc>
                  <a:txBody>
                    <a:bodyPr/>
                    <a:lstStyle/>
                    <a:p>
                      <a:pPr algn="ctr"/>
                      <a:r>
                        <a:rPr lang="en-US" dirty="0" smtClean="0"/>
                        <a:t>15</a:t>
                      </a:r>
                      <a:endParaRPr lang="en-US" dirty="0"/>
                    </a:p>
                  </a:txBody>
                  <a:tcPr/>
                </a:tc>
              </a:tr>
            </a:tbl>
          </a:graphicData>
        </a:graphic>
      </p:graphicFrame>
      <p:cxnSp>
        <p:nvCxnSpPr>
          <p:cNvPr id="6" name="Straight Arrow Connector 5"/>
          <p:cNvCxnSpPr/>
          <p:nvPr/>
        </p:nvCxnSpPr>
        <p:spPr>
          <a:xfrm rot="10800000">
            <a:off x="4419600" y="6096000"/>
            <a:ext cx="457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953000" y="5791200"/>
            <a:ext cx="583557" cy="369332"/>
          </a:xfrm>
          <a:prstGeom prst="rect">
            <a:avLst/>
          </a:prstGeom>
          <a:noFill/>
        </p:spPr>
        <p:txBody>
          <a:bodyPr wrap="none" lIns="91440" tIns="45720" rIns="91440" bIns="45720">
            <a:spAutoFit/>
          </a:bodyPr>
          <a:lstStyle/>
          <a:p>
            <a:pPr algn="ctr"/>
            <a:r>
              <a:rPr lang="en-US"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Not</a:t>
            </a:r>
            <a:endParaRPr lang="en-US"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8" name="Rectangle 7"/>
          <p:cNvSpPr/>
          <p:nvPr/>
        </p:nvSpPr>
        <p:spPr>
          <a:xfrm>
            <a:off x="4876800" y="6096000"/>
            <a:ext cx="1059393" cy="369332"/>
          </a:xfrm>
          <a:prstGeom prst="rect">
            <a:avLst/>
          </a:prstGeom>
          <a:noFill/>
        </p:spPr>
        <p:txBody>
          <a:bodyPr wrap="none" lIns="91440" tIns="45720" rIns="91440" bIns="45720">
            <a:spAutoFit/>
          </a:bodyPr>
          <a:lstStyle/>
          <a:p>
            <a:pPr algn="ctr"/>
            <a:r>
              <a:rPr lang="en-US" b="1"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Allowed</a:t>
            </a:r>
            <a:endParaRPr lang="en-US" b="1"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graphicFrame>
        <p:nvGraphicFramePr>
          <p:cNvPr id="10" name="Table 9"/>
          <p:cNvGraphicFramePr>
            <a:graphicFrameLocks noGrp="1"/>
          </p:cNvGraphicFramePr>
          <p:nvPr/>
        </p:nvGraphicFramePr>
        <p:xfrm>
          <a:off x="6096000" y="4191000"/>
          <a:ext cx="2743200" cy="1112520"/>
        </p:xfrm>
        <a:graphic>
          <a:graphicData uri="http://schemas.openxmlformats.org/drawingml/2006/table">
            <a:tbl>
              <a:tblPr firstRow="1" bandRow="1">
                <a:tableStyleId>{5C22544A-7EE6-4342-B048-85BDC9FD1C3A}</a:tableStyleId>
              </a:tblPr>
              <a:tblGrid>
                <a:gridCol w="1371600"/>
                <a:gridCol w="1371600"/>
              </a:tblGrid>
              <a:tr h="370840">
                <a:tc>
                  <a:txBody>
                    <a:bodyPr/>
                    <a:lstStyle/>
                    <a:p>
                      <a:pPr algn="ctr"/>
                      <a:r>
                        <a:rPr lang="en-US" dirty="0" smtClean="0"/>
                        <a:t>DNO</a:t>
                      </a:r>
                      <a:endParaRPr lang="en-US" dirty="0"/>
                    </a:p>
                  </a:txBody>
                  <a:tcPr/>
                </a:tc>
                <a:tc>
                  <a:txBody>
                    <a:bodyPr/>
                    <a:lstStyle/>
                    <a:p>
                      <a:pPr algn="ctr"/>
                      <a:r>
                        <a:rPr lang="en-US" dirty="0" smtClean="0"/>
                        <a:t>DLOC</a:t>
                      </a:r>
                      <a:endParaRPr lang="en-US" dirty="0"/>
                    </a:p>
                  </a:txBody>
                  <a:tcPr/>
                </a:tc>
              </a:tr>
              <a:tr h="370840">
                <a:tc>
                  <a:txBody>
                    <a:bodyPr/>
                    <a:lstStyle/>
                    <a:p>
                      <a:pPr algn="ctr"/>
                      <a:r>
                        <a:rPr lang="en-US" dirty="0" smtClean="0"/>
                        <a:t>10</a:t>
                      </a:r>
                      <a:endParaRPr lang="en-US" dirty="0"/>
                    </a:p>
                  </a:txBody>
                  <a:tcPr/>
                </a:tc>
                <a:tc>
                  <a:txBody>
                    <a:bodyPr/>
                    <a:lstStyle/>
                    <a:p>
                      <a:pPr algn="ctr"/>
                      <a:r>
                        <a:rPr lang="en-US" dirty="0" err="1" smtClean="0"/>
                        <a:t>Karnal</a:t>
                      </a:r>
                      <a:endParaRPr lang="en-US" dirty="0"/>
                    </a:p>
                  </a:txBody>
                  <a:tcPr/>
                </a:tc>
              </a:tr>
              <a:tr h="370840">
                <a:tc>
                  <a:txBody>
                    <a:bodyPr/>
                    <a:lstStyle/>
                    <a:p>
                      <a:pPr algn="ctr"/>
                      <a:r>
                        <a:rPr lang="en-US" dirty="0" smtClean="0"/>
                        <a:t>11</a:t>
                      </a:r>
                      <a:endParaRPr lang="en-US" dirty="0"/>
                    </a:p>
                  </a:txBody>
                  <a:tcPr/>
                </a:tc>
                <a:tc>
                  <a:txBody>
                    <a:bodyPr/>
                    <a:lstStyle/>
                    <a:p>
                      <a:pPr algn="ctr"/>
                      <a:r>
                        <a:rPr lang="en-US" dirty="0" err="1" smtClean="0"/>
                        <a:t>Ambala</a:t>
                      </a:r>
                      <a:endParaRPr lang="en-US" dirty="0"/>
                    </a:p>
                  </a:txBody>
                  <a:tcPr/>
                </a:tc>
              </a:tr>
            </a:tbl>
          </a:graphicData>
        </a:graphic>
      </p:graphicFrame>
    </p:spTree>
  </p:cSld>
  <p:clrMapOvr>
    <a:masterClrMapping/>
  </p:clrMapOvr>
  <p:transition spd="med" advClick="0" advTm="3000">
    <p:pu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b="1" dirty="0" smtClean="0">
                <a:solidFill>
                  <a:schemeClr val="tx1"/>
                </a:solidFill>
                <a:latin typeface="Algerian" pitchFamily="82" charset="0"/>
              </a:rPr>
              <a:t>CONCEPT OF NULL</a:t>
            </a:r>
            <a:endParaRPr lang="en-US" b="1" dirty="0">
              <a:solidFill>
                <a:schemeClr val="tx1"/>
              </a:solidFill>
              <a:latin typeface="Algerian" pitchFamily="82" charset="0"/>
            </a:endParaRPr>
          </a:p>
        </p:txBody>
      </p:sp>
      <p:sp>
        <p:nvSpPr>
          <p:cNvPr id="3" name="Content Placeholder 2"/>
          <p:cNvSpPr>
            <a:spLocks noGrp="1"/>
          </p:cNvSpPr>
          <p:nvPr>
            <p:ph idx="1"/>
          </p:nvPr>
        </p:nvSpPr>
        <p:spPr/>
        <p:txBody>
          <a:bodyPr/>
          <a:lstStyle/>
          <a:p>
            <a:pPr algn="just">
              <a:buNone/>
            </a:pPr>
            <a:r>
              <a:rPr lang="en-US" dirty="0" smtClean="0"/>
              <a:t>    In a relation, the null represents a value of an attribute that may correspond to </a:t>
            </a:r>
            <a:r>
              <a:rPr lang="en-US" b="1" dirty="0" smtClean="0"/>
              <a:t>missing information , unknown information or inapplicable </a:t>
            </a:r>
            <a:r>
              <a:rPr lang="en-US" b="1" dirty="0" err="1" smtClean="0"/>
              <a:t>data</a:t>
            </a:r>
            <a:r>
              <a:rPr lang="en-US" dirty="0" err="1" smtClean="0"/>
              <a:t>.They</a:t>
            </a:r>
            <a:r>
              <a:rPr lang="en-US" dirty="0" smtClean="0"/>
              <a:t> are not values and are not same as text string filled with spaces or zero numeric values .</a:t>
            </a:r>
            <a:r>
              <a:rPr lang="en-US" i="1" dirty="0" smtClean="0"/>
              <a:t>For example</a:t>
            </a:r>
            <a:r>
              <a:rPr lang="en-US" dirty="0" smtClean="0"/>
              <a:t>:</a:t>
            </a:r>
          </a:p>
          <a:p>
            <a:pPr>
              <a:buNone/>
            </a:pPr>
            <a:r>
              <a:rPr lang="en-US" dirty="0" smtClean="0"/>
              <a:t>     </a:t>
            </a:r>
            <a:r>
              <a:rPr lang="en-US" b="1" dirty="0" smtClean="0"/>
              <a:t>STUDENT</a:t>
            </a:r>
            <a:endParaRPr lang="en-US" b="1" dirty="0"/>
          </a:p>
        </p:txBody>
      </p:sp>
      <p:graphicFrame>
        <p:nvGraphicFramePr>
          <p:cNvPr id="4" name="Table 3"/>
          <p:cNvGraphicFramePr>
            <a:graphicFrameLocks noGrp="1"/>
          </p:cNvGraphicFramePr>
          <p:nvPr/>
        </p:nvGraphicFramePr>
        <p:xfrm>
          <a:off x="838200" y="4495800"/>
          <a:ext cx="6096000" cy="185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en-US" dirty="0" smtClean="0"/>
                        <a:t>SID</a:t>
                      </a:r>
                      <a:endParaRPr lang="en-US" dirty="0"/>
                    </a:p>
                  </a:txBody>
                  <a:tcPr/>
                </a:tc>
                <a:tc>
                  <a:txBody>
                    <a:bodyPr/>
                    <a:lstStyle/>
                    <a:p>
                      <a:pPr algn="ctr"/>
                      <a:r>
                        <a:rPr lang="en-US" dirty="0" smtClean="0"/>
                        <a:t>NAME</a:t>
                      </a:r>
                      <a:endParaRPr lang="en-US" dirty="0"/>
                    </a:p>
                  </a:txBody>
                  <a:tcPr/>
                </a:tc>
                <a:tc>
                  <a:txBody>
                    <a:bodyPr/>
                    <a:lstStyle/>
                    <a:p>
                      <a:pPr algn="ctr"/>
                      <a:r>
                        <a:rPr lang="en-US" dirty="0" smtClean="0"/>
                        <a:t>AGE</a:t>
                      </a:r>
                      <a:endParaRPr lang="en-US" dirty="0"/>
                    </a:p>
                  </a:txBody>
                  <a:tcPr/>
                </a:tc>
              </a:tr>
              <a:tr h="370840">
                <a:tc>
                  <a:txBody>
                    <a:bodyPr/>
                    <a:lstStyle/>
                    <a:p>
                      <a:pPr algn="ctr"/>
                      <a:r>
                        <a:rPr lang="en-US" dirty="0" smtClean="0"/>
                        <a:t>1</a:t>
                      </a:r>
                      <a:endParaRPr lang="en-US" dirty="0"/>
                    </a:p>
                  </a:txBody>
                  <a:tcPr/>
                </a:tc>
                <a:tc>
                  <a:txBody>
                    <a:bodyPr/>
                    <a:lstStyle/>
                    <a:p>
                      <a:pPr algn="ctr"/>
                      <a:r>
                        <a:rPr lang="en-US" dirty="0" smtClean="0"/>
                        <a:t>Anita</a:t>
                      </a:r>
                      <a:endParaRPr lang="en-US" dirty="0"/>
                    </a:p>
                  </a:txBody>
                  <a:tcPr/>
                </a:tc>
                <a:tc>
                  <a:txBody>
                    <a:bodyPr/>
                    <a:lstStyle/>
                    <a:p>
                      <a:pPr algn="ctr"/>
                      <a:r>
                        <a:rPr lang="en-US" dirty="0" smtClean="0"/>
                        <a:t>10</a:t>
                      </a:r>
                      <a:endParaRPr lang="en-US" dirty="0"/>
                    </a:p>
                  </a:txBody>
                  <a:tcPr/>
                </a:tc>
              </a:tr>
              <a:tr h="370840">
                <a:tc>
                  <a:txBody>
                    <a:bodyPr/>
                    <a:lstStyle/>
                    <a:p>
                      <a:pPr algn="ctr"/>
                      <a:r>
                        <a:rPr lang="en-US" dirty="0" smtClean="0"/>
                        <a:t>2</a:t>
                      </a:r>
                      <a:endParaRPr lang="en-US" dirty="0"/>
                    </a:p>
                  </a:txBody>
                  <a:tcPr/>
                </a:tc>
                <a:tc>
                  <a:txBody>
                    <a:bodyPr/>
                    <a:lstStyle/>
                    <a:p>
                      <a:pPr algn="ctr"/>
                      <a:r>
                        <a:rPr lang="en-US" dirty="0" smtClean="0"/>
                        <a:t>Ajay</a:t>
                      </a:r>
                      <a:endParaRPr lang="en-US" dirty="0"/>
                    </a:p>
                  </a:txBody>
                  <a:tcPr/>
                </a:tc>
                <a:tc>
                  <a:txBody>
                    <a:bodyPr/>
                    <a:lstStyle/>
                    <a:p>
                      <a:pPr algn="ctr"/>
                      <a:endParaRPr lang="en-US" dirty="0"/>
                    </a:p>
                  </a:txBody>
                  <a:tcPr/>
                </a:tc>
              </a:tr>
              <a:tr h="370840">
                <a:tc>
                  <a:txBody>
                    <a:bodyPr/>
                    <a:lstStyle/>
                    <a:p>
                      <a:pPr algn="ctr"/>
                      <a:r>
                        <a:rPr lang="en-US" dirty="0" smtClean="0"/>
                        <a:t>3</a:t>
                      </a:r>
                      <a:endParaRPr lang="en-US" dirty="0"/>
                    </a:p>
                  </a:txBody>
                  <a:tcPr/>
                </a:tc>
                <a:tc>
                  <a:txBody>
                    <a:bodyPr/>
                    <a:lstStyle/>
                    <a:p>
                      <a:pPr algn="ctr"/>
                      <a:r>
                        <a:rPr lang="en-US" dirty="0" err="1" smtClean="0"/>
                        <a:t>Smriti</a:t>
                      </a:r>
                      <a:endParaRPr lang="en-US" dirty="0"/>
                    </a:p>
                  </a:txBody>
                  <a:tcPr/>
                </a:tc>
                <a:tc>
                  <a:txBody>
                    <a:bodyPr/>
                    <a:lstStyle/>
                    <a:p>
                      <a:pPr algn="ctr"/>
                      <a:r>
                        <a:rPr lang="en-US" dirty="0" smtClean="0"/>
                        <a:t>19</a:t>
                      </a:r>
                      <a:endParaRPr lang="en-US" dirty="0"/>
                    </a:p>
                  </a:txBody>
                  <a:tcPr/>
                </a:tc>
              </a:tr>
              <a:tr h="370840">
                <a:tc>
                  <a:txBody>
                    <a:bodyPr/>
                    <a:lstStyle/>
                    <a:p>
                      <a:pPr algn="ctr"/>
                      <a:r>
                        <a:rPr lang="en-US" dirty="0" smtClean="0"/>
                        <a:t>4</a:t>
                      </a:r>
                      <a:endParaRPr lang="en-US" dirty="0"/>
                    </a:p>
                  </a:txBody>
                  <a:tcPr/>
                </a:tc>
                <a:tc>
                  <a:txBody>
                    <a:bodyPr/>
                    <a:lstStyle/>
                    <a:p>
                      <a:pPr algn="ctr"/>
                      <a:r>
                        <a:rPr lang="en-US" dirty="0" err="1" smtClean="0"/>
                        <a:t>Priya</a:t>
                      </a:r>
                      <a:endParaRPr lang="en-US" dirty="0"/>
                    </a:p>
                  </a:txBody>
                  <a:tcPr/>
                </a:tc>
                <a:tc>
                  <a:txBody>
                    <a:bodyPr/>
                    <a:lstStyle/>
                    <a:p>
                      <a:pPr algn="ctr"/>
                      <a:r>
                        <a:rPr lang="en-US" dirty="0" smtClean="0"/>
                        <a:t>10.5</a:t>
                      </a:r>
                      <a:endParaRPr lang="en-US" dirty="0"/>
                    </a:p>
                  </a:txBody>
                  <a:tcPr/>
                </a:tc>
              </a:tr>
            </a:tbl>
          </a:graphicData>
        </a:graphic>
      </p:graphicFrame>
      <p:cxnSp>
        <p:nvCxnSpPr>
          <p:cNvPr id="6" name="Straight Arrow Connector 5"/>
          <p:cNvCxnSpPr/>
          <p:nvPr/>
        </p:nvCxnSpPr>
        <p:spPr>
          <a:xfrm rot="10800000">
            <a:off x="6172200" y="5410200"/>
            <a:ext cx="1295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a:off x="6172200" y="5867400"/>
            <a:ext cx="12954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10800000">
            <a:off x="6248400" y="6248400"/>
            <a:ext cx="12192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391400" y="5257800"/>
            <a:ext cx="962123" cy="369332"/>
          </a:xfrm>
          <a:prstGeom prst="rect">
            <a:avLst/>
          </a:prstGeom>
          <a:noFill/>
        </p:spPr>
        <p:txBody>
          <a:bodyPr wrap="none" lIns="91440" tIns="45720" rIns="91440" bIns="45720">
            <a:spAutoFit/>
          </a:bodyPr>
          <a:lstStyle/>
          <a:p>
            <a:pPr algn="ctr"/>
            <a:r>
              <a:rPr lang="en-US"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Missing</a:t>
            </a:r>
            <a:endParaRPr lang="en-US"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2" name="Rectangle 11"/>
          <p:cNvSpPr/>
          <p:nvPr/>
        </p:nvSpPr>
        <p:spPr>
          <a:xfrm>
            <a:off x="7467600" y="5715000"/>
            <a:ext cx="1167947" cy="369332"/>
          </a:xfrm>
          <a:prstGeom prst="rect">
            <a:avLst/>
          </a:prstGeom>
          <a:noFill/>
        </p:spPr>
        <p:txBody>
          <a:bodyPr wrap="none" lIns="91440" tIns="45720" rIns="91440" bIns="45720">
            <a:spAutoFit/>
          </a:bodyPr>
          <a:lstStyle/>
          <a:p>
            <a:pPr algn="ctr"/>
            <a:r>
              <a:rPr lang="en-US"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Unknown</a:t>
            </a:r>
            <a:endParaRPr lang="en-US"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3" name="Rectangle 12"/>
          <p:cNvSpPr/>
          <p:nvPr/>
        </p:nvSpPr>
        <p:spPr>
          <a:xfrm>
            <a:off x="7467600" y="6096000"/>
            <a:ext cx="1417376" cy="369332"/>
          </a:xfrm>
          <a:prstGeom prst="rect">
            <a:avLst/>
          </a:prstGeom>
          <a:noFill/>
        </p:spPr>
        <p:txBody>
          <a:bodyPr wrap="none" lIns="91440" tIns="45720" rIns="91440" bIns="45720">
            <a:spAutoFit/>
          </a:bodyPr>
          <a:lstStyle/>
          <a:p>
            <a:pPr algn="ctr"/>
            <a:r>
              <a:rPr lang="en-US" cap="none" spc="0" dirty="0" smtClean="0">
                <a:ln w="12700">
                  <a:solidFill>
                    <a:schemeClr val="tx2">
                      <a:satMod val="155000"/>
                    </a:schemeClr>
                  </a:solidFill>
                  <a:prstDash val="solid"/>
                </a:ln>
                <a:effectLst>
                  <a:outerShdw blurRad="41275" dist="20320" dir="1800000" algn="tl" rotWithShape="0">
                    <a:srgbClr val="000000">
                      <a:alpha val="40000"/>
                    </a:srgbClr>
                  </a:outerShdw>
                </a:effectLst>
              </a:rPr>
              <a:t>Inapplicable</a:t>
            </a:r>
            <a:endParaRPr lang="en-US"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ransition spd="med" advClick="0" advTm="3000">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solidFill>
                  <a:schemeClr val="tx1"/>
                </a:solidFill>
                <a:latin typeface="Algerian" pitchFamily="82" charset="0"/>
              </a:rPr>
              <a:t>RELATION AND THEIR SCHEMES</a:t>
            </a:r>
            <a:endParaRPr lang="en-US" b="1" dirty="0">
              <a:solidFill>
                <a:schemeClr val="tx1"/>
              </a:solidFill>
              <a:latin typeface="Algerian" pitchFamily="82" charset="0"/>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t>A homogeneous set of </a:t>
            </a:r>
            <a:r>
              <a:rPr lang="en-US" dirty="0" err="1" smtClean="0"/>
              <a:t>tuples</a:t>
            </a:r>
            <a:r>
              <a:rPr lang="en-US" dirty="0" smtClean="0"/>
              <a:t> makes a relation. Two parts of a relation are:-</a:t>
            </a:r>
          </a:p>
          <a:p>
            <a:pPr>
              <a:buFont typeface="Arial" pitchFamily="34" charset="0"/>
              <a:buChar char="•"/>
            </a:pPr>
            <a:r>
              <a:rPr lang="en-US" b="1" dirty="0" smtClean="0"/>
              <a:t>Relation scheme or header</a:t>
            </a:r>
          </a:p>
          <a:p>
            <a:pPr>
              <a:buFont typeface="Arial" pitchFamily="34" charset="0"/>
              <a:buChar char="•"/>
            </a:pPr>
            <a:r>
              <a:rPr lang="en-US" b="1" dirty="0" smtClean="0"/>
              <a:t>Time varying set of </a:t>
            </a:r>
            <a:r>
              <a:rPr lang="en-US" b="1" dirty="0" err="1" smtClean="0"/>
              <a:t>tuples</a:t>
            </a:r>
            <a:r>
              <a:rPr lang="en-US" b="1" dirty="0" smtClean="0"/>
              <a:t> of body</a:t>
            </a:r>
          </a:p>
          <a:p>
            <a:pPr algn="just">
              <a:buNone/>
            </a:pPr>
            <a:r>
              <a:rPr lang="en-US" dirty="0" smtClean="0"/>
              <a:t>    In a relation, the set of attributes  remains </a:t>
            </a:r>
            <a:r>
              <a:rPr lang="en-US" dirty="0" err="1" smtClean="0"/>
              <a:t>invarient</a:t>
            </a:r>
            <a:r>
              <a:rPr lang="en-US" dirty="0" smtClean="0"/>
              <a:t> and the </a:t>
            </a:r>
            <a:r>
              <a:rPr lang="en-US" dirty="0" err="1" smtClean="0"/>
              <a:t>tuples</a:t>
            </a:r>
            <a:r>
              <a:rPr lang="en-US" dirty="0" smtClean="0"/>
              <a:t> are defined on them. This is called the </a:t>
            </a:r>
            <a:r>
              <a:rPr lang="en-US" i="1" dirty="0" smtClean="0"/>
              <a:t>relation scheme</a:t>
            </a:r>
            <a:r>
              <a:rPr lang="en-US" dirty="0" smtClean="0"/>
              <a:t>. On the other hand, the set of </a:t>
            </a:r>
            <a:r>
              <a:rPr lang="en-US" dirty="0" err="1" smtClean="0"/>
              <a:t>tuples</a:t>
            </a:r>
            <a:r>
              <a:rPr lang="en-US" dirty="0" smtClean="0"/>
              <a:t> in the relation are not static but can vary with time and this makes the body of the relation called </a:t>
            </a:r>
            <a:r>
              <a:rPr lang="en-US" i="1" dirty="0" smtClean="0"/>
              <a:t>time varying set of </a:t>
            </a:r>
            <a:r>
              <a:rPr lang="en-US" i="1" dirty="0" err="1" smtClean="0"/>
              <a:t>tuples</a:t>
            </a:r>
            <a:r>
              <a:rPr lang="en-US" i="1" dirty="0" smtClean="0"/>
              <a:t>.</a:t>
            </a:r>
            <a:endParaRPr lang="en-US" i="1" dirty="0"/>
          </a:p>
        </p:txBody>
      </p:sp>
    </p:spTree>
  </p:cSld>
  <p:clrMapOvr>
    <a:masterClrMapping/>
  </p:clrMapOvr>
  <p:transition spd="med" advClick="0" advTm="3000">
    <p:newsflash/>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ctrTitle"/>
          </p:nvPr>
        </p:nvSpPr>
        <p:spPr>
          <a:xfrm>
            <a:off x="609600" y="1143000"/>
            <a:ext cx="7772400" cy="1470025"/>
          </a:xfrm>
          <a:prstGeom prst="flowChartAlternateProcess">
            <a:avLst/>
          </a:prstGeom>
          <a:gradFill flip="none" rotWithShape="1">
            <a:gsLst>
              <a:gs pos="0">
                <a:schemeClr val="accent6">
                  <a:lumMod val="60000"/>
                  <a:lumOff val="40000"/>
                  <a:shade val="30000"/>
                  <a:satMod val="115000"/>
                </a:schemeClr>
              </a:gs>
              <a:gs pos="50000">
                <a:schemeClr val="accent6">
                  <a:lumMod val="60000"/>
                  <a:lumOff val="40000"/>
                  <a:shade val="67500"/>
                  <a:satMod val="115000"/>
                </a:schemeClr>
              </a:gs>
              <a:gs pos="100000">
                <a:schemeClr val="accent6">
                  <a:lumMod val="60000"/>
                  <a:lumOff val="40000"/>
                  <a:shade val="100000"/>
                  <a:satMod val="115000"/>
                </a:schemeClr>
              </a:gs>
            </a:gsLst>
            <a:lin ang="13500000" scaled="1"/>
            <a:tileRect/>
          </a:gradFill>
          <a:effectLst>
            <a:softEdge rad="127000"/>
          </a:effectLst>
        </p:spPr>
        <p:txBody>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6350" stA="50000" endA="300" endPos="50000" dist="29997" dir="5400000" sy="-100000" algn="bl" rotWithShape="0"/>
                </a:effectLst>
              </a:rPr>
              <a:t>Chapter 2</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228600">
                  <a:schemeClr val="accent4">
                    <a:satMod val="175000"/>
                    <a:alpha val="40000"/>
                  </a:schemeClr>
                </a:glow>
                <a:reflection blurRad="6350" stA="50000" endA="300" endPos="50000" dist="29997" dir="5400000" sy="-100000" algn="bl" rotWithShape="0"/>
              </a:effectLst>
            </a:endParaRPr>
          </a:p>
        </p:txBody>
      </p:sp>
      <p:sp>
        <p:nvSpPr>
          <p:cNvPr id="5" name="Subtitle 4"/>
          <p:cNvSpPr>
            <a:spLocks noGrp="1"/>
          </p:cNvSpPr>
          <p:nvPr>
            <p:ph type="subTitle" idx="1"/>
          </p:nvPr>
        </p:nvSpPr>
        <p:spPr>
          <a:xfrm>
            <a:off x="1447800" y="3200400"/>
            <a:ext cx="6400800" cy="2667000"/>
          </a:xfrm>
          <a:blipFill>
            <a:blip r:embed="rId2" cstate="print"/>
            <a:tile tx="0" ty="0" sx="100000" sy="100000" flip="none" algn="tl"/>
          </a:blipFill>
          <a:effectLst>
            <a:softEdge rad="317500"/>
          </a:effectLst>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0000" endA="300" endPos="50000" dist="29997" dir="5400000" sy="-100000" algn="bl" rotWithShape="0"/>
                </a:effectLst>
              </a:rPr>
              <a:t>Functional</a:t>
            </a:r>
          </a:p>
          <a:p>
            <a:r>
              <a:rPr lang="en-US" sz="72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0000" endA="300" endPos="50000" dist="29997" dir="5400000" sy="-100000" algn="bl" rotWithShape="0"/>
                </a:effectLst>
              </a:rPr>
              <a:t>Dependencies</a:t>
            </a:r>
            <a:endParaRPr lang="en-US" sz="7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reflection blurRad="6350" stA="50000" endA="300" endPos="50000" dist="29997" dir="5400000" sy="-100000" algn="bl" rotWithShape="0"/>
              </a:effectLst>
            </a:endParaRPr>
          </a:p>
        </p:txBody>
      </p:sp>
    </p:spTree>
  </p:cSld>
  <p:clrMapOvr>
    <a:masterClrMapping/>
  </p:clrMapOvr>
  <p:transition spd="med">
    <p:push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tx2">
              <a:lumMod val="40000"/>
              <a:lumOff val="60000"/>
            </a:schemeClr>
          </a:solidFill>
          <a:ln>
            <a:noFill/>
          </a:ln>
          <a:effectLst>
            <a:outerShdw blurRad="190500" dist="228600" dir="2700000" algn="ctr">
              <a:srgbClr val="000000">
                <a:alpha val="30000"/>
              </a:srgbClr>
            </a:outerShdw>
            <a:reflection blurRad="6350" stA="50000" endA="300" endPos="55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5"/>
          </a:lnRef>
          <a:fillRef idx="1">
            <a:schemeClr val="lt1"/>
          </a:fillRef>
          <a:effectRef idx="0">
            <a:schemeClr val="accent5"/>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Functional Dependency</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Content Placeholder 4"/>
          <p:cNvSpPr>
            <a:spLocks noGrp="1"/>
          </p:cNvSpPr>
          <p:nvPr>
            <p:ph idx="1"/>
          </p:nvPr>
        </p:nvSpPr>
        <p:spPr>
          <a:xfrm>
            <a:off x="457200" y="1646237"/>
            <a:ext cx="8229600" cy="452596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3175">
            <a:prstDash val="sysDot"/>
          </a:ln>
          <a:effectLst>
            <a:softEdge rad="635000"/>
          </a:effectLst>
          <a:scene3d>
            <a:camera prst="perspectiveRight"/>
            <a:lightRig rig="threePt" dir="t"/>
          </a:scene3d>
        </p:spPr>
        <p:style>
          <a:lnRef idx="2">
            <a:schemeClr val="accent2"/>
          </a:lnRef>
          <a:fillRef idx="1">
            <a:schemeClr val="lt1"/>
          </a:fillRef>
          <a:effectRef idx="0">
            <a:schemeClr val="accent2"/>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buNone/>
            </a:pPr>
            <a:r>
              <a:rPr lang="en-US" b="1" dirty="0" smtClean="0">
                <a:ln w="11430"/>
                <a:solidFill>
                  <a:schemeClr val="tx2">
                    <a:lumMod val="60000"/>
                    <a:lumOff val="40000"/>
                  </a:schemeClr>
                </a:solidFill>
                <a:effectLst>
                  <a:outerShdw blurRad="50800" dist="39000" dir="5460000" algn="tl">
                    <a:srgbClr val="000000">
                      <a:alpha val="38000"/>
                    </a:srgbClr>
                  </a:outerShdw>
                </a:effectLst>
              </a:rPr>
              <a:t>A functional dependency is a relationship</a:t>
            </a:r>
          </a:p>
          <a:p>
            <a:pPr>
              <a:buNone/>
            </a:pPr>
            <a:r>
              <a:rPr lang="en-US" b="1" dirty="0" smtClean="0">
                <a:ln w="11430"/>
                <a:solidFill>
                  <a:schemeClr val="tx2">
                    <a:lumMod val="60000"/>
                    <a:lumOff val="40000"/>
                  </a:schemeClr>
                </a:solidFill>
                <a:effectLst>
                  <a:outerShdw blurRad="50800" dist="39000" dir="5460000" algn="tl">
                    <a:srgbClr val="000000">
                      <a:alpha val="38000"/>
                    </a:srgbClr>
                  </a:outerShdw>
                </a:effectLst>
              </a:rPr>
              <a:t>between attributes, we can obtain the value of</a:t>
            </a:r>
          </a:p>
          <a:p>
            <a:pPr>
              <a:buNone/>
            </a:pPr>
            <a:r>
              <a:rPr lang="en-US" b="1" dirty="0" smtClean="0">
                <a:ln w="11430"/>
                <a:solidFill>
                  <a:schemeClr val="tx2">
                    <a:lumMod val="60000"/>
                    <a:lumOff val="40000"/>
                  </a:schemeClr>
                </a:solidFill>
                <a:effectLst>
                  <a:outerShdw blurRad="50800" dist="39000" dir="5460000" algn="tl">
                    <a:srgbClr val="000000">
                      <a:alpha val="38000"/>
                    </a:srgbClr>
                  </a:outerShdw>
                </a:effectLst>
              </a:rPr>
              <a:t>another attribute.</a:t>
            </a:r>
          </a:p>
          <a:p>
            <a:pPr>
              <a:buNone/>
            </a:pPr>
            <a:endParaRPr lang="en-US" b="1" dirty="0" smtClean="0">
              <a:ln w="11430"/>
              <a:solidFill>
                <a:schemeClr val="tx2">
                  <a:lumMod val="60000"/>
                  <a:lumOff val="40000"/>
                </a:schemeClr>
              </a:solidFill>
              <a:effectLst>
                <a:outerShdw blurRad="50800" dist="39000" dir="5460000" algn="tl">
                  <a:srgbClr val="000000">
                    <a:alpha val="38000"/>
                  </a:srgbClr>
                </a:outerShdw>
              </a:effectLst>
            </a:endParaRPr>
          </a:p>
          <a:p>
            <a:pPr>
              <a:buNone/>
            </a:pPr>
            <a:endParaRPr lang="en-US" b="1" dirty="0" smtClean="0">
              <a:ln w="11430"/>
              <a:solidFill>
                <a:schemeClr val="tx2">
                  <a:lumMod val="60000"/>
                  <a:lumOff val="40000"/>
                </a:schemeClr>
              </a:solidFill>
              <a:effectLst>
                <a:outerShdw blurRad="50800" dist="39000" dir="5460000" algn="tl">
                  <a:srgbClr val="000000">
                    <a:alpha val="38000"/>
                  </a:srgbClr>
                </a:outerShdw>
              </a:effectLst>
            </a:endParaRPr>
          </a:p>
          <a:p>
            <a:pPr>
              <a:buNone/>
            </a:pPr>
            <a:endParaRPr lang="en-US" b="1" dirty="0">
              <a:ln w="11430"/>
              <a:solidFill>
                <a:schemeClr val="tx2">
                  <a:lumMod val="60000"/>
                  <a:lumOff val="40000"/>
                </a:schemeClr>
              </a:solidFill>
              <a:effectLst>
                <a:outerShdw blurRad="50800" dist="39000" dir="5460000" algn="tl">
                  <a:srgbClr val="000000">
                    <a:alpha val="38000"/>
                  </a:srgbClr>
                </a:outerShdw>
              </a:effectLst>
            </a:endParaRPr>
          </a:p>
        </p:txBody>
      </p:sp>
      <p:pic>
        <p:nvPicPr>
          <p:cNvPr id="6" name="Picture 5" descr="uvaNW.png"/>
          <p:cNvPicPr>
            <a:picLocks noChangeAspect="1"/>
          </p:cNvPicPr>
          <p:nvPr/>
        </p:nvPicPr>
        <p:blipFill>
          <a:blip r:embed="rId2" cstate="print"/>
          <a:stretch>
            <a:fillRect/>
          </a:stretch>
        </p:blipFill>
        <p:spPr>
          <a:xfrm>
            <a:off x="914400" y="3657600"/>
            <a:ext cx="6781800" cy="2438400"/>
          </a:xfrm>
          <a:prstGeom prst="rect">
            <a:avLst/>
          </a:prstGeom>
          <a:ln>
            <a:noFill/>
          </a:ln>
          <a:effectLst>
            <a:glow rad="228600">
              <a:schemeClr val="accent5">
                <a:satMod val="175000"/>
                <a:alpha val="40000"/>
              </a:schemeClr>
            </a:glow>
            <a:softEdge rad="112500"/>
          </a:effectLst>
          <a:scene3d>
            <a:camera prst="obliqueBottomRight"/>
            <a:lightRig rig="threePt" dir="t"/>
          </a:scene3d>
        </p:spPr>
      </p:pic>
    </p:spTree>
  </p:cSld>
  <p:clrMapOvr>
    <a:masterClrMapping/>
  </p:clrMapOvr>
  <p:transition spd="med">
    <p:push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normalization12.png"/>
          <p:cNvPicPr>
            <a:picLocks noChangeAspect="1"/>
          </p:cNvPicPr>
          <p:nvPr/>
        </p:nvPicPr>
        <p:blipFill>
          <a:blip r:embed="rId2" cstate="print"/>
          <a:stretch>
            <a:fillRect/>
          </a:stretch>
        </p:blipFill>
        <p:spPr>
          <a:xfrm>
            <a:off x="381000" y="914400"/>
            <a:ext cx="8358340" cy="4066384"/>
          </a:xfrm>
          <a:prstGeom prst="roundRect">
            <a:avLst>
              <a:gd name="adj" fmla="val 8594"/>
            </a:avLst>
          </a:prstGeom>
          <a:solidFill>
            <a:srgbClr val="FFFFFF">
              <a:shade val="85000"/>
            </a:srgbClr>
          </a:solidFill>
          <a:ln w="3175">
            <a:solidFill>
              <a:schemeClr val="tx1"/>
            </a:solidFill>
          </a:ln>
          <a:effectLst>
            <a:glow rad="228600">
              <a:schemeClr val="accent2">
                <a:satMod val="175000"/>
                <a:alpha val="40000"/>
              </a:schemeClr>
            </a:glow>
            <a:reflection blurRad="12700" stA="38000" endPos="28000" dist="5000" dir="5400000" sy="-100000" algn="bl" rotWithShape="0"/>
          </a:effectLst>
          <a:scene3d>
            <a:camera prst="obliqueTopLeft"/>
            <a:lightRig rig="threePt" dir="t"/>
          </a:scene3d>
        </p:spPr>
      </p:pic>
    </p:spTree>
  </p:cSld>
  <p:clrMapOvr>
    <a:masterClrMapping/>
  </p:clrMapOvr>
  <p:transition spd="med">
    <p:push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1143000"/>
          </a:xfrm>
          <a:solidFill>
            <a:schemeClr val="tx2">
              <a:lumMod val="60000"/>
              <a:lumOff val="40000"/>
            </a:schemeClr>
          </a:soli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Fully Functional Dependency</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533400" y="2057400"/>
            <a:ext cx="8305800" cy="452596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effectLst>
            <a:softEdge rad="635000"/>
          </a:effectLst>
          <a:scene3d>
            <a:camera prst="perspectiveRight"/>
            <a:lightRig rig="threePt" dir="t"/>
          </a:scene3d>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buNone/>
            </a:pPr>
            <a:r>
              <a:rPr lang="en-US" sz="2800" b="1" cap="all" dirty="0" smtClean="0">
                <a:ln/>
                <a:solidFill>
                  <a:schemeClr val="accent1"/>
                </a:solidFill>
                <a:effectLst>
                  <a:outerShdw blurRad="19685" dist="12700" dir="5400000" algn="tl" rotWithShape="0">
                    <a:schemeClr val="accent1">
                      <a:satMod val="130000"/>
                      <a:alpha val="60000"/>
                    </a:schemeClr>
                  </a:outerShdw>
                  <a:reflection blurRad="6350" stA="55000" endA="300" endPos="45500" dir="5400000" sy="-100000" algn="bl" rotWithShape="0"/>
                </a:effectLst>
              </a:rPr>
              <a:t>In a relation R, an attribute Y is said to be fully</a:t>
            </a:r>
          </a:p>
          <a:p>
            <a:pPr>
              <a:buNone/>
            </a:pPr>
            <a:r>
              <a:rPr lang="en-US" sz="2800" b="1" cap="all" dirty="0" smtClean="0">
                <a:ln/>
                <a:solidFill>
                  <a:schemeClr val="accent1"/>
                </a:solidFill>
                <a:effectLst>
                  <a:outerShdw blurRad="19685" dist="12700" dir="5400000" algn="tl" rotWithShape="0">
                    <a:schemeClr val="accent1">
                      <a:satMod val="130000"/>
                      <a:alpha val="60000"/>
                    </a:schemeClr>
                  </a:outerShdw>
                  <a:reflection blurRad="6350" stA="55000" endA="300" endPos="45500" dir="5400000" sy="-100000" algn="bl" rotWithShape="0"/>
                </a:effectLst>
              </a:rPr>
              <a:t>functionally dependent on attribute X if it is</a:t>
            </a:r>
          </a:p>
          <a:p>
            <a:pPr>
              <a:buNone/>
            </a:pPr>
            <a:r>
              <a:rPr lang="en-US" sz="2800" b="1" cap="all" dirty="0" smtClean="0">
                <a:ln/>
                <a:solidFill>
                  <a:schemeClr val="accent1"/>
                </a:solidFill>
                <a:effectLst>
                  <a:outerShdw blurRad="19685" dist="12700" dir="5400000" algn="tl" rotWithShape="0">
                    <a:schemeClr val="accent1">
                      <a:satMod val="130000"/>
                      <a:alpha val="60000"/>
                    </a:schemeClr>
                  </a:outerShdw>
                  <a:reflection blurRad="6350" stA="55000" endA="300" endPos="45500" dir="5400000" sy="-100000" algn="bl" rotWithShape="0"/>
                </a:effectLst>
              </a:rPr>
              <a:t>functionally dependent on X and not</a:t>
            </a:r>
          </a:p>
          <a:p>
            <a:pPr>
              <a:buNone/>
            </a:pPr>
            <a:r>
              <a:rPr lang="en-US" sz="2800" b="1" cap="all" dirty="0" smtClean="0">
                <a:ln/>
                <a:solidFill>
                  <a:schemeClr val="accent1"/>
                </a:solidFill>
                <a:effectLst>
                  <a:outerShdw blurRad="19685" dist="12700" dir="5400000" algn="tl" rotWithShape="0">
                    <a:schemeClr val="accent1">
                      <a:satMod val="130000"/>
                      <a:alpha val="60000"/>
                    </a:schemeClr>
                  </a:outerShdw>
                  <a:reflection blurRad="6350" stA="55000" endA="300" endPos="45500" dir="5400000" sy="-100000" algn="bl" rotWithShape="0"/>
                </a:effectLst>
              </a:rPr>
              <a:t>functionally dependent on any proper subset of X.</a:t>
            </a:r>
          </a:p>
        </p:txBody>
      </p:sp>
    </p:spTree>
  </p:cSld>
  <p:clrMapOvr>
    <a:masterClrMapping/>
  </p:clrMapOvr>
  <p:transition spd="med">
    <p:push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h9UDOPR7G.jpg"/>
          <p:cNvPicPr>
            <a:picLocks noChangeAspect="1"/>
          </p:cNvPicPr>
          <p:nvPr/>
        </p:nvPicPr>
        <p:blipFill>
          <a:blip r:embed="rId2" cstate="print"/>
          <a:stretch>
            <a:fillRect/>
          </a:stretch>
        </p:blipFill>
        <p:spPr>
          <a:xfrm>
            <a:off x="685799" y="518449"/>
            <a:ext cx="7548951" cy="5653751"/>
          </a:xfrm>
          <a:prstGeom prst="rect">
            <a:avLst/>
          </a:prstGeom>
          <a:ln>
            <a:noFill/>
          </a:ln>
          <a:effectLst>
            <a:glow rad="228600">
              <a:schemeClr val="accent5">
                <a:satMod val="175000"/>
                <a:alpha val="40000"/>
              </a:schemeClr>
            </a:glow>
            <a:outerShdw blurRad="76200" dir="18900000" sy="23000" kx="-1200000" algn="bl" rotWithShape="0">
              <a:prstClr val="black">
                <a:alpha val="20000"/>
              </a:prstClr>
            </a:outerShdw>
            <a:softEdge rad="12700"/>
          </a:effectLst>
          <a:scene3d>
            <a:camera prst="obliqueTopLeft"/>
            <a:lightRig rig="threePt" dir="t"/>
          </a:scene3d>
        </p:spPr>
      </p:pic>
    </p:spTree>
  </p:cSld>
  <p:clrMapOvr>
    <a:masterClrMapping/>
  </p:clrMapOvr>
  <p:transition spd="med">
    <p:push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Trivial and Non trivial Dependency</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xfrm>
            <a:off x="533400" y="1828800"/>
            <a:ext cx="8229600" cy="4525963"/>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3175">
            <a:solidFill>
              <a:schemeClr val="tx1"/>
            </a:solidFill>
          </a:ln>
          <a:effectLst>
            <a:softEdge rad="635000"/>
          </a:effectLst>
          <a:scene3d>
            <a:camera prst="perspectiveRight"/>
            <a:lightRig rig="threePt" dir="t"/>
          </a:scene3d>
        </p:spPr>
        <p:txBody>
          <a:bodyPr>
            <a:normAutofit fontScale="77500" lnSpcReduction="20000"/>
          </a:bodyPr>
          <a:lstStyle/>
          <a:p>
            <a:r>
              <a:rPr lang="en-US" dirty="0" smtClean="0"/>
              <a:t>Trivial FD: An FD is trivial if and only if the right hand side is a subset of the left hand side.</a:t>
            </a:r>
          </a:p>
          <a:p>
            <a:pPr>
              <a:buNone/>
            </a:pPr>
            <a:r>
              <a:rPr lang="en-US" dirty="0" smtClean="0"/>
              <a:t>   Example</a:t>
            </a:r>
            <a:r>
              <a:rPr lang="en-US" dirty="0" smtClean="0">
                <a:sym typeface="Wingdings" pitchFamily="2" charset="2"/>
              </a:rPr>
              <a:t>:</a:t>
            </a:r>
          </a:p>
          <a:p>
            <a:pPr>
              <a:buNone/>
            </a:pPr>
            <a:r>
              <a:rPr lang="en-US" dirty="0" smtClean="0">
                <a:sym typeface="Wingdings" pitchFamily="2" charset="2"/>
              </a:rPr>
              <a:t>   (S#, p#)-&gt;S#</a:t>
            </a: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Wingdings" pitchFamily="2" charset="2"/>
            </a:endParaRPr>
          </a:p>
          <a:p>
            <a:pPr>
              <a:buNone/>
            </a:pP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For example: </a:t>
            </a:r>
          </a:p>
          <a:p>
            <a:pPr>
              <a:buNone/>
            </a:pP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Consider a table with two columns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Student_id</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and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Student_Name</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pPr>
              <a:buNone/>
            </a:pP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Student_Id</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Student_Name</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-&gt;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Student_Id</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is a trivial functional dependency as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Student_Id</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is a subset of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Student_Id</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Student_Name</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That makes sense because if we know the values of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Student_Id</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and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Student_Name</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then the value of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Student_Id</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can be uniquely determined.</a:t>
            </a:r>
          </a:p>
          <a:p>
            <a:pPr>
              <a:buNone/>
            </a:pP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None/>
            </a:pP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med">
    <p:push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noFill/>
          </a:ln>
          <a:effectLst>
            <a:outerShdw blurRad="44450" dist="27940" dir="5400000" algn="ctr">
              <a:srgbClr val="000000">
                <a:alpha val="32000"/>
              </a:srgbClr>
            </a:outerShdw>
            <a:reflection blurRad="6350" stA="52000" endA="300" endPos="35000" dir="5400000" sy="-100000" algn="bl" rotWithShape="0"/>
          </a:effectLst>
          <a:scene3d>
            <a:camera prst="orthographicFront">
              <a:rot lat="0" lon="0" rev="0"/>
            </a:camera>
            <a:lightRig rig="balanced" dir="t">
              <a:rot lat="0" lon="0" rev="8700000"/>
            </a:lightRig>
          </a:scene3d>
          <a:sp3d>
            <a:bevelT w="190500" h="38100"/>
          </a:sp3d>
        </p:spPr>
        <p:style>
          <a:lnRef idx="2">
            <a:schemeClr val="accent4"/>
          </a:lnRef>
          <a:fillRef idx="1">
            <a:schemeClr val="lt1"/>
          </a:fillRef>
          <a:effectRef idx="0">
            <a:schemeClr val="accent4"/>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NONTRIVIAL DEPENDENCIES</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effectLst>
            <a:softEdge rad="317500"/>
          </a:effectLst>
          <a:scene3d>
            <a:camera prst="perspectiveRight"/>
            <a:lightRig rig="threePt" dir="t"/>
          </a:scene3d>
        </p:spPr>
        <p:txBody>
          <a:bodyPr>
            <a:normAutofit fontScale="77500" lnSpcReduction="20000"/>
          </a:bodyPr>
          <a:lstStyle/>
          <a:p>
            <a:pPr>
              <a:buNone/>
            </a:pPr>
            <a:endParaRPr lang="en-US" dirty="0" smtClean="0">
              <a:sym typeface="Wingdings" pitchFamily="2" charset="2"/>
            </a:endParaRPr>
          </a:p>
          <a:p>
            <a:r>
              <a:rPr lang="en-US" dirty="0" smtClean="0">
                <a:sym typeface="Wingdings" pitchFamily="2" charset="2"/>
              </a:rPr>
              <a:t>Nontrivial FD: An FD which is not a trivial FD is</a:t>
            </a:r>
          </a:p>
          <a:p>
            <a:pPr>
              <a:buNone/>
            </a:pPr>
            <a:r>
              <a:rPr lang="en-US" dirty="0" smtClean="0">
                <a:sym typeface="Wingdings" pitchFamily="2" charset="2"/>
              </a:rPr>
              <a:t>    known as nontrivial FD.</a:t>
            </a:r>
          </a:p>
          <a:p>
            <a:pPr>
              <a:buNone/>
            </a:pPr>
            <a:r>
              <a:rPr lang="en-US" dirty="0" smtClean="0">
                <a:sym typeface="Wingdings" pitchFamily="2" charset="2"/>
              </a:rPr>
              <a:t>   Example:</a:t>
            </a:r>
          </a:p>
          <a:p>
            <a:pPr>
              <a:buNone/>
            </a:pPr>
            <a:r>
              <a:rPr lang="en-US" dirty="0" smtClean="0">
                <a:sym typeface="Wingdings" pitchFamily="2" charset="2"/>
              </a:rPr>
              <a:t>    X-&gt;Y</a:t>
            </a:r>
            <a:endPar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For example:</a:t>
            </a:r>
            <a:b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 employee table with three attributes: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emp_id</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emp_name</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emp_address</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b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following functional dependencies are non-trivial:</a:t>
            </a:r>
            <a:b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emp_id</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-&gt;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emp_name</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emp_name</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is not a subset of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emp_id</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b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emp_id</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-&gt;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emp_address</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emp_address</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is not a subset of </a:t>
            </a:r>
            <a:r>
              <a:rPr lang="en-US"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emp_id</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a:p>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cSld>
  <p:clrMapOvr>
    <a:masterClrMapping/>
  </p:clrMapOvr>
  <p:transition spd="med">
    <p:push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400" i="1" dirty="0" smtClean="0">
                <a:solidFill>
                  <a:schemeClr val="tx1"/>
                </a:solidFill>
                <a:effectLst>
                  <a:outerShdw blurRad="38100" dist="38100" dir="2700000" algn="tl">
                    <a:srgbClr val="000000">
                      <a:alpha val="43137"/>
                    </a:srgbClr>
                  </a:outerShdw>
                </a:effectLst>
                <a:latin typeface="Algerian" pitchFamily="82" charset="0"/>
              </a:rPr>
              <a:t>RELATIONAL MODEL CONCEPTS:</a:t>
            </a:r>
            <a:endParaRPr lang="en-US" sz="4400" i="1" dirty="0">
              <a:solidFill>
                <a:schemeClr val="tx1"/>
              </a:solidFill>
              <a:effectLst>
                <a:outerShdw blurRad="38100" dist="38100" dir="2700000" algn="tl">
                  <a:srgbClr val="000000">
                    <a:alpha val="43137"/>
                  </a:srgbClr>
                </a:outerShdw>
              </a:effectLst>
              <a:latin typeface="Algerian" pitchFamily="82" charset="0"/>
            </a:endParaRPr>
          </a:p>
        </p:txBody>
      </p:sp>
      <p:sp>
        <p:nvSpPr>
          <p:cNvPr id="3" name="Content Placeholder 2"/>
          <p:cNvSpPr>
            <a:spLocks noGrp="1"/>
          </p:cNvSpPr>
          <p:nvPr>
            <p:ph idx="1"/>
          </p:nvPr>
        </p:nvSpPr>
        <p:spPr/>
        <p:txBody>
          <a:bodyPr>
            <a:normAutofit fontScale="92500" lnSpcReduction="20000"/>
          </a:bodyPr>
          <a:lstStyle/>
          <a:p>
            <a:pPr algn="just">
              <a:buNone/>
            </a:pPr>
            <a:r>
              <a:rPr lang="en-US" dirty="0" smtClean="0"/>
              <a:t>   In relational model the database is represented as a collection of tables. Some Relational model concepts are:-</a:t>
            </a:r>
          </a:p>
          <a:p>
            <a:pPr algn="just"/>
            <a:r>
              <a:rPr lang="en-US" dirty="0" smtClean="0"/>
              <a:t> </a:t>
            </a:r>
            <a:r>
              <a:rPr lang="en-US" i="1" dirty="0" smtClean="0">
                <a:effectLst>
                  <a:outerShdw blurRad="38100" dist="38100" dir="2700000" algn="tl">
                    <a:srgbClr val="000000">
                      <a:alpha val="43137"/>
                    </a:srgbClr>
                  </a:outerShdw>
                </a:effectLst>
              </a:rPr>
              <a:t>Table</a:t>
            </a:r>
          </a:p>
          <a:p>
            <a:pPr algn="just"/>
            <a:r>
              <a:rPr lang="en-US" i="1" dirty="0" smtClean="0">
                <a:effectLst>
                  <a:outerShdw blurRad="38100" dist="38100" dir="2700000" algn="tl">
                    <a:srgbClr val="000000">
                      <a:alpha val="43137"/>
                    </a:srgbClr>
                  </a:outerShdw>
                </a:effectLst>
              </a:rPr>
              <a:t> Relation</a:t>
            </a:r>
          </a:p>
          <a:p>
            <a:pPr algn="just"/>
            <a:r>
              <a:rPr lang="en-US" i="1" dirty="0" smtClean="0">
                <a:effectLst>
                  <a:outerShdw blurRad="38100" dist="38100" dir="2700000" algn="tl">
                    <a:srgbClr val="000000">
                      <a:alpha val="43137"/>
                    </a:srgbClr>
                  </a:outerShdw>
                </a:effectLst>
              </a:rPr>
              <a:t> </a:t>
            </a:r>
            <a:r>
              <a:rPr lang="en-US" i="1" dirty="0" err="1" smtClean="0">
                <a:effectLst>
                  <a:outerShdw blurRad="38100" dist="38100" dir="2700000" algn="tl">
                    <a:srgbClr val="000000">
                      <a:alpha val="43137"/>
                    </a:srgbClr>
                  </a:outerShdw>
                </a:effectLst>
              </a:rPr>
              <a:t>Tuple</a:t>
            </a:r>
            <a:endParaRPr lang="en-US" i="1" dirty="0" smtClean="0">
              <a:effectLst>
                <a:outerShdw blurRad="38100" dist="38100" dir="2700000" algn="tl">
                  <a:srgbClr val="000000">
                    <a:alpha val="43137"/>
                  </a:srgbClr>
                </a:outerShdw>
              </a:effectLst>
            </a:endParaRPr>
          </a:p>
          <a:p>
            <a:pPr algn="just"/>
            <a:r>
              <a:rPr lang="en-US" i="1" dirty="0" smtClean="0">
                <a:effectLst>
                  <a:outerShdw blurRad="38100" dist="38100" dir="2700000" algn="tl">
                    <a:srgbClr val="000000">
                      <a:alpha val="43137"/>
                    </a:srgbClr>
                  </a:outerShdw>
                </a:effectLst>
              </a:rPr>
              <a:t> Attribute</a:t>
            </a:r>
          </a:p>
          <a:p>
            <a:pPr algn="just"/>
            <a:r>
              <a:rPr lang="en-US" i="1" dirty="0" smtClean="0">
                <a:effectLst>
                  <a:outerShdw blurRad="38100" dist="38100" dir="2700000" algn="tl">
                    <a:srgbClr val="000000">
                      <a:alpha val="43137"/>
                    </a:srgbClr>
                  </a:outerShdw>
                </a:effectLst>
              </a:rPr>
              <a:t> Domain</a:t>
            </a:r>
          </a:p>
          <a:p>
            <a:pPr algn="just"/>
            <a:r>
              <a:rPr lang="en-US" i="1" dirty="0" smtClean="0">
                <a:effectLst>
                  <a:outerShdw blurRad="38100" dist="38100" dir="2700000" algn="tl">
                    <a:srgbClr val="000000">
                      <a:alpha val="43137"/>
                    </a:srgbClr>
                  </a:outerShdw>
                </a:effectLst>
              </a:rPr>
              <a:t> Cardinality</a:t>
            </a:r>
          </a:p>
          <a:p>
            <a:pPr algn="just"/>
            <a:r>
              <a:rPr lang="en-US" i="1" dirty="0" smtClean="0">
                <a:effectLst>
                  <a:outerShdw blurRad="38100" dist="38100" dir="2700000" algn="tl">
                    <a:srgbClr val="000000">
                      <a:alpha val="43137"/>
                    </a:srgbClr>
                  </a:outerShdw>
                </a:effectLst>
              </a:rPr>
              <a:t> Degree </a:t>
            </a:r>
          </a:p>
          <a:p>
            <a:pPr>
              <a:buNone/>
            </a:pPr>
            <a:endParaRPr lang="en-US" dirty="0"/>
          </a:p>
        </p:txBody>
      </p:sp>
    </p:spTree>
  </p:cSld>
  <p:clrMapOvr>
    <a:masterClrMapping/>
  </p:clrMapOvr>
  <p:transition spd="med" advClick="0" advTm="3000">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20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20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tx1"/>
                </a:solidFill>
                <a:effectLst>
                  <a:outerShdw blurRad="50800" dist="39000" dir="5460000" algn="tl">
                    <a:srgbClr val="000000">
                      <a:alpha val="38000"/>
                    </a:srgbClr>
                  </a:outerShdw>
                </a:effectLst>
              </a:rPr>
              <a:t>Inference Rules for Functional Dependencies</a:t>
            </a:r>
            <a:endParaRPr lang="en-US" b="1" dirty="0">
              <a:ln w="11430"/>
              <a:solidFill>
                <a:schemeClr val="tx1"/>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gradFill flip="none" rotWithShape="1">
            <a:gsLst>
              <a:gs pos="0">
                <a:srgbClr val="5E9EFF"/>
              </a:gs>
              <a:gs pos="39999">
                <a:srgbClr val="85C2FF"/>
              </a:gs>
              <a:gs pos="70000">
                <a:srgbClr val="C4D6EB"/>
              </a:gs>
              <a:gs pos="100000">
                <a:srgbClr val="FFEBFA"/>
              </a:gs>
            </a:gsLst>
            <a:lin ang="0" scaled="1"/>
            <a:tileRect/>
          </a:gradFill>
          <a:effectLst>
            <a:softEdge rad="317500"/>
          </a:effectLst>
          <a:scene3d>
            <a:camera prst="perspectiveRight"/>
            <a:lightRig rig="threePt" dir="t"/>
          </a:scene3d>
        </p:spPr>
        <p:style>
          <a:lnRef idx="2">
            <a:schemeClr val="accent2"/>
          </a:lnRef>
          <a:fillRef idx="1">
            <a:schemeClr val="lt1"/>
          </a:fillRef>
          <a:effectRef idx="0">
            <a:schemeClr val="accent2"/>
          </a:effectRef>
          <a:fontRef idx="minor">
            <a:schemeClr val="dk1"/>
          </a:fontRef>
        </p:style>
        <p:txBody>
          <a:bodyPr>
            <a:normAutofit fontScale="85000" lnSpcReduction="2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buNone/>
            </a:pPr>
            <a:r>
              <a:rPr lang="en-US" sz="2800" b="1"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Let S is the set of functional dependencies that</a:t>
            </a:r>
          </a:p>
          <a:p>
            <a:pPr>
              <a:buNone/>
            </a:pPr>
            <a:r>
              <a:rPr lang="en-US" sz="2800" b="1"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are specified on relation schema R. Numerous</a:t>
            </a:r>
          </a:p>
          <a:p>
            <a:pPr>
              <a:buNone/>
            </a:pPr>
            <a:r>
              <a:rPr lang="en-US" sz="2800" b="1"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other dependencies can be inferred or deduced</a:t>
            </a:r>
          </a:p>
          <a:p>
            <a:pPr>
              <a:buNone/>
            </a:pPr>
            <a:r>
              <a:rPr lang="en-US" sz="2800" b="1"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from the FDs in S. The set of all such</a:t>
            </a:r>
          </a:p>
          <a:p>
            <a:pPr>
              <a:buNone/>
            </a:pPr>
            <a:r>
              <a:rPr lang="en-US" sz="2800" b="1"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Dependency is called the closure of S and is</a:t>
            </a:r>
          </a:p>
          <a:p>
            <a:pPr>
              <a:buNone/>
            </a:pPr>
            <a:r>
              <a:rPr lang="en-US" sz="2800" b="1"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denoted by S.</a:t>
            </a:r>
          </a:p>
          <a:p>
            <a:pPr>
              <a:buNone/>
            </a:pPr>
            <a:r>
              <a:rPr lang="en-US" sz="2800" b="1"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Example:</a:t>
            </a:r>
          </a:p>
          <a:p>
            <a:pPr>
              <a:buNone/>
            </a:pPr>
            <a:r>
              <a:rPr lang="en-US" sz="2800" b="1"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Let S={A-&gt;B</a:t>
            </a:r>
          </a:p>
          <a:p>
            <a:pPr>
              <a:buNone/>
            </a:pPr>
            <a:r>
              <a:rPr lang="en-US" sz="2800" b="1"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              B-&gt;c}</a:t>
            </a:r>
          </a:p>
          <a:p>
            <a:pPr>
              <a:buNone/>
            </a:pPr>
            <a:r>
              <a:rPr lang="en-US" sz="2800" b="1"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We infer the following functional dependency from S:</a:t>
            </a:r>
          </a:p>
          <a:p>
            <a:pPr>
              <a:buNone/>
            </a:pPr>
            <a:r>
              <a:rPr lang="en-US" sz="2800" b="1"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A-&gt;C</a:t>
            </a:r>
            <a:endParaRPr lang="en-US" sz="2800" b="1" cap="all" dirty="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med">
    <p:push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tx1"/>
                </a:solidFill>
                <a:effectLst>
                  <a:outerShdw blurRad="50800" dist="39000" dir="5460000" algn="tl">
                    <a:srgbClr val="000000">
                      <a:alpha val="38000"/>
                    </a:srgbClr>
                  </a:outerShdw>
                </a:effectLst>
              </a:rPr>
              <a:t>Armstrong’s Inference Rules</a:t>
            </a:r>
            <a:endParaRPr lang="en-US" b="1" dirty="0">
              <a:ln w="11430"/>
              <a:solidFill>
                <a:schemeClr val="tx1"/>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gradFill>
            <a:gsLst>
              <a:gs pos="0">
                <a:srgbClr val="5E9EFF"/>
              </a:gs>
              <a:gs pos="39999">
                <a:srgbClr val="85C2FF"/>
              </a:gs>
              <a:gs pos="70000">
                <a:srgbClr val="C4D6EB"/>
              </a:gs>
              <a:gs pos="100000">
                <a:srgbClr val="FFEBFA"/>
              </a:gs>
            </a:gsLst>
            <a:lin ang="0" scaled="0"/>
          </a:gradFill>
          <a:ln w="3175"/>
          <a:effectLst>
            <a:softEdge rad="317500"/>
          </a:effectLst>
          <a:scene3d>
            <a:camera prst="perspectiveRight"/>
            <a:lightRig rig="threePt" dir="t"/>
          </a:scene3d>
        </p:spPr>
        <p:style>
          <a:lnRef idx="2">
            <a:schemeClr val="accent2"/>
          </a:lnRef>
          <a:fillRef idx="1">
            <a:schemeClr val="lt1"/>
          </a:fillRef>
          <a:effectRef idx="0">
            <a:schemeClr val="accent2"/>
          </a:effectRef>
          <a:fontRef idx="minor">
            <a:schemeClr val="dk1"/>
          </a:fontRef>
        </p:style>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buNone/>
            </a:pPr>
            <a:r>
              <a:rPr lang="en-US" b="1" spc="300" dirty="0" smtClean="0">
                <a:ln w="11430" cmpd="sng">
                  <a:solidFill>
                    <a:schemeClr val="accent1">
                      <a:tint val="10000"/>
                    </a:schemeClr>
                  </a:solidFill>
                  <a:prstDash val="solid"/>
                  <a:miter lim="800000"/>
                </a:ln>
                <a:solidFill>
                  <a:schemeClr val="tx1"/>
                </a:solidFill>
                <a:effectLst>
                  <a:glow rad="45500">
                    <a:schemeClr val="accent1">
                      <a:satMod val="220000"/>
                      <a:alpha val="35000"/>
                    </a:schemeClr>
                  </a:glow>
                </a:effectLst>
              </a:rPr>
              <a:t>1.Reflexivity</a:t>
            </a:r>
          </a:p>
          <a:p>
            <a:pPr>
              <a:buNone/>
            </a:pPr>
            <a:r>
              <a:rPr lang="en-US" b="1"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If B is a subset of A, then A-&gt;B.</a:t>
            </a:r>
          </a:p>
          <a:p>
            <a:pPr>
              <a:buNone/>
            </a:pPr>
            <a:r>
              <a:rPr lang="en-US" b="1" spc="300" dirty="0" smtClean="0">
                <a:ln w="11430" cmpd="sng">
                  <a:solidFill>
                    <a:schemeClr val="accent1">
                      <a:tint val="10000"/>
                    </a:schemeClr>
                  </a:solidFill>
                  <a:prstDash val="solid"/>
                  <a:miter lim="800000"/>
                </a:ln>
                <a:solidFill>
                  <a:schemeClr val="tx1"/>
                </a:solidFill>
                <a:effectLst>
                  <a:glow rad="45500">
                    <a:schemeClr val="accent1">
                      <a:satMod val="220000"/>
                      <a:alpha val="35000"/>
                    </a:schemeClr>
                  </a:glow>
                </a:effectLst>
              </a:rPr>
              <a:t>2.Augmentation</a:t>
            </a:r>
          </a:p>
          <a:p>
            <a:pPr>
              <a:buNone/>
            </a:pPr>
            <a:r>
              <a:rPr lang="en-US" b="1"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If A-&gt;B, then AC-&gt;BC.</a:t>
            </a:r>
          </a:p>
          <a:p>
            <a:pPr>
              <a:buNone/>
            </a:pPr>
            <a:r>
              <a:rPr lang="en-US" b="1" spc="300" dirty="0" smtClean="0">
                <a:ln w="11430" cmpd="sng">
                  <a:solidFill>
                    <a:schemeClr val="accent1">
                      <a:tint val="10000"/>
                    </a:schemeClr>
                  </a:solidFill>
                  <a:prstDash val="solid"/>
                  <a:miter lim="800000"/>
                </a:ln>
                <a:solidFill>
                  <a:schemeClr val="tx1"/>
                </a:solidFill>
                <a:effectLst>
                  <a:glow rad="45500">
                    <a:schemeClr val="accent1">
                      <a:satMod val="220000"/>
                      <a:alpha val="35000"/>
                    </a:schemeClr>
                  </a:glow>
                </a:effectLst>
              </a:rPr>
              <a:t>3.Transitivity</a:t>
            </a:r>
          </a:p>
          <a:p>
            <a:pPr>
              <a:buNone/>
            </a:pPr>
            <a:r>
              <a:rPr lang="en-US" b="1" cap="all" dirty="0" smtClean="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If A-&gt;B and B-&gt;C, then A-&gt;C.</a:t>
            </a:r>
            <a:endParaRPr lang="en-US" b="1" cap="all" dirty="0">
              <a:ln/>
              <a:solidFill>
                <a:schemeClr val="tx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med">
    <p:push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tx1"/>
                </a:solidFill>
                <a:effectLst>
                  <a:outerShdw blurRad="50800" dist="39000" dir="5460000" algn="tl">
                    <a:srgbClr val="000000">
                      <a:alpha val="38000"/>
                    </a:srgbClr>
                  </a:outerShdw>
                </a:effectLst>
              </a:rPr>
              <a:t>Armstrong’s Inference Rules</a:t>
            </a:r>
            <a:endParaRPr lang="en-US" b="1" dirty="0">
              <a:ln w="11430"/>
              <a:solidFill>
                <a:schemeClr val="tx1"/>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3175">
            <a:solidFill>
              <a:schemeClr val="tx1"/>
            </a:solidFill>
          </a:ln>
          <a:effectLst>
            <a:softEdge rad="317500"/>
          </a:effectLst>
          <a:scene3d>
            <a:camera prst="perspectiveRight"/>
            <a:lightRig rig="threePt" dir="t"/>
          </a:scene3d>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buNone/>
            </a:pPr>
            <a:r>
              <a:rPr lang="en-US"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4. Decomposition rule: If A-&gt;BC, then A-&gt;B and A-&gt;C</a:t>
            </a:r>
          </a:p>
          <a:p>
            <a:pPr>
              <a:buNone/>
            </a:pPr>
            <a:r>
              <a:rPr lang="en-US"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Proof:</a:t>
            </a:r>
          </a:p>
          <a:p>
            <a:pPr>
              <a:buNone/>
            </a:pPr>
            <a:r>
              <a:rPr lang="en-US"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Step 1:A-&gt;BC  (Given)</a:t>
            </a:r>
          </a:p>
          <a:p>
            <a:pPr>
              <a:buNone/>
            </a:pPr>
            <a:r>
              <a:rPr lang="en-US"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Step 2:BC-&gt;B   (Using rule 1)</a:t>
            </a:r>
          </a:p>
          <a:p>
            <a:pPr>
              <a:buNone/>
            </a:pPr>
            <a:r>
              <a:rPr lang="en-US"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Step 3:A-&gt;B     (Using rule 3,step 1 and step 2)</a:t>
            </a:r>
          </a:p>
          <a:p>
            <a:pPr>
              <a:buNone/>
            </a:pPr>
            <a:endPar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buNone/>
            </a:pP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med">
    <p:push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tx1"/>
                </a:solidFill>
                <a:effectLst>
                  <a:outerShdw blurRad="50800" dist="39000" dir="5460000" algn="tl">
                    <a:srgbClr val="000000">
                      <a:alpha val="38000"/>
                    </a:srgbClr>
                  </a:outerShdw>
                </a:effectLst>
              </a:rPr>
              <a:t>Armstrong’s Inference Rule</a:t>
            </a:r>
            <a:endParaRPr lang="en-US" b="1" dirty="0">
              <a:ln w="11430"/>
              <a:solidFill>
                <a:schemeClr val="tx1"/>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effectLst>
            <a:softEdge rad="317500"/>
          </a:effectLst>
          <a:scene3d>
            <a:camera prst="perspectiveRight"/>
            <a:lightRig rig="threePt" dir="t"/>
          </a:scene3d>
        </p:spPr>
        <p:txBody>
          <a:bodyPr>
            <a:normAutofit fontScale="92500" lnSpcReduction="10000"/>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buNone/>
            </a:pPr>
            <a:r>
              <a:rPr lang="en-US" b="1" spc="300" dirty="0" smtClean="0">
                <a:ln w="11430" cmpd="sng">
                  <a:solidFill>
                    <a:schemeClr val="accent1">
                      <a:tint val="10000"/>
                    </a:schemeClr>
                  </a:solidFill>
                  <a:prstDash val="solid"/>
                  <a:miter lim="800000"/>
                </a:ln>
                <a:effectLst>
                  <a:glow rad="45500">
                    <a:schemeClr val="accent1">
                      <a:satMod val="220000"/>
                      <a:alpha val="35000"/>
                    </a:schemeClr>
                  </a:glow>
                </a:effectLst>
              </a:rPr>
              <a:t>5. Union or additive rule</a:t>
            </a:r>
            <a:endParaRPr lang="en-US"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buNone/>
            </a:pPr>
            <a:r>
              <a:rPr lang="en-US"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If A-&gt;B and A-&gt;C, then A-&gt;BC</a:t>
            </a:r>
          </a:p>
          <a:p>
            <a:pPr>
              <a:buNone/>
            </a:pPr>
            <a:r>
              <a:rPr lang="en-US"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Proof:</a:t>
            </a:r>
          </a:p>
          <a:p>
            <a:pPr>
              <a:buNone/>
            </a:pPr>
            <a:r>
              <a:rPr lang="en-US"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Step1: A-&gt;B(Given)</a:t>
            </a:r>
          </a:p>
          <a:p>
            <a:pPr>
              <a:buNone/>
            </a:pPr>
            <a:r>
              <a:rPr lang="en-US"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Step2:A-&gt;C  (Given)</a:t>
            </a:r>
          </a:p>
          <a:p>
            <a:pPr>
              <a:buNone/>
            </a:pPr>
            <a:r>
              <a:rPr lang="en-US"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Step3:A-&gt;AB (Using rule 2 on step 1)</a:t>
            </a:r>
          </a:p>
          <a:p>
            <a:pPr>
              <a:buNone/>
            </a:pPr>
            <a:r>
              <a:rPr lang="en-US"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Step4:AB-&gt;BC (Using rule 2 on step 2)</a:t>
            </a:r>
          </a:p>
          <a:p>
            <a:pPr>
              <a:buNone/>
            </a:pPr>
            <a:r>
              <a:rPr lang="en-US"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Step5:A-&gt;BC (Using rule 3 on step 3 and step 4)</a:t>
            </a:r>
          </a:p>
          <a:p>
            <a:pPr>
              <a:buNone/>
            </a:pPr>
            <a:endParaRPr lang="en-US"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a:p>
            <a:pPr>
              <a:buNone/>
            </a:pP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med">
    <p:push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ln>
            <a:noFill/>
          </a:ln>
          <a:effectLst>
            <a:outerShdw blurRad="190500" dist="228600" dir="2700000" algn="ctr">
              <a:srgbClr val="000000">
                <a:alpha val="30000"/>
              </a:srgbClr>
            </a:outerShdw>
            <a:reflection blurRad="6350" stA="52000" endA="300" endPos="35000" dir="5400000" sy="-100000" algn="bl" rotWithShape="0"/>
          </a:effectLst>
          <a:scene3d>
            <a:camera prst="orthographicFront">
              <a:rot lat="0" lon="0" rev="0"/>
            </a:camera>
            <a:lightRig rig="glow" dir="t">
              <a:rot lat="0" lon="0" rev="4800000"/>
            </a:lightRig>
          </a:scene3d>
          <a:sp3d prstMaterial="matte">
            <a:bevelT w="127000" h="63500"/>
          </a:sp3d>
        </p:spPr>
        <p:style>
          <a:lnRef idx="2">
            <a:schemeClr val="accent2"/>
          </a:lnRef>
          <a:fillRef idx="1">
            <a:schemeClr val="lt1"/>
          </a:fillRef>
          <a:effectRef idx="0">
            <a:schemeClr val="accent2"/>
          </a:effectRef>
          <a:fontRef idx="minor">
            <a:schemeClr val="dk1"/>
          </a:fontRef>
        </p:style>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tx1"/>
                </a:solidFill>
                <a:effectLst>
                  <a:outerShdw blurRad="50800" dist="39000" dir="5460000" algn="tl">
                    <a:srgbClr val="000000">
                      <a:alpha val="38000"/>
                    </a:srgbClr>
                  </a:outerShdw>
                </a:effectLst>
              </a:rPr>
              <a:t>Equivalence of sets of Functional Dependencies</a:t>
            </a:r>
            <a:endParaRPr lang="en-US" b="1" dirty="0">
              <a:ln w="11430"/>
              <a:solidFill>
                <a:schemeClr val="tx1"/>
              </a:solidFill>
              <a:effectLst>
                <a:outerShdw blurRad="50800" dist="39000" dir="5460000" algn="tl">
                  <a:srgbClr val="000000">
                    <a:alpha val="38000"/>
                  </a:srgbClr>
                </a:outerShdw>
              </a:effectLst>
            </a:endParaRPr>
          </a:p>
        </p:txBody>
      </p:sp>
      <p:sp>
        <p:nvSpPr>
          <p:cNvPr id="3" name="Content Placeholder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0" scaled="1"/>
            <a:tileRect/>
          </a:gradFill>
          <a:ln w="3175">
            <a:solidFill>
              <a:schemeClr val="tx1"/>
            </a:solidFill>
          </a:ln>
          <a:effectLst>
            <a:softEdge rad="317500"/>
          </a:effectLst>
          <a:scene3d>
            <a:camera prst="perspectiveRight"/>
            <a:lightRig rig="threePt" dir="t"/>
          </a:scene3d>
        </p:spPr>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buNone/>
            </a:pPr>
            <a:r>
              <a:rPr lang="en-US"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Two sets of functional dependencies E and F are Equivalent if E+= F+. Hence equivalence means that every FD in E can be inferred from F, and every FD in F can be </a:t>
            </a:r>
            <a:r>
              <a:rPr lang="en-US" b="1" cap="all" dirty="0" err="1"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inffered</a:t>
            </a:r>
            <a:r>
              <a:rPr lang="en-US" b="1" cap="all" dirty="0" smtClean="0">
                <a:ln/>
                <a:effectLst>
                  <a:outerShdw blurRad="19685" dist="12700" dir="5400000" algn="tl" rotWithShape="0">
                    <a:schemeClr val="accent1">
                      <a:satMod val="130000"/>
                      <a:alpha val="60000"/>
                    </a:schemeClr>
                  </a:outerShdw>
                  <a:reflection blurRad="10000" stA="55000" endPos="48000" dist="500" dir="5400000" sy="-100000" algn="bl" rotWithShape="0"/>
                </a:effectLst>
              </a:rPr>
              <a:t> from E.</a:t>
            </a:r>
          </a:p>
          <a:p>
            <a:pPr>
              <a:buNone/>
            </a:pPr>
            <a:endParaRPr lang="en-US"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ransition spd="med">
    <p:push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a:prstGeom prst="round2DiagRect">
            <a:avLst/>
          </a:prstGeom>
          <a:solidFill>
            <a:schemeClr val="tx2">
              <a:lumMod val="20000"/>
              <a:lumOff val="80000"/>
            </a:schemeClr>
          </a:solidFill>
          <a:ln>
            <a:noFill/>
          </a:ln>
          <a:effectLst>
            <a:glow rad="228600">
              <a:schemeClr val="accent5">
                <a:satMod val="175000"/>
                <a:alpha val="40000"/>
              </a:schemeClr>
            </a:glow>
            <a:outerShdw blurRad="190500" dist="228600" dir="2700000" algn="ctr">
              <a:srgbClr val="000000">
                <a:alpha val="30000"/>
              </a:srgbClr>
            </a:outerShdw>
            <a:reflection blurRad="6350" stA="50000" endA="300" endPos="38500" dist="50800" dir="5400000" sy="-100000" algn="bl" rotWithShape="0"/>
          </a:effectLst>
          <a:scene3d>
            <a:camera prst="orthographicFront">
              <a:rot lat="0" lon="0" rev="0"/>
            </a:camera>
            <a:lightRig rig="glow" dir="t">
              <a:rot lat="0" lon="0" rev="4800000"/>
            </a:lightRig>
          </a:scene3d>
          <a:sp3d prstMaterial="matte">
            <a:bevelT w="127000" h="63500"/>
          </a:sp3d>
        </p:spPr>
        <p:txBody>
          <a:bodyPr/>
          <a:lstStyle/>
          <a:p>
            <a:r>
              <a:rPr lang="en-US" b="1" dirty="0" smtClean="0">
                <a:ln w="10541" cmpd="sng">
                  <a:solidFill>
                    <a:schemeClr val="accent1">
                      <a:shade val="88000"/>
                      <a:satMod val="110000"/>
                    </a:schemeClr>
                  </a:solidFill>
                  <a:prstDash val="solid"/>
                </a:ln>
                <a:solidFill>
                  <a:schemeClr val="tx1"/>
                </a:solidFill>
                <a:effectLst>
                  <a:glow rad="228600">
                    <a:schemeClr val="accent5">
                      <a:satMod val="175000"/>
                      <a:alpha val="40000"/>
                    </a:schemeClr>
                  </a:glow>
                </a:effectLst>
              </a:rPr>
              <a:t>Chapter</a:t>
            </a:r>
            <a:r>
              <a:rPr lang="en-US" dirty="0" smtClean="0">
                <a:solidFill>
                  <a:schemeClr val="tx1"/>
                </a:solidFill>
                <a:effectLst>
                  <a:glow rad="228600">
                    <a:schemeClr val="accent5">
                      <a:satMod val="175000"/>
                      <a:alpha val="40000"/>
                    </a:schemeClr>
                  </a:glow>
                </a:effectLst>
              </a:rPr>
              <a:t>   2</a:t>
            </a:r>
            <a:endParaRPr lang="en-US" dirty="0">
              <a:solidFill>
                <a:schemeClr val="tx1"/>
              </a:solidFill>
              <a:effectLst>
                <a:glow rad="228600">
                  <a:schemeClr val="accent5">
                    <a:satMod val="175000"/>
                    <a:alpha val="40000"/>
                  </a:schemeClr>
                </a:glow>
              </a:effectLst>
            </a:endParaRPr>
          </a:p>
        </p:txBody>
      </p:sp>
      <p:sp>
        <p:nvSpPr>
          <p:cNvPr id="3" name="Subtitle 2"/>
          <p:cNvSpPr>
            <a:spLocks noGrp="1"/>
          </p:cNvSpPr>
          <p:nvPr>
            <p:ph type="subTitle" idx="1"/>
          </p:nvPr>
        </p:nvSpPr>
        <p:spPr>
          <a:xfrm>
            <a:off x="1371600" y="2819400"/>
            <a:ext cx="6400800" cy="1752600"/>
          </a:xfrm>
          <a:blipFill>
            <a:blip r:embed="rId3" cstate="print"/>
            <a:tile tx="0" ty="0" sx="100000" sy="100000" flip="none" algn="tl"/>
          </a:blipFill>
          <a:effectLst>
            <a:softEdge rad="317500"/>
          </a:effectLst>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8000" b="1" dirty="0" smtClean="0">
                <a:ln w="11430"/>
                <a:effectLst>
                  <a:glow rad="139700">
                    <a:schemeClr val="accent3">
                      <a:satMod val="175000"/>
                      <a:alpha val="40000"/>
                    </a:schemeClr>
                  </a:glow>
                  <a:outerShdw blurRad="50800" dist="39000" dir="5460000" algn="tl">
                    <a:srgbClr val="000000">
                      <a:alpha val="38000"/>
                    </a:srgbClr>
                  </a:outerShdw>
                </a:effectLst>
              </a:rPr>
              <a:t>Normalization</a:t>
            </a:r>
            <a:endParaRPr lang="en-US" sz="8000" b="1" dirty="0">
              <a:ln w="11430"/>
              <a:effectLst>
                <a:glow rad="139700">
                  <a:schemeClr val="accent3">
                    <a:satMod val="175000"/>
                    <a:alpha val="40000"/>
                  </a:schemeClr>
                </a:glow>
                <a:outerShdw blurRad="50800" dist="39000" dir="5460000" algn="tl">
                  <a:srgbClr val="000000">
                    <a:alpha val="38000"/>
                  </a:srgbClr>
                </a:outerShdw>
              </a:effectLst>
            </a:endParaRPr>
          </a:p>
        </p:txBody>
      </p:sp>
    </p:spTree>
  </p:cSld>
  <p:clrMapOvr>
    <a:masterClrMapping/>
  </p:clrMapOvr>
  <p:transition spd="med">
    <p:push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66"/>
          </a:solidFill>
          <a:effectLst>
            <a:softEdge rad="317500"/>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tx1"/>
                </a:solidFill>
                <a:effectLst>
                  <a:outerShdw blurRad="50800" dist="39000" dir="5460000" algn="tl">
                    <a:srgbClr val="000000">
                      <a:alpha val="38000"/>
                    </a:srgbClr>
                  </a:outerShdw>
                  <a:reflection blurRad="6350" stA="55000" endA="300" endPos="45500" dir="5400000" sy="-100000" algn="bl" rotWithShape="0"/>
                </a:effectLst>
              </a:rPr>
              <a:t>Normalization</a:t>
            </a:r>
            <a:endParaRPr lang="en-US" b="1" dirty="0">
              <a:ln w="11430"/>
              <a:solidFill>
                <a:schemeClr val="tx1"/>
              </a:solidFill>
              <a:effectLst>
                <a:outerShdw blurRad="50800" dist="39000" dir="5460000" algn="tl">
                  <a:srgbClr val="000000">
                    <a:alpha val="38000"/>
                  </a:srgbClr>
                </a:outerShdw>
                <a:reflection blurRad="6350" stA="55000" endA="300" endPos="45500" dir="5400000" sy="-100000" algn="bl" rotWithShape="0"/>
              </a:effectLst>
            </a:endParaRPr>
          </a:p>
        </p:txBody>
      </p:sp>
      <p:sp>
        <p:nvSpPr>
          <p:cNvPr id="3" name="Content Placeholder 2"/>
          <p:cNvSpPr>
            <a:spLocks noGrp="1"/>
          </p:cNvSpPr>
          <p:nvPr>
            <p:ph idx="1"/>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lstStyle/>
          <a:p>
            <a:pPr>
              <a:buNone/>
            </a:pPr>
            <a:r>
              <a:rPr lang="en-US" b="1" dirty="0" smtClean="0"/>
              <a:t>    </a:t>
            </a:r>
            <a:r>
              <a:rPr lang="en-US" b="1" dirty="0" smtClean="0">
                <a:ln w="1905"/>
                <a:effectLst>
                  <a:innerShdw blurRad="69850" dist="43180" dir="5400000">
                    <a:srgbClr val="000000">
                      <a:alpha val="65000"/>
                    </a:srgbClr>
                  </a:innerShdw>
                </a:effectLst>
              </a:rPr>
              <a:t>Database normalization is the process of restructuring a </a:t>
            </a:r>
            <a:r>
              <a:rPr lang="en-US" b="1" dirty="0" smtClean="0">
                <a:ln w="1905"/>
                <a:effectLst>
                  <a:innerShdw blurRad="69850" dist="43180" dir="5400000">
                    <a:srgbClr val="000000">
                      <a:alpha val="65000"/>
                    </a:srgbClr>
                  </a:innerShdw>
                </a:effectLst>
                <a:hlinkClick r:id="rId2" tooltip="Relational database"/>
              </a:rPr>
              <a:t>relational database</a:t>
            </a:r>
            <a:r>
              <a:rPr lang="en-US" b="1" dirty="0" smtClean="0">
                <a:ln w="1905"/>
                <a:effectLst>
                  <a:innerShdw blurRad="69850" dist="43180" dir="5400000">
                    <a:srgbClr val="000000">
                      <a:alpha val="65000"/>
                    </a:srgbClr>
                  </a:innerShdw>
                </a:effectLst>
              </a:rPr>
              <a:t> in accordance with a series of so-called </a:t>
            </a:r>
            <a:r>
              <a:rPr lang="en-US" b="1" dirty="0" smtClean="0">
                <a:ln w="1905"/>
                <a:effectLst>
                  <a:innerShdw blurRad="69850" dist="43180" dir="5400000">
                    <a:srgbClr val="000000">
                      <a:alpha val="65000"/>
                    </a:srgbClr>
                  </a:innerShdw>
                </a:effectLst>
                <a:hlinkClick r:id="rId3" tooltip="Database normalization"/>
              </a:rPr>
              <a:t>normal forms</a:t>
            </a:r>
            <a:r>
              <a:rPr lang="en-US" b="1" dirty="0" smtClean="0">
                <a:ln w="1905"/>
                <a:effectLst>
                  <a:innerShdw blurRad="69850" dist="43180" dir="5400000">
                    <a:srgbClr val="000000">
                      <a:alpha val="65000"/>
                    </a:srgbClr>
                  </a:innerShdw>
                </a:effectLst>
              </a:rPr>
              <a:t> in order to reduce </a:t>
            </a:r>
            <a:r>
              <a:rPr lang="en-US" b="1" dirty="0" smtClean="0">
                <a:ln w="1905"/>
                <a:effectLst>
                  <a:innerShdw blurRad="69850" dist="43180" dir="5400000">
                    <a:srgbClr val="000000">
                      <a:alpha val="65000"/>
                    </a:srgbClr>
                  </a:innerShdw>
                </a:effectLst>
                <a:hlinkClick r:id="rId4" tooltip="Data redundancy"/>
              </a:rPr>
              <a:t>data redundancy</a:t>
            </a:r>
            <a:r>
              <a:rPr lang="en-US" b="1" dirty="0" smtClean="0">
                <a:ln w="1905"/>
                <a:effectLst>
                  <a:innerShdw blurRad="69850" dist="43180" dir="5400000">
                    <a:srgbClr val="000000">
                      <a:alpha val="65000"/>
                    </a:srgbClr>
                  </a:innerShdw>
                </a:effectLst>
              </a:rPr>
              <a:t> and improve </a:t>
            </a:r>
            <a:r>
              <a:rPr lang="en-US" b="1" dirty="0" smtClean="0">
                <a:ln w="1905"/>
                <a:effectLst>
                  <a:innerShdw blurRad="69850" dist="43180" dir="5400000">
                    <a:srgbClr val="000000">
                      <a:alpha val="65000"/>
                    </a:srgbClr>
                  </a:innerShdw>
                </a:effectLst>
                <a:hlinkClick r:id="rId5" tooltip="Data integrity"/>
              </a:rPr>
              <a:t>data integrity</a:t>
            </a:r>
            <a:r>
              <a:rPr lang="en-US" b="1" dirty="0" smtClean="0">
                <a:ln w="1905"/>
                <a:effectLst>
                  <a:innerShdw blurRad="69850" dist="43180" dir="5400000">
                    <a:srgbClr val="000000">
                      <a:alpha val="65000"/>
                    </a:srgbClr>
                  </a:innerShdw>
                </a:effectLst>
              </a:rPr>
              <a:t>. </a:t>
            </a:r>
          </a:p>
          <a:p>
            <a:pPr>
              <a:buNone/>
            </a:pPr>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push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thWYMXDWLU.jpg"/>
          <p:cNvPicPr>
            <a:picLocks noGrp="1" noChangeAspect="1"/>
          </p:cNvPicPr>
          <p:nvPr>
            <p:ph idx="4294967295"/>
          </p:nvPr>
        </p:nvPicPr>
        <p:blipFill>
          <a:blip r:embed="rId2" cstate="print"/>
          <a:stretch>
            <a:fillRect/>
          </a:stretch>
        </p:blipFill>
        <p:spPr>
          <a:xfrm>
            <a:off x="0" y="838200"/>
            <a:ext cx="7315200" cy="5303838"/>
          </a:xfrm>
          <a:prstGeom prst="rect">
            <a:avLst/>
          </a:prstGeom>
          <a:ln>
            <a:solidFill>
              <a:schemeClr val="tx1">
                <a:lumMod val="50000"/>
                <a:lumOff val="50000"/>
              </a:schemeClr>
            </a:solidFill>
          </a:ln>
          <a:effectLst>
            <a:glow rad="228600">
              <a:schemeClr val="accent4">
                <a:satMod val="175000"/>
                <a:alpha val="40000"/>
              </a:schemeClr>
            </a:glow>
            <a:outerShdw blurRad="292100" dist="139700" dir="2700000" algn="tl" rotWithShape="0">
              <a:srgbClr val="333333">
                <a:alpha val="65000"/>
              </a:srgbClr>
            </a:outerShdw>
          </a:effectLst>
        </p:spPr>
      </p:pic>
    </p:spTree>
  </p:cSld>
  <p:clrMapOvr>
    <a:masterClrMapping/>
  </p:clrMapOvr>
  <p:transition spd="med">
    <p:push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66"/>
          </a:solidFill>
          <a:effectLst>
            <a:softEdge rad="317500"/>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C00000"/>
                </a:solidFill>
                <a:effectLst>
                  <a:outerShdw blurRad="50800" dist="39000" dir="5460000" algn="tl">
                    <a:srgbClr val="000000">
                      <a:alpha val="38000"/>
                    </a:srgbClr>
                  </a:outerShdw>
                  <a:reflection blurRad="6350" stA="55000" endA="300" endPos="45500" dir="5400000" sy="-100000" algn="bl" rotWithShape="0"/>
                </a:effectLst>
              </a:rPr>
              <a:t>Modification</a:t>
            </a:r>
            <a:r>
              <a:rPr lang="en-US" b="1" dirty="0" smtClean="0">
                <a:ln w="11430"/>
                <a:solidFill>
                  <a:srgbClr val="C00000"/>
                </a:solidFill>
                <a:effectLst>
                  <a:outerShdw blurRad="50800" dist="39000" dir="5460000" algn="tl">
                    <a:srgbClr val="000000">
                      <a:alpha val="38000"/>
                    </a:srgbClr>
                  </a:outerShdw>
                </a:effectLst>
              </a:rPr>
              <a:t> </a:t>
            </a:r>
            <a:r>
              <a:rPr lang="en-US" b="1" dirty="0" smtClean="0">
                <a:ln w="11430"/>
                <a:solidFill>
                  <a:srgbClr val="C00000"/>
                </a:solidFill>
                <a:effectLst>
                  <a:outerShdw blurRad="50800" dist="39000" dir="5460000" algn="tl">
                    <a:srgbClr val="000000">
                      <a:alpha val="38000"/>
                    </a:srgbClr>
                  </a:outerShdw>
                  <a:reflection blurRad="6350" stA="55000" endA="300" endPos="45500" dir="5400000" sy="-100000" algn="bl" rotWithShape="0"/>
                </a:effectLst>
              </a:rPr>
              <a:t>Anomalies</a:t>
            </a:r>
            <a:endParaRPr lang="en-US" b="1" dirty="0">
              <a:ln w="11430"/>
              <a:solidFill>
                <a:srgbClr val="C00000"/>
              </a:solidFill>
              <a:effectLst>
                <a:outerShdw blurRad="50800" dist="39000" dir="5460000" algn="tl">
                  <a:srgbClr val="000000">
                    <a:alpha val="38000"/>
                  </a:srgbClr>
                </a:outerShdw>
                <a:reflection blurRad="6350" stA="55000" endA="300" endPos="45500" dir="5400000" sy="-100000" algn="bl" rotWithShape="0"/>
              </a:effectLst>
            </a:endParaRPr>
          </a:p>
        </p:txBody>
      </p:sp>
      <p:sp>
        <p:nvSpPr>
          <p:cNvPr id="3" name="Content Placeholder 2"/>
          <p:cNvSpPr>
            <a:spLocks noGrp="1"/>
          </p:cNvSpPr>
          <p:nvPr>
            <p:ph idx="1"/>
          </p:nvPr>
        </p:nvSpPr>
        <p:spPr>
          <a:prstGeom prst="flowChartPunchedTape">
            <a:avLst/>
          </a:prstGeom>
          <a:solidFill>
            <a:srgbClr val="99FF66"/>
          </a:solidFill>
          <a:effectLst>
            <a:softEdge rad="635000"/>
          </a:effectLst>
        </p:spPr>
        <p:txBody>
          <a:bodyPr/>
          <a:lstStyle/>
          <a:p>
            <a:pPr algn="just">
              <a:buNone/>
            </a:pPr>
            <a:r>
              <a:rPr lang="en-US" dirty="0" smtClean="0"/>
              <a:t>   </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dirty="0" smtClean="0">
                <a:ln w="1905"/>
                <a:solidFill>
                  <a:srgbClr val="C00000"/>
                </a:solidFill>
                <a:effectLst>
                  <a:innerShdw blurRad="69850" dist="43180" dir="5400000">
                    <a:srgbClr val="000000">
                      <a:alpha val="65000"/>
                    </a:srgbClr>
                  </a:innerShdw>
                </a:effectLst>
              </a:rPr>
              <a:t>Changing the data in some relation can have </a:t>
            </a:r>
            <a:r>
              <a:rPr lang="en-US" b="1" dirty="0" err="1" smtClean="0">
                <a:ln w="1905"/>
                <a:solidFill>
                  <a:srgbClr val="C00000"/>
                </a:solidFill>
                <a:effectLst>
                  <a:innerShdw blurRad="69850" dist="43180" dir="5400000">
                    <a:srgbClr val="000000">
                      <a:alpha val="65000"/>
                    </a:srgbClr>
                  </a:innerShdw>
                </a:effectLst>
              </a:rPr>
              <a:t>undesirableconsequences</a:t>
            </a:r>
            <a:r>
              <a:rPr lang="en-US" b="1" dirty="0" smtClean="0">
                <a:ln w="1905"/>
                <a:solidFill>
                  <a:srgbClr val="C00000"/>
                </a:solidFill>
                <a:effectLst>
                  <a:innerShdw blurRad="69850" dist="43180" dir="5400000">
                    <a:srgbClr val="000000">
                      <a:alpha val="65000"/>
                    </a:srgbClr>
                  </a:innerShdw>
                </a:effectLst>
              </a:rPr>
              <a:t> called modification anomalies.</a:t>
            </a:r>
          </a:p>
          <a:p>
            <a:pPr>
              <a:buNone/>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endParaRPr lang="en-US" dirty="0"/>
          </a:p>
        </p:txBody>
      </p:sp>
    </p:spTree>
  </p:cSld>
  <p:clrMapOvr>
    <a:masterClrMapping/>
  </p:clrMapOvr>
  <p:transition spd="med">
    <p:push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685800"/>
            <a:ext cx="8229600" cy="1143000"/>
          </a:xfrm>
          <a:solidFill>
            <a:srgbClr val="FFFF66"/>
          </a:solidFill>
          <a:effectLst>
            <a:softEdge rad="317500"/>
          </a:effectLst>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800" b="1" dirty="0" smtClean="0">
                <a:ln w="11430">
                  <a:solidFill>
                    <a:schemeClr val="tx1"/>
                  </a:solidFill>
                </a:ln>
                <a:solidFill>
                  <a:schemeClr val="tx1"/>
                </a:solidFill>
                <a:effectLst>
                  <a:outerShdw blurRad="50800" dist="39000" dir="5460000" algn="tl">
                    <a:srgbClr val="000000">
                      <a:alpha val="38000"/>
                    </a:srgbClr>
                  </a:outerShdw>
                  <a:reflection blurRad="6350" stA="55000" endA="300" endPos="45500" dir="5400000" sy="-100000" algn="bl" rotWithShape="0"/>
                </a:effectLst>
                <a:hlinkClick r:id="rId2"/>
              </a:rPr>
              <a:t>These three Update Anomalies are having different impact on our database</a:t>
            </a:r>
            <a:r>
              <a:rPr lang="en-US" sz="2800" b="1" dirty="0" smtClean="0">
                <a:ln w="11430">
                  <a:solidFill>
                    <a:schemeClr val="tx1"/>
                  </a:solidFill>
                </a:ln>
                <a:solidFill>
                  <a:schemeClr val="tx1"/>
                </a:solidFill>
                <a:effectLst>
                  <a:outerShdw blurRad="50800" dist="39000" dir="5460000" algn="tl">
                    <a:srgbClr val="000000">
                      <a:alpha val="38000"/>
                    </a:srgbClr>
                  </a:outerShdw>
                  <a:reflection blurRad="6350" stA="55000" endA="300" endPos="45500" dir="5400000" sy="-100000" algn="bl" rotWithShape="0"/>
                </a:effectLst>
              </a:rPr>
              <a:t>. </a:t>
            </a:r>
            <a:endParaRPr lang="en-US" sz="2800" b="1" dirty="0">
              <a:ln w="11430">
                <a:solidFill>
                  <a:schemeClr val="tx1"/>
                </a:solidFill>
              </a:ln>
              <a:solidFill>
                <a:schemeClr val="tx1"/>
              </a:solidFill>
              <a:effectLst>
                <a:outerShdw blurRad="50800" dist="39000" dir="5460000" algn="tl">
                  <a:srgbClr val="000000">
                    <a:alpha val="38000"/>
                  </a:srgbClr>
                </a:outerShdw>
                <a:reflection blurRad="6350" stA="55000" endA="300" endPos="45500" dir="5400000" sy="-100000" algn="bl" rotWithShape="0"/>
              </a:effectLst>
            </a:endParaRPr>
          </a:p>
        </p:txBody>
      </p:sp>
      <p:sp>
        <p:nvSpPr>
          <p:cNvPr id="8" name="Content Placeholder 7"/>
          <p:cNvSpPr>
            <a:spLocks noGrp="1"/>
          </p:cNvSpPr>
          <p:nvPr>
            <p:ph idx="1"/>
          </p:nvPr>
        </p:nvSpPr>
        <p:spPr>
          <a:solidFill>
            <a:srgbClr val="99FF66"/>
          </a:solidFill>
          <a:effectLst>
            <a:softEdge rad="635000"/>
          </a:effectLst>
        </p:spPr>
        <p:txBody>
          <a:bodyPr>
            <a:normAutofit fontScale="85000" lnSpcReduction="20000"/>
          </a:bodyPr>
          <a:lstStyle/>
          <a:p>
            <a:pPr marL="514350" indent="-514350" algn="just">
              <a:buNone/>
            </a:pPr>
            <a:r>
              <a:rPr lang="en-US" b="1" u="sng" dirty="0" smtClean="0">
                <a:solidFill>
                  <a:srgbClr val="002060"/>
                </a:solidFill>
              </a:rPr>
              <a:t>I</a:t>
            </a:r>
            <a:r>
              <a:rPr lang="en-US" b="1" u="sng" dirty="0" smtClean="0">
                <a:ln w="1905"/>
                <a:solidFill>
                  <a:srgbClr val="002060"/>
                </a:solidFill>
                <a:effectLst>
                  <a:innerShdw blurRad="69850" dist="43180" dir="5400000">
                    <a:srgbClr val="000000">
                      <a:alpha val="65000"/>
                    </a:srgbClr>
                  </a:innerShdw>
                </a:effectLst>
              </a:rPr>
              <a:t>nsertion Anomalies</a:t>
            </a:r>
            <a:r>
              <a:rPr lang="en-US" b="1" dirty="0" smtClean="0">
                <a:ln w="1905"/>
                <a:solidFill>
                  <a:srgbClr val="002060"/>
                </a:solidFill>
                <a:effectLst>
                  <a:innerShdw blurRad="69850" dist="43180" dir="5400000">
                    <a:srgbClr val="000000">
                      <a:alpha val="65000"/>
                    </a:srgbClr>
                  </a:innerShdw>
                </a:effectLst>
              </a:rPr>
              <a:t> create the problems when we are creating the inconsistency in the RDBMS database</a:t>
            </a:r>
          </a:p>
          <a:p>
            <a:pPr marL="514350" indent="-514350" algn="just">
              <a:buNone/>
            </a:pPr>
            <a:r>
              <a:rPr lang="en-US" b="1" dirty="0" smtClean="0">
                <a:ln w="1905"/>
                <a:solidFill>
                  <a:srgbClr val="002060"/>
                </a:solidFill>
                <a:effectLst>
                  <a:innerShdw blurRad="69850" dist="43180" dir="5400000">
                    <a:srgbClr val="000000">
                      <a:alpha val="65000"/>
                    </a:srgbClr>
                  </a:innerShdw>
                </a:effectLst>
              </a:rPr>
              <a:t>while inserting the records into the columns of the given</a:t>
            </a:r>
          </a:p>
          <a:p>
            <a:pPr marL="514350" indent="-514350" algn="just">
              <a:buNone/>
            </a:pPr>
            <a:r>
              <a:rPr lang="en-US" b="1" dirty="0" smtClean="0">
                <a:ln w="1905"/>
                <a:solidFill>
                  <a:srgbClr val="002060"/>
                </a:solidFill>
                <a:effectLst>
                  <a:innerShdw blurRad="69850" dist="43180" dir="5400000">
                    <a:srgbClr val="000000">
                      <a:alpha val="65000"/>
                    </a:srgbClr>
                  </a:innerShdw>
                </a:effectLst>
              </a:rPr>
              <a:t>table.</a:t>
            </a:r>
            <a:endParaRPr lang="en-US" b="1" u="sng" dirty="0" smtClean="0">
              <a:ln w="1905"/>
              <a:solidFill>
                <a:srgbClr val="002060"/>
              </a:solidFill>
              <a:effectLst>
                <a:innerShdw blurRad="69850" dist="43180" dir="5400000">
                  <a:srgbClr val="000000">
                    <a:alpha val="65000"/>
                  </a:srgbClr>
                </a:innerShdw>
              </a:effectLst>
            </a:endParaRPr>
          </a:p>
          <a:p>
            <a:pPr marL="514350" indent="-514350" algn="just">
              <a:buNone/>
            </a:pPr>
            <a:r>
              <a:rPr lang="en-US" b="1" u="sng" dirty="0" smtClean="0">
                <a:ln w="1905"/>
                <a:solidFill>
                  <a:srgbClr val="002060"/>
                </a:solidFill>
                <a:effectLst>
                  <a:innerShdw blurRad="69850" dist="43180" dir="5400000">
                    <a:srgbClr val="000000">
                      <a:alpha val="65000"/>
                    </a:srgbClr>
                  </a:innerShdw>
                </a:effectLst>
              </a:rPr>
              <a:t>Deletion Anomalies</a:t>
            </a:r>
            <a:r>
              <a:rPr lang="en-US" b="1" dirty="0" smtClean="0">
                <a:ln w="1905"/>
                <a:solidFill>
                  <a:srgbClr val="002060"/>
                </a:solidFill>
                <a:effectLst>
                  <a:innerShdw blurRad="69850" dist="43180" dir="5400000">
                    <a:srgbClr val="000000">
                      <a:alpha val="65000"/>
                    </a:srgbClr>
                  </a:innerShdw>
                </a:effectLst>
              </a:rPr>
              <a:t> create the problems when we are</a:t>
            </a:r>
          </a:p>
          <a:p>
            <a:pPr marL="514350" indent="-514350" algn="just">
              <a:buNone/>
            </a:pPr>
            <a:r>
              <a:rPr lang="en-US" b="1" dirty="0" smtClean="0">
                <a:ln w="1905"/>
                <a:solidFill>
                  <a:srgbClr val="002060"/>
                </a:solidFill>
                <a:effectLst>
                  <a:innerShdw blurRad="69850" dist="43180" dir="5400000">
                    <a:srgbClr val="000000">
                      <a:alpha val="65000"/>
                    </a:srgbClr>
                  </a:innerShdw>
                </a:effectLst>
              </a:rPr>
              <a:t>deleting the records without taking care of the other</a:t>
            </a:r>
          </a:p>
          <a:p>
            <a:pPr marL="514350" indent="-514350" algn="just">
              <a:buNone/>
            </a:pPr>
            <a:r>
              <a:rPr lang="en-US" b="1" dirty="0" smtClean="0">
                <a:ln w="1905"/>
                <a:solidFill>
                  <a:srgbClr val="002060"/>
                </a:solidFill>
                <a:effectLst>
                  <a:innerShdw blurRad="69850" dist="43180" dir="5400000">
                    <a:srgbClr val="000000">
                      <a:alpha val="65000"/>
                    </a:srgbClr>
                  </a:innerShdw>
                </a:effectLst>
              </a:rPr>
              <a:t>portion of the database. It will create the confusion due</a:t>
            </a:r>
          </a:p>
          <a:p>
            <a:pPr marL="514350" indent="-514350" algn="just">
              <a:buNone/>
            </a:pPr>
            <a:r>
              <a:rPr lang="en-US" b="1" dirty="0" smtClean="0">
                <a:ln w="1905"/>
                <a:solidFill>
                  <a:srgbClr val="002060"/>
                </a:solidFill>
                <a:effectLst>
                  <a:innerShdw blurRad="69850" dist="43180" dir="5400000">
                    <a:srgbClr val="000000">
                      <a:alpha val="65000"/>
                    </a:srgbClr>
                  </a:innerShdw>
                </a:effectLst>
              </a:rPr>
              <a:t>to inconsistency in the database.</a:t>
            </a:r>
          </a:p>
          <a:p>
            <a:pPr marL="514350" indent="-514350" algn="just">
              <a:buNone/>
            </a:pPr>
            <a:r>
              <a:rPr lang="en-US" b="1" u="sng" dirty="0" smtClean="0">
                <a:ln w="1905"/>
                <a:solidFill>
                  <a:srgbClr val="002060"/>
                </a:solidFill>
                <a:effectLst>
                  <a:innerShdw blurRad="69850" dist="43180" dir="5400000">
                    <a:srgbClr val="000000">
                      <a:alpha val="65000"/>
                    </a:srgbClr>
                  </a:innerShdw>
                </a:effectLst>
              </a:rPr>
              <a:t>Modification Anomalies </a:t>
            </a:r>
            <a:r>
              <a:rPr lang="en-US" b="1" dirty="0" smtClean="0">
                <a:ln w="1905"/>
                <a:solidFill>
                  <a:srgbClr val="002060"/>
                </a:solidFill>
                <a:effectLst>
                  <a:innerShdw blurRad="69850" dist="43180" dir="5400000">
                    <a:srgbClr val="000000">
                      <a:alpha val="65000"/>
                    </a:srgbClr>
                  </a:innerShdw>
                </a:effectLst>
              </a:rPr>
              <a:t>are occurs when we are not</a:t>
            </a:r>
          </a:p>
          <a:p>
            <a:pPr marL="514350" indent="-514350" algn="just">
              <a:buNone/>
            </a:pPr>
            <a:r>
              <a:rPr lang="en-US" b="1" dirty="0" smtClean="0">
                <a:ln w="1905"/>
                <a:solidFill>
                  <a:srgbClr val="002060"/>
                </a:solidFill>
                <a:effectLst>
                  <a:innerShdw blurRad="69850" dist="43180" dir="5400000">
                    <a:srgbClr val="000000">
                      <a:alpha val="65000"/>
                    </a:srgbClr>
                  </a:innerShdw>
                </a:effectLst>
              </a:rPr>
              <a:t>able to modifying the records in the data base without</a:t>
            </a:r>
          </a:p>
          <a:p>
            <a:pPr marL="514350" indent="-514350" algn="just">
              <a:buNone/>
            </a:pPr>
            <a:r>
              <a:rPr lang="en-US" b="1" dirty="0" smtClean="0">
                <a:ln w="1905"/>
                <a:solidFill>
                  <a:srgbClr val="002060"/>
                </a:solidFill>
                <a:effectLst>
                  <a:innerShdw blurRad="69850" dist="43180" dir="5400000">
                    <a:srgbClr val="000000">
                      <a:alpha val="65000"/>
                    </a:srgbClr>
                  </a:innerShdw>
                </a:effectLst>
              </a:rPr>
              <a:t>taking care of the other facts.</a:t>
            </a:r>
          </a:p>
          <a:p>
            <a:endParaRPr lang="en-US" b="1" dirty="0">
              <a:ln w="1905"/>
              <a:solidFill>
                <a:srgbClr val="002060"/>
              </a:solidFill>
              <a:effectLst>
                <a:innerShdw blurRad="69850" dist="43180" dir="5400000">
                  <a:srgbClr val="000000">
                    <a:alpha val="65000"/>
                  </a:srgbClr>
                </a:innerShdw>
              </a:effectLst>
            </a:endParaRPr>
          </a:p>
        </p:txBody>
      </p:sp>
    </p:spTree>
  </p:cSld>
  <p:clrMapOvr>
    <a:masterClrMapping/>
  </p:clrMapOvr>
  <p:transition spd="med">
    <p:push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143000" y="1397000"/>
          <a:ext cx="6477000" cy="3632202"/>
        </p:xfrm>
        <a:graphic>
          <a:graphicData uri="http://schemas.openxmlformats.org/drawingml/2006/table">
            <a:tbl>
              <a:tblPr firstRow="1" bandRow="1">
                <a:tableStyleId>{F5AB1C69-6EDB-4FF4-983F-18BD219EF322}</a:tableStyleId>
              </a:tblPr>
              <a:tblGrid>
                <a:gridCol w="1619250"/>
                <a:gridCol w="1619250"/>
                <a:gridCol w="1619250"/>
                <a:gridCol w="1619250"/>
              </a:tblGrid>
              <a:tr h="605367">
                <a:tc>
                  <a:txBody>
                    <a:bodyPr/>
                    <a:lstStyle/>
                    <a:p>
                      <a:pPr algn="ctr"/>
                      <a:r>
                        <a:rPr lang="en-US" sz="2400" dirty="0" smtClean="0">
                          <a:solidFill>
                            <a:schemeClr val="tx1"/>
                          </a:solidFill>
                        </a:rPr>
                        <a:t>SID</a:t>
                      </a:r>
                      <a:r>
                        <a:rPr lang="en-US" sz="2400" baseline="0" dirty="0" smtClean="0">
                          <a:solidFill>
                            <a:schemeClr val="tx1"/>
                          </a:solidFill>
                        </a:rPr>
                        <a:t> </a:t>
                      </a:r>
                      <a:endParaRPr lang="en-US" sz="2400" dirty="0">
                        <a:solidFill>
                          <a:schemeClr val="tx1"/>
                        </a:solidFill>
                      </a:endParaRPr>
                    </a:p>
                  </a:txBody>
                  <a:tcPr/>
                </a:tc>
                <a:tc>
                  <a:txBody>
                    <a:bodyPr/>
                    <a:lstStyle/>
                    <a:p>
                      <a:pPr algn="ctr"/>
                      <a:r>
                        <a:rPr lang="en-US" sz="2400" dirty="0" smtClean="0">
                          <a:solidFill>
                            <a:schemeClr val="tx1"/>
                          </a:solidFill>
                        </a:rPr>
                        <a:t>NAME</a:t>
                      </a:r>
                      <a:endParaRPr lang="en-US" sz="2400" dirty="0">
                        <a:solidFill>
                          <a:schemeClr val="tx1"/>
                        </a:solidFill>
                      </a:endParaRPr>
                    </a:p>
                  </a:txBody>
                  <a:tcPr/>
                </a:tc>
                <a:tc>
                  <a:txBody>
                    <a:bodyPr/>
                    <a:lstStyle/>
                    <a:p>
                      <a:pPr algn="ctr"/>
                      <a:r>
                        <a:rPr lang="en-US" sz="2400" dirty="0" smtClean="0">
                          <a:solidFill>
                            <a:schemeClr val="tx1"/>
                          </a:solidFill>
                        </a:rPr>
                        <a:t>TRADE</a:t>
                      </a:r>
                      <a:endParaRPr lang="en-US" sz="2400" dirty="0">
                        <a:solidFill>
                          <a:schemeClr val="tx1"/>
                        </a:solidFill>
                      </a:endParaRPr>
                    </a:p>
                  </a:txBody>
                  <a:tcPr/>
                </a:tc>
                <a:tc>
                  <a:txBody>
                    <a:bodyPr/>
                    <a:lstStyle/>
                    <a:p>
                      <a:pPr algn="ctr"/>
                      <a:r>
                        <a:rPr lang="en-US" sz="2400" dirty="0" smtClean="0">
                          <a:solidFill>
                            <a:schemeClr val="tx1"/>
                          </a:solidFill>
                        </a:rPr>
                        <a:t>GRADE</a:t>
                      </a:r>
                      <a:endParaRPr lang="en-US" sz="2400" dirty="0">
                        <a:solidFill>
                          <a:schemeClr val="tx1"/>
                        </a:solidFill>
                      </a:endParaRPr>
                    </a:p>
                  </a:txBody>
                  <a:tcPr/>
                </a:tc>
              </a:tr>
              <a:tr h="605367">
                <a:tc>
                  <a:txBody>
                    <a:bodyPr/>
                    <a:lstStyle/>
                    <a:p>
                      <a:pPr algn="ctr"/>
                      <a:r>
                        <a:rPr lang="en-US" sz="2000" dirty="0" smtClean="0"/>
                        <a:t>1</a:t>
                      </a:r>
                      <a:endParaRPr lang="en-US" sz="2000" dirty="0"/>
                    </a:p>
                  </a:txBody>
                  <a:tcPr/>
                </a:tc>
                <a:tc>
                  <a:txBody>
                    <a:bodyPr/>
                    <a:lstStyle/>
                    <a:p>
                      <a:pPr algn="ctr"/>
                      <a:r>
                        <a:rPr lang="en-US" sz="2000" dirty="0" smtClean="0"/>
                        <a:t>RAJESH</a:t>
                      </a:r>
                      <a:endParaRPr lang="en-US" sz="2000" dirty="0"/>
                    </a:p>
                  </a:txBody>
                  <a:tcPr/>
                </a:tc>
                <a:tc>
                  <a:txBody>
                    <a:bodyPr/>
                    <a:lstStyle/>
                    <a:p>
                      <a:pPr algn="ctr"/>
                      <a:r>
                        <a:rPr lang="en-US" sz="2000" dirty="0" smtClean="0"/>
                        <a:t>CSE</a:t>
                      </a:r>
                      <a:endParaRPr lang="en-US" sz="2000" dirty="0"/>
                    </a:p>
                  </a:txBody>
                  <a:tcPr/>
                </a:tc>
                <a:tc>
                  <a:txBody>
                    <a:bodyPr/>
                    <a:lstStyle/>
                    <a:p>
                      <a:pPr algn="ctr"/>
                      <a:r>
                        <a:rPr lang="en-US" sz="2000" dirty="0" smtClean="0"/>
                        <a:t>A</a:t>
                      </a:r>
                      <a:endParaRPr lang="en-US" sz="2000" dirty="0"/>
                    </a:p>
                  </a:txBody>
                  <a:tcPr/>
                </a:tc>
              </a:tr>
              <a:tr h="605367">
                <a:tc>
                  <a:txBody>
                    <a:bodyPr/>
                    <a:lstStyle/>
                    <a:p>
                      <a:pPr algn="ctr"/>
                      <a:r>
                        <a:rPr lang="en-US" sz="2000" dirty="0" smtClean="0"/>
                        <a:t>2</a:t>
                      </a:r>
                      <a:endParaRPr lang="en-US" sz="2000" dirty="0"/>
                    </a:p>
                  </a:txBody>
                  <a:tcPr/>
                </a:tc>
                <a:tc>
                  <a:txBody>
                    <a:bodyPr/>
                    <a:lstStyle/>
                    <a:p>
                      <a:pPr algn="ctr"/>
                      <a:r>
                        <a:rPr lang="en-US" sz="2000" dirty="0" smtClean="0"/>
                        <a:t>VIKAS</a:t>
                      </a:r>
                      <a:endParaRPr lang="en-US" sz="2000" dirty="0"/>
                    </a:p>
                  </a:txBody>
                  <a:tcPr/>
                </a:tc>
                <a:tc>
                  <a:txBody>
                    <a:bodyPr/>
                    <a:lstStyle/>
                    <a:p>
                      <a:pPr algn="ctr"/>
                      <a:r>
                        <a:rPr lang="en-US" sz="2000" dirty="0" smtClean="0"/>
                        <a:t>ECE</a:t>
                      </a:r>
                      <a:endParaRPr lang="en-US" sz="2000" dirty="0"/>
                    </a:p>
                  </a:txBody>
                  <a:tcPr/>
                </a:tc>
                <a:tc>
                  <a:txBody>
                    <a:bodyPr/>
                    <a:lstStyle/>
                    <a:p>
                      <a:pPr algn="ctr"/>
                      <a:r>
                        <a:rPr lang="en-US" sz="2000" dirty="0" smtClean="0"/>
                        <a:t>B</a:t>
                      </a:r>
                      <a:endParaRPr lang="en-US" sz="2000" dirty="0"/>
                    </a:p>
                  </a:txBody>
                  <a:tcPr/>
                </a:tc>
              </a:tr>
              <a:tr h="605367">
                <a:tc>
                  <a:txBody>
                    <a:bodyPr/>
                    <a:lstStyle/>
                    <a:p>
                      <a:pPr algn="ctr"/>
                      <a:r>
                        <a:rPr lang="en-US" sz="2000" dirty="0" smtClean="0"/>
                        <a:t>3</a:t>
                      </a:r>
                      <a:endParaRPr lang="en-US" sz="2000" dirty="0"/>
                    </a:p>
                  </a:txBody>
                  <a:tcPr/>
                </a:tc>
                <a:tc>
                  <a:txBody>
                    <a:bodyPr/>
                    <a:lstStyle/>
                    <a:p>
                      <a:pPr algn="ctr"/>
                      <a:r>
                        <a:rPr lang="en-US" sz="2000" dirty="0" smtClean="0"/>
                        <a:t>GEETA</a:t>
                      </a:r>
                      <a:endParaRPr lang="en-US" sz="2000" dirty="0"/>
                    </a:p>
                  </a:txBody>
                  <a:tcPr/>
                </a:tc>
                <a:tc>
                  <a:txBody>
                    <a:bodyPr/>
                    <a:lstStyle/>
                    <a:p>
                      <a:pPr algn="ctr"/>
                      <a:r>
                        <a:rPr lang="en-US" sz="1600" dirty="0" smtClean="0">
                          <a:solidFill>
                            <a:schemeClr val="tx1"/>
                          </a:solidFill>
                        </a:rPr>
                        <a:t>CSE</a:t>
                      </a:r>
                      <a:endParaRPr lang="en-US" sz="1600" dirty="0">
                        <a:solidFill>
                          <a:schemeClr val="tx1"/>
                        </a:solidFill>
                      </a:endParaRPr>
                    </a:p>
                  </a:txBody>
                  <a:tcPr/>
                </a:tc>
                <a:tc>
                  <a:txBody>
                    <a:bodyPr/>
                    <a:lstStyle/>
                    <a:p>
                      <a:pPr algn="ctr"/>
                      <a:r>
                        <a:rPr lang="en-US" sz="2000" dirty="0" smtClean="0"/>
                        <a:t>B</a:t>
                      </a:r>
                      <a:endParaRPr lang="en-US" sz="2000" dirty="0"/>
                    </a:p>
                  </a:txBody>
                  <a:tcPr/>
                </a:tc>
              </a:tr>
              <a:tr h="605367">
                <a:tc>
                  <a:txBody>
                    <a:bodyPr/>
                    <a:lstStyle/>
                    <a:p>
                      <a:pPr algn="ctr"/>
                      <a:r>
                        <a:rPr lang="en-US" sz="2000" dirty="0" smtClean="0"/>
                        <a:t>4</a:t>
                      </a:r>
                      <a:endParaRPr lang="en-US" sz="2000" dirty="0"/>
                    </a:p>
                  </a:txBody>
                  <a:tcPr/>
                </a:tc>
                <a:tc>
                  <a:txBody>
                    <a:bodyPr/>
                    <a:lstStyle/>
                    <a:p>
                      <a:pPr algn="ctr"/>
                      <a:r>
                        <a:rPr lang="en-US" sz="2000" dirty="0" smtClean="0"/>
                        <a:t>MADHU</a:t>
                      </a:r>
                      <a:endParaRPr lang="en-US" sz="2000" dirty="0"/>
                    </a:p>
                  </a:txBody>
                  <a:tcPr/>
                </a:tc>
                <a:tc>
                  <a:txBody>
                    <a:bodyPr/>
                    <a:lstStyle/>
                    <a:p>
                      <a:pPr algn="ctr"/>
                      <a:r>
                        <a:rPr lang="en-US" sz="2000" dirty="0" smtClean="0"/>
                        <a:t>ECE</a:t>
                      </a:r>
                      <a:endParaRPr lang="en-US" sz="2000" dirty="0"/>
                    </a:p>
                  </a:txBody>
                  <a:tcPr/>
                </a:tc>
                <a:tc>
                  <a:txBody>
                    <a:bodyPr/>
                    <a:lstStyle/>
                    <a:p>
                      <a:pPr algn="ctr"/>
                      <a:r>
                        <a:rPr lang="en-US" sz="2000" dirty="0" smtClean="0"/>
                        <a:t>C</a:t>
                      </a:r>
                      <a:endParaRPr lang="en-US" sz="2000" dirty="0"/>
                    </a:p>
                  </a:txBody>
                  <a:tcPr/>
                </a:tc>
              </a:tr>
              <a:tr h="605367">
                <a:tc>
                  <a:txBody>
                    <a:bodyPr/>
                    <a:lstStyle/>
                    <a:p>
                      <a:pPr algn="ctr"/>
                      <a:r>
                        <a:rPr lang="en-US" sz="2000" dirty="0" smtClean="0"/>
                        <a:t>5</a:t>
                      </a:r>
                      <a:endParaRPr lang="en-US" sz="2000" dirty="0"/>
                    </a:p>
                  </a:txBody>
                  <a:tcPr/>
                </a:tc>
                <a:tc>
                  <a:txBody>
                    <a:bodyPr/>
                    <a:lstStyle/>
                    <a:p>
                      <a:pPr algn="ctr"/>
                      <a:r>
                        <a:rPr lang="en-US" sz="2000" dirty="0" smtClean="0"/>
                        <a:t>SAVITA</a:t>
                      </a:r>
                      <a:endParaRPr lang="en-US" sz="2000" dirty="0"/>
                    </a:p>
                  </a:txBody>
                  <a:tcPr/>
                </a:tc>
                <a:tc>
                  <a:txBody>
                    <a:bodyPr/>
                    <a:lstStyle/>
                    <a:p>
                      <a:pPr algn="ctr"/>
                      <a:r>
                        <a:rPr lang="en-US" sz="2000" dirty="0" smtClean="0"/>
                        <a:t>DBM</a:t>
                      </a:r>
                      <a:endParaRPr lang="en-US" sz="2000" dirty="0"/>
                    </a:p>
                  </a:txBody>
                  <a:tcPr/>
                </a:tc>
                <a:tc>
                  <a:txBody>
                    <a:bodyPr/>
                    <a:lstStyle/>
                    <a:p>
                      <a:pPr algn="ctr"/>
                      <a:r>
                        <a:rPr lang="en-US" sz="2000" dirty="0" smtClean="0"/>
                        <a:t>A</a:t>
                      </a:r>
                      <a:endParaRPr lang="en-US" sz="2000" dirty="0"/>
                    </a:p>
                  </a:txBody>
                  <a:tcPr/>
                </a:tc>
              </a:tr>
            </a:tbl>
          </a:graphicData>
        </a:graphic>
      </p:graphicFrame>
      <p:sp>
        <p:nvSpPr>
          <p:cNvPr id="5" name="Rectangle 4"/>
          <p:cNvSpPr/>
          <p:nvPr/>
        </p:nvSpPr>
        <p:spPr>
          <a:xfrm>
            <a:off x="304800" y="5181600"/>
            <a:ext cx="7543800" cy="646331"/>
          </a:xfrm>
          <a:prstGeom prst="rect">
            <a:avLst/>
          </a:prstGeom>
          <a:noFill/>
        </p:spPr>
        <p:txBody>
          <a:bodyPr wrap="square" lIns="91440" tIns="45720" rIns="91440" bIns="45720">
            <a:spAutoFit/>
          </a:bodyPr>
          <a:lstStyle/>
          <a:p>
            <a:pPr algn="ctr"/>
            <a:r>
              <a:rPr lang="en-US" sz="3600" b="1" i="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RELATIONAL MODEL CONCEPTS</a:t>
            </a:r>
            <a:endParaRPr lang="en-US" sz="3600" b="1" i="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cxnSp>
        <p:nvCxnSpPr>
          <p:cNvPr id="11" name="Straight Arrow Connector 10"/>
          <p:cNvCxnSpPr/>
          <p:nvPr/>
        </p:nvCxnSpPr>
        <p:spPr>
          <a:xfrm>
            <a:off x="7315200" y="1600200"/>
            <a:ext cx="685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8001000" y="1371600"/>
            <a:ext cx="980332" cy="338554"/>
          </a:xfrm>
          <a:prstGeom prst="rect">
            <a:avLst/>
          </a:prstGeom>
          <a:noFill/>
        </p:spPr>
        <p:txBody>
          <a:bodyPr wrap="none" lIns="91440" tIns="45720" rIns="91440" bIns="45720">
            <a:spAutoFit/>
          </a:bodyPr>
          <a:lstStyle/>
          <a:p>
            <a:pPr algn="ctr"/>
            <a:r>
              <a:rPr lang="en-US" sz="1600" dirty="0" smtClean="0">
                <a:ln w="12700">
                  <a:solidFill>
                    <a:schemeClr val="tx2">
                      <a:satMod val="155000"/>
                    </a:schemeClr>
                  </a:solidFill>
                  <a:prstDash val="solid"/>
                </a:ln>
                <a:effectLst>
                  <a:outerShdw blurRad="41275" dist="20320" dir="1800000" algn="tl" rotWithShape="0">
                    <a:srgbClr val="000000">
                      <a:alpha val="40000"/>
                    </a:srgbClr>
                  </a:outerShdw>
                </a:effectLst>
              </a:rPr>
              <a:t>Name of </a:t>
            </a:r>
            <a:endParaRPr lang="en-US" sz="1600"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3" name="Rectangle 12"/>
          <p:cNvSpPr/>
          <p:nvPr/>
        </p:nvSpPr>
        <p:spPr>
          <a:xfrm>
            <a:off x="7856467" y="1600200"/>
            <a:ext cx="1287533" cy="338554"/>
          </a:xfrm>
          <a:prstGeom prst="rect">
            <a:avLst/>
          </a:prstGeom>
          <a:noFill/>
        </p:spPr>
        <p:txBody>
          <a:bodyPr wrap="none" lIns="91440" tIns="45720" rIns="91440" bIns="45720">
            <a:spAutoFit/>
          </a:bodyPr>
          <a:lstStyle/>
          <a:p>
            <a:pPr algn="ctr"/>
            <a:r>
              <a:rPr lang="en-US" sz="1600" dirty="0">
                <a:ln w="12700">
                  <a:solidFill>
                    <a:schemeClr val="tx2">
                      <a:satMod val="155000"/>
                    </a:schemeClr>
                  </a:solidFill>
                  <a:prstDash val="solid"/>
                </a:ln>
                <a:effectLst>
                  <a:outerShdw blurRad="41275" dist="20320" dir="1800000" algn="tl" rotWithShape="0">
                    <a:srgbClr val="000000">
                      <a:alpha val="40000"/>
                    </a:srgbClr>
                  </a:outerShdw>
                </a:effectLst>
              </a:rPr>
              <a:t>t</a:t>
            </a:r>
            <a:r>
              <a:rPr lang="en-US" sz="1600" dirty="0" smtClean="0">
                <a:ln w="12700">
                  <a:solidFill>
                    <a:schemeClr val="tx2">
                      <a:satMod val="155000"/>
                    </a:schemeClr>
                  </a:solidFill>
                  <a:prstDash val="solid"/>
                </a:ln>
                <a:effectLst>
                  <a:outerShdw blurRad="41275" dist="20320" dir="1800000" algn="tl" rotWithShape="0">
                    <a:srgbClr val="000000">
                      <a:alpha val="40000"/>
                    </a:srgbClr>
                  </a:outerShdw>
                </a:effectLst>
              </a:rPr>
              <a:t>he attribute</a:t>
            </a:r>
            <a:endParaRPr lang="en-US" sz="1600"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cxnSp>
        <p:nvCxnSpPr>
          <p:cNvPr id="15" name="Straight Arrow Connector 14"/>
          <p:cNvCxnSpPr/>
          <p:nvPr/>
        </p:nvCxnSpPr>
        <p:spPr>
          <a:xfrm>
            <a:off x="7620000" y="3657600"/>
            <a:ext cx="3810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8001000" y="3352800"/>
            <a:ext cx="911660" cy="338554"/>
          </a:xfrm>
          <a:prstGeom prst="rect">
            <a:avLst/>
          </a:prstGeom>
          <a:noFill/>
        </p:spPr>
        <p:txBody>
          <a:bodyPr wrap="none" lIns="91440" tIns="45720" rIns="91440" bIns="45720">
            <a:spAutoFit/>
          </a:bodyPr>
          <a:lstStyle/>
          <a:p>
            <a:pPr algn="ctr"/>
            <a:r>
              <a:rPr lang="en-US" sz="1600" dirty="0" err="1" smtClean="0">
                <a:ln w="12700">
                  <a:solidFill>
                    <a:schemeClr val="tx2">
                      <a:satMod val="155000"/>
                    </a:schemeClr>
                  </a:solidFill>
                  <a:prstDash val="solid"/>
                </a:ln>
                <a:effectLst>
                  <a:outerShdw blurRad="41275" dist="20320" dir="1800000" algn="tl" rotWithShape="0">
                    <a:srgbClr val="000000">
                      <a:alpha val="40000"/>
                    </a:srgbClr>
                  </a:outerShdw>
                </a:effectLst>
              </a:rPr>
              <a:t>Tuple</a:t>
            </a:r>
            <a:r>
              <a:rPr lang="en-US" sz="1600" dirty="0" smtClean="0">
                <a:ln w="12700">
                  <a:solidFill>
                    <a:schemeClr val="tx2">
                      <a:satMod val="155000"/>
                    </a:schemeClr>
                  </a:solidFill>
                  <a:prstDash val="solid"/>
                </a:ln>
                <a:effectLst>
                  <a:outerShdw blurRad="41275" dist="20320" dir="1800000" algn="tl" rotWithShape="0">
                    <a:srgbClr val="000000">
                      <a:alpha val="40000"/>
                    </a:srgbClr>
                  </a:outerShdw>
                </a:effectLst>
              </a:rPr>
              <a:t> or</a:t>
            </a:r>
            <a:endParaRPr lang="en-US" sz="1600"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7" name="Rectangle 16"/>
          <p:cNvSpPr/>
          <p:nvPr/>
        </p:nvSpPr>
        <p:spPr>
          <a:xfrm>
            <a:off x="8061268" y="3581400"/>
            <a:ext cx="1082732" cy="338554"/>
          </a:xfrm>
          <a:prstGeom prst="rect">
            <a:avLst/>
          </a:prstGeom>
          <a:noFill/>
        </p:spPr>
        <p:txBody>
          <a:bodyPr wrap="none" lIns="91440" tIns="45720" rIns="91440" bIns="45720">
            <a:spAutoFit/>
          </a:bodyPr>
          <a:lstStyle/>
          <a:p>
            <a:pPr algn="ctr"/>
            <a:r>
              <a:rPr lang="en-US" sz="1600" dirty="0" smtClean="0">
                <a:ln w="12700">
                  <a:solidFill>
                    <a:schemeClr val="tx2">
                      <a:satMod val="155000"/>
                    </a:schemeClr>
                  </a:solidFill>
                  <a:prstDash val="solid"/>
                </a:ln>
                <a:effectLst>
                  <a:outerShdw blurRad="41275" dist="20320" dir="1800000" algn="tl" rotWithShape="0">
                    <a:srgbClr val="000000">
                      <a:alpha val="40000"/>
                    </a:srgbClr>
                  </a:outerShdw>
                </a:effectLst>
              </a:rPr>
              <a:t>Record or </a:t>
            </a:r>
            <a:endParaRPr lang="en-US" sz="1600"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18" name="Rectangle 17"/>
          <p:cNvSpPr/>
          <p:nvPr/>
        </p:nvSpPr>
        <p:spPr>
          <a:xfrm>
            <a:off x="8001000" y="3810000"/>
            <a:ext cx="958917" cy="338554"/>
          </a:xfrm>
          <a:prstGeom prst="rect">
            <a:avLst/>
          </a:prstGeom>
          <a:noFill/>
        </p:spPr>
        <p:txBody>
          <a:bodyPr wrap="none" lIns="91440" tIns="45720" rIns="91440" bIns="45720">
            <a:spAutoFit/>
          </a:bodyPr>
          <a:lstStyle/>
          <a:p>
            <a:pPr algn="ctr"/>
            <a:r>
              <a:rPr lang="en-US" sz="1600" dirty="0" smtClean="0">
                <a:ln w="12700">
                  <a:solidFill>
                    <a:schemeClr val="tx2">
                      <a:satMod val="155000"/>
                    </a:schemeClr>
                  </a:solidFill>
                  <a:prstDash val="solid"/>
                </a:ln>
                <a:effectLst>
                  <a:outerShdw blurRad="41275" dist="20320" dir="1800000" algn="tl" rotWithShape="0">
                    <a:srgbClr val="000000">
                      <a:alpha val="40000"/>
                    </a:srgbClr>
                  </a:outerShdw>
                </a:effectLst>
              </a:rPr>
              <a:t>Segment</a:t>
            </a:r>
            <a:endParaRPr lang="en-US" sz="1600"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cxnSp>
        <p:nvCxnSpPr>
          <p:cNvPr id="20" name="Straight Arrow Connector 19"/>
          <p:cNvCxnSpPr/>
          <p:nvPr/>
        </p:nvCxnSpPr>
        <p:spPr>
          <a:xfrm>
            <a:off x="6781800" y="2819400"/>
            <a:ext cx="10668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906353" y="2514600"/>
            <a:ext cx="1237647" cy="338554"/>
          </a:xfrm>
          <a:prstGeom prst="rect">
            <a:avLst/>
          </a:prstGeom>
          <a:noFill/>
        </p:spPr>
        <p:txBody>
          <a:bodyPr wrap="none" lIns="91440" tIns="45720" rIns="91440" bIns="45720">
            <a:spAutoFit/>
          </a:bodyPr>
          <a:lstStyle/>
          <a:p>
            <a:pPr algn="ctr"/>
            <a:r>
              <a:rPr lang="en-US" sz="1600" dirty="0" smtClean="0">
                <a:ln w="12700">
                  <a:solidFill>
                    <a:schemeClr val="tx2">
                      <a:satMod val="155000"/>
                    </a:schemeClr>
                  </a:solidFill>
                  <a:prstDash val="solid"/>
                </a:ln>
                <a:effectLst>
                  <a:outerShdw blurRad="41275" dist="20320" dir="1800000" algn="tl" rotWithShape="0">
                    <a:srgbClr val="000000">
                      <a:alpha val="40000"/>
                    </a:srgbClr>
                  </a:outerShdw>
                </a:effectLst>
              </a:rPr>
              <a:t>Value of the</a:t>
            </a:r>
            <a:endParaRPr lang="en-US" sz="1600"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2" name="Rectangle 21"/>
          <p:cNvSpPr/>
          <p:nvPr/>
        </p:nvSpPr>
        <p:spPr>
          <a:xfrm>
            <a:off x="8001000" y="2743200"/>
            <a:ext cx="957698" cy="338554"/>
          </a:xfrm>
          <a:prstGeom prst="rect">
            <a:avLst/>
          </a:prstGeom>
          <a:noFill/>
        </p:spPr>
        <p:txBody>
          <a:bodyPr wrap="none" lIns="91440" tIns="45720" rIns="91440" bIns="45720">
            <a:spAutoFit/>
          </a:bodyPr>
          <a:lstStyle/>
          <a:p>
            <a:pPr algn="ctr"/>
            <a:r>
              <a:rPr lang="en-US" sz="1600" dirty="0" smtClean="0">
                <a:ln w="12700">
                  <a:solidFill>
                    <a:schemeClr val="tx2">
                      <a:satMod val="155000"/>
                    </a:schemeClr>
                  </a:solidFill>
                  <a:prstDash val="solid"/>
                </a:ln>
                <a:effectLst>
                  <a:outerShdw blurRad="41275" dist="20320" dir="1800000" algn="tl" rotWithShape="0">
                    <a:srgbClr val="000000">
                      <a:alpha val="40000"/>
                    </a:srgbClr>
                  </a:outerShdw>
                </a:effectLst>
              </a:rPr>
              <a:t>attribute</a:t>
            </a:r>
            <a:endParaRPr lang="en-US" sz="1600"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
        <p:nvSpPr>
          <p:cNvPr id="25" name="Left Brace 24"/>
          <p:cNvSpPr/>
          <p:nvPr/>
        </p:nvSpPr>
        <p:spPr>
          <a:xfrm>
            <a:off x="609600" y="2286000"/>
            <a:ext cx="381000" cy="2590800"/>
          </a:xfrm>
          <a:prstGeom prst="leftBrace">
            <a:avLst/>
          </a:prstGeom>
          <a:ln>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Rectangle 25"/>
          <p:cNvSpPr/>
          <p:nvPr/>
        </p:nvSpPr>
        <p:spPr>
          <a:xfrm rot="16200000">
            <a:off x="-1282038" y="3307378"/>
            <a:ext cx="3421386" cy="400110"/>
          </a:xfrm>
          <a:prstGeom prst="rect">
            <a:avLst/>
          </a:prstGeom>
          <a:noFill/>
        </p:spPr>
        <p:txBody>
          <a:bodyPr wrap="none" lIns="91440" tIns="45720" rIns="91440" bIns="45720">
            <a:spAutoFit/>
          </a:bodyPr>
          <a:lstStyle/>
          <a:p>
            <a:pPr algn="ctr"/>
            <a:r>
              <a:rPr lang="en-US" sz="2000" dirty="0" smtClean="0">
                <a:ln w="12700">
                  <a:solidFill>
                    <a:schemeClr val="tx2">
                      <a:satMod val="155000"/>
                    </a:schemeClr>
                  </a:solidFill>
                  <a:prstDash val="solid"/>
                </a:ln>
                <a:effectLst>
                  <a:outerShdw blurRad="41275" dist="20320" dir="1800000" algn="tl" rotWithShape="0">
                    <a:srgbClr val="000000">
                      <a:alpha val="40000"/>
                    </a:srgbClr>
                  </a:outerShdw>
                </a:effectLst>
              </a:rPr>
              <a:t>Domain </a:t>
            </a:r>
            <a:r>
              <a:rPr lang="en-US" sz="2000" smtClean="0">
                <a:ln w="12700">
                  <a:solidFill>
                    <a:schemeClr val="tx2">
                      <a:satMod val="155000"/>
                    </a:schemeClr>
                  </a:solidFill>
                  <a:prstDash val="solid"/>
                </a:ln>
                <a:effectLst>
                  <a:outerShdw blurRad="41275" dist="20320" dir="1800000" algn="tl" rotWithShape="0">
                    <a:srgbClr val="000000">
                      <a:alpha val="40000"/>
                    </a:srgbClr>
                  </a:outerShdw>
                </a:effectLst>
              </a:rPr>
              <a:t>for the SID attribute </a:t>
            </a:r>
            <a:endParaRPr lang="en-US" sz="2000" cap="none" spc="0" dirty="0">
              <a:ln w="12700">
                <a:solidFill>
                  <a:schemeClr val="tx2">
                    <a:satMod val="155000"/>
                  </a:schemeClr>
                </a:solidFill>
                <a:prstDash val="solid"/>
              </a:ln>
              <a:effectLst>
                <a:outerShdw blurRad="41275" dist="20320" dir="1800000" algn="tl" rotWithShape="0">
                  <a:srgbClr val="000000">
                    <a:alpha val="40000"/>
                  </a:srgbClr>
                </a:outerShdw>
              </a:effectLst>
            </a:endParaRPr>
          </a:p>
        </p:txBody>
      </p:sp>
    </p:spTree>
  </p:cSld>
  <p:clrMapOvr>
    <a:masterClrMapping/>
  </p:clrMapOvr>
  <p:transition spd="med" advClick="0" advTm="3000">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66"/>
          </a:solidFill>
          <a:effectLst>
            <a:softEdge rad="317500"/>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tx1"/>
                </a:solidFill>
                <a:effectLst>
                  <a:glow rad="101600">
                    <a:schemeClr val="accent3">
                      <a:satMod val="175000"/>
                      <a:alpha val="40000"/>
                    </a:schemeClr>
                  </a:glow>
                  <a:outerShdw blurRad="50800" dist="39000" dir="5460000" algn="tl">
                    <a:srgbClr val="000000">
                      <a:alpha val="38000"/>
                    </a:srgbClr>
                  </a:outerShdw>
                  <a:reflection blurRad="6350" stA="55000" endA="300" endPos="45500" dir="5400000" sy="-100000" algn="bl" rotWithShape="0"/>
                </a:effectLst>
              </a:rPr>
              <a:t>First Normal Form (1NF) 	</a:t>
            </a:r>
            <a:endParaRPr lang="en-US" b="1" dirty="0">
              <a:ln w="11430"/>
              <a:solidFill>
                <a:schemeClr val="tx1"/>
              </a:solidFill>
              <a:effectLst>
                <a:glow rad="101600">
                  <a:schemeClr val="accent3">
                    <a:satMod val="175000"/>
                    <a:alpha val="40000"/>
                  </a:schemeClr>
                </a:glow>
                <a:outerShdw blurRad="50800" dist="39000" dir="5460000" algn="tl">
                  <a:srgbClr val="000000">
                    <a:alpha val="38000"/>
                  </a:srgbClr>
                </a:outerShdw>
                <a:reflection blurRad="6350" stA="55000" endA="300" endPos="45500" dir="5400000" sy="-100000" algn="bl" rotWithShape="0"/>
              </a:effectLst>
            </a:endParaRPr>
          </a:p>
        </p:txBody>
      </p:sp>
      <p:sp>
        <p:nvSpPr>
          <p:cNvPr id="3" name="Content Placeholder 2"/>
          <p:cNvSpPr>
            <a:spLocks noGrp="1"/>
          </p:cNvSpPr>
          <p:nvPr>
            <p:ph idx="1"/>
          </p:nvPr>
        </p:nvSpPr>
        <p:spPr>
          <a:solidFill>
            <a:srgbClr val="99FF66"/>
          </a:solidFill>
          <a:effectLst>
            <a:softEdge rad="635000"/>
          </a:effectLst>
        </p:spPr>
        <p:txBody>
          <a:bodyPr>
            <a:normAutofit fontScale="85000" lnSpcReduction="10000"/>
          </a:bodyPr>
          <a:lstStyle/>
          <a:p>
            <a:endParaRPr lang="en-US" b="1" dirty="0" smtClean="0"/>
          </a:p>
          <a:p>
            <a:r>
              <a:rPr lang="en-US" b="1" dirty="0" smtClean="0">
                <a:ln w="1905"/>
                <a:effectLst>
                  <a:innerShdw blurRad="69850" dist="43180" dir="5400000">
                    <a:srgbClr val="000000">
                      <a:alpha val="65000"/>
                    </a:srgbClr>
                  </a:innerShdw>
                </a:effectLst>
              </a:rPr>
              <a:t>For a table to be in the First Normal Form, it should follow the following 4 rules:</a:t>
            </a:r>
          </a:p>
          <a:p>
            <a:r>
              <a:rPr lang="en-US" b="1" dirty="0" smtClean="0">
                <a:ln w="1905"/>
                <a:effectLst>
                  <a:innerShdw blurRad="69850" dist="43180" dir="5400000">
                    <a:srgbClr val="000000">
                      <a:alpha val="65000"/>
                    </a:srgbClr>
                  </a:innerShdw>
                </a:effectLst>
              </a:rPr>
              <a:t>It should only have single(atomic) valued attributes/columns.</a:t>
            </a:r>
          </a:p>
          <a:p>
            <a:r>
              <a:rPr lang="en-US" b="1" dirty="0" smtClean="0">
                <a:ln w="1905"/>
                <a:effectLst>
                  <a:innerShdw blurRad="69850" dist="43180" dir="5400000">
                    <a:srgbClr val="000000">
                      <a:alpha val="65000"/>
                    </a:srgbClr>
                  </a:innerShdw>
                </a:effectLst>
              </a:rPr>
              <a:t>Values stored in a column should be of the same domain</a:t>
            </a:r>
          </a:p>
          <a:p>
            <a:r>
              <a:rPr lang="en-US" b="1" dirty="0" smtClean="0">
                <a:ln w="1905"/>
                <a:effectLst>
                  <a:innerShdw blurRad="69850" dist="43180" dir="5400000">
                    <a:srgbClr val="000000">
                      <a:alpha val="65000"/>
                    </a:srgbClr>
                  </a:innerShdw>
                </a:effectLst>
              </a:rPr>
              <a:t>All the columns in a table should have unique names.</a:t>
            </a:r>
          </a:p>
          <a:p>
            <a:r>
              <a:rPr lang="en-US" b="1" dirty="0" smtClean="0">
                <a:ln w="1905"/>
                <a:effectLst>
                  <a:innerShdw blurRad="69850" dist="43180" dir="5400000">
                    <a:srgbClr val="000000">
                      <a:alpha val="65000"/>
                    </a:srgbClr>
                  </a:innerShdw>
                </a:effectLst>
              </a:rPr>
              <a:t>And the order in which data is stored, does not matter.</a:t>
            </a:r>
          </a:p>
          <a:p>
            <a:pPr>
              <a:buNone/>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push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66"/>
          </a:solidFill>
          <a:effectLst>
            <a:softEdge rad="317500"/>
          </a:effectLst>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tx1"/>
                </a:solidFill>
                <a:effectLst>
                  <a:glow rad="101600">
                    <a:schemeClr val="accent2">
                      <a:satMod val="175000"/>
                      <a:alpha val="40000"/>
                    </a:schemeClr>
                  </a:glow>
                  <a:outerShdw blurRad="50800" dist="39000" dir="5460000" algn="tl">
                    <a:srgbClr val="000000">
                      <a:alpha val="38000"/>
                    </a:srgbClr>
                  </a:outerShdw>
                  <a:reflection blurRad="6350" stA="55000" endA="300" endPos="45500" dir="5400000" sy="-100000" algn="bl" rotWithShape="0"/>
                </a:effectLst>
              </a:rPr>
              <a:t>Time for an Example</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2">
                      <a:satMod val="175000"/>
                      <a:alpha val="40000"/>
                    </a:schemeClr>
                  </a:glow>
                  <a:outerShdw blurRad="50800" dist="39000" dir="5460000" algn="tl">
                    <a:srgbClr val="000000">
                      <a:alpha val="38000"/>
                    </a:srgbClr>
                  </a:outerShdw>
                  <a:reflection blurRad="6350" stA="55000" endA="300" endPos="45500" dir="5400000" sy="-100000" algn="bl" rotWithShape="0"/>
                </a:effectLst>
              </a:rPr>
              <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2">
                      <a:satMod val="175000"/>
                      <a:alpha val="40000"/>
                    </a:schemeClr>
                  </a:glow>
                  <a:outerShdw blurRad="50800" dist="39000" dir="5460000" algn="tl">
                    <a:srgbClr val="000000">
                      <a:alpha val="38000"/>
                    </a:srgbClr>
                  </a:outerShdw>
                  <a:reflection blurRad="6350" stA="55000" endA="300" endPos="45500" dir="5400000" sy="-100000" algn="bl" rotWithShape="0"/>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2">
                    <a:satMod val="175000"/>
                    <a:alpha val="40000"/>
                  </a:schemeClr>
                </a:glow>
                <a:outerShdw blurRad="50800" dist="39000" dir="5460000" algn="tl">
                  <a:srgbClr val="000000">
                    <a:alpha val="38000"/>
                  </a:srgbClr>
                </a:outerShdw>
                <a:reflection blurRad="6350" stA="55000" endA="300" endPos="45500" dir="5400000" sy="-100000" algn="bl" rotWithShape="0"/>
              </a:effectLst>
            </a:endParaRPr>
          </a:p>
        </p:txBody>
      </p:sp>
      <p:pic>
        <p:nvPicPr>
          <p:cNvPr id="1026" name="Picture 2"/>
          <p:cNvPicPr>
            <a:picLocks noGrp="1" noChangeAspect="1" noChangeArrowheads="1"/>
          </p:cNvPicPr>
          <p:nvPr>
            <p:ph idx="1"/>
          </p:nvPr>
        </p:nvPicPr>
        <p:blipFill>
          <a:blip r:embed="rId2" cstate="print"/>
          <a:srcRect/>
          <a:stretch>
            <a:fillRect/>
          </a:stretch>
        </p:blipFill>
        <p:spPr bwMode="auto">
          <a:xfrm>
            <a:off x="533400" y="1295400"/>
            <a:ext cx="8229600" cy="1927324"/>
          </a:xfrm>
          <a:prstGeom prst="rect">
            <a:avLst/>
          </a:prstGeom>
          <a:ln>
            <a:noFill/>
          </a:ln>
          <a:effectLst>
            <a:glow rad="101600">
              <a:schemeClr val="accent1">
                <a:satMod val="175000"/>
                <a:alpha val="40000"/>
              </a:schemeClr>
            </a:glow>
            <a:outerShdw blurRad="190500" algn="tl" rotWithShape="0">
              <a:srgbClr val="000000">
                <a:alpha val="70000"/>
              </a:srgbClr>
            </a:outerShdw>
          </a:effectLst>
        </p:spPr>
      </p:pic>
      <p:sp>
        <p:nvSpPr>
          <p:cNvPr id="6" name="Rectangle 5"/>
          <p:cNvSpPr/>
          <p:nvPr/>
        </p:nvSpPr>
        <p:spPr>
          <a:xfrm>
            <a:off x="2590801" y="3276600"/>
            <a:ext cx="3380172" cy="369332"/>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3">
                      <a:satMod val="175000"/>
                      <a:alpha val="40000"/>
                    </a:schemeClr>
                  </a:glow>
                  <a:outerShdw blurRad="50800" dist="39000" dir="5460000" algn="tl">
                    <a:srgbClr val="000000">
                      <a:alpha val="38000"/>
                    </a:srgbClr>
                  </a:outerShdw>
                </a:effectLst>
              </a:rPr>
              <a:t>      How to solve this Problem?</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3">
                    <a:satMod val="175000"/>
                    <a:alpha val="40000"/>
                  </a:schemeClr>
                </a:glow>
                <a:outerShdw blurRad="50800" dist="39000" dir="5460000" algn="tl">
                  <a:srgbClr val="000000">
                    <a:alpha val="38000"/>
                  </a:srgbClr>
                </a:outerShdw>
              </a:effectLst>
            </a:endParaRPr>
          </a:p>
        </p:txBody>
      </p:sp>
      <p:pic>
        <p:nvPicPr>
          <p:cNvPr id="1027" name="Picture 3"/>
          <p:cNvPicPr>
            <a:picLocks noChangeAspect="1" noChangeArrowheads="1"/>
          </p:cNvPicPr>
          <p:nvPr/>
        </p:nvPicPr>
        <p:blipFill>
          <a:blip r:embed="rId3" cstate="print"/>
          <a:srcRect/>
          <a:stretch>
            <a:fillRect/>
          </a:stretch>
        </p:blipFill>
        <p:spPr bwMode="auto">
          <a:xfrm>
            <a:off x="609600" y="3657599"/>
            <a:ext cx="8001000" cy="2514601"/>
          </a:xfrm>
          <a:prstGeom prst="rect">
            <a:avLst/>
          </a:prstGeom>
          <a:ln>
            <a:noFill/>
          </a:ln>
          <a:effectLst>
            <a:glow rad="101600">
              <a:schemeClr val="accent1">
                <a:satMod val="175000"/>
                <a:alpha val="40000"/>
              </a:schemeClr>
            </a:glow>
            <a:outerShdw blurRad="190500" algn="tl" rotWithShape="0">
              <a:srgbClr val="000000">
                <a:alpha val="70000"/>
              </a:srgbClr>
            </a:outerShdw>
          </a:effectLst>
        </p:spPr>
      </p:pic>
    </p:spTree>
  </p:cSld>
  <p:clrMapOvr>
    <a:masterClrMapping/>
  </p:clrMapOvr>
  <p:transition spd="med">
    <p:push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66"/>
          </a:solidFill>
          <a:effectLst>
            <a:softEdge rad="317500"/>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tx1"/>
                </a:solidFill>
                <a:effectLst>
                  <a:glow rad="139700">
                    <a:schemeClr val="accent5">
                      <a:satMod val="175000"/>
                      <a:alpha val="40000"/>
                    </a:schemeClr>
                  </a:glow>
                  <a:outerShdw blurRad="50800" dist="39000" dir="5460000" algn="tl">
                    <a:srgbClr val="000000">
                      <a:alpha val="38000"/>
                    </a:srgbClr>
                  </a:outerShdw>
                  <a:reflection blurRad="6350" stA="55000" endA="300" endPos="45500" dir="5400000" sy="-100000" algn="bl" rotWithShape="0"/>
                </a:effectLst>
              </a:rPr>
              <a:t>Second Normal Form (2NF)</a:t>
            </a:r>
            <a:endParaRPr lang="en-US" b="1" dirty="0">
              <a:ln w="11430"/>
              <a:solidFill>
                <a:schemeClr val="tx1"/>
              </a:solidFill>
              <a:effectLst>
                <a:glow rad="139700">
                  <a:schemeClr val="accent5">
                    <a:satMod val="175000"/>
                    <a:alpha val="40000"/>
                  </a:schemeClr>
                </a:glow>
                <a:outerShdw blurRad="50800" dist="39000" dir="5460000" algn="tl">
                  <a:srgbClr val="000000">
                    <a:alpha val="38000"/>
                  </a:srgbClr>
                </a:outerShdw>
                <a:reflection blurRad="6350" stA="55000" endA="300" endPos="45500" dir="5400000" sy="-100000" algn="bl" rotWithShape="0"/>
              </a:effectLst>
            </a:endParaRPr>
          </a:p>
        </p:txBody>
      </p:sp>
      <p:sp>
        <p:nvSpPr>
          <p:cNvPr id="3" name="Content Placeholder 2"/>
          <p:cNvSpPr>
            <a:spLocks noGrp="1"/>
          </p:cNvSpPr>
          <p:nvPr>
            <p:ph idx="1"/>
          </p:nvPr>
        </p:nvSpPr>
        <p:spPr>
          <a:solidFill>
            <a:schemeClr val="accent2">
              <a:lumMod val="20000"/>
              <a:lumOff val="80000"/>
            </a:schemeClr>
          </a:solidFill>
          <a:effectLst>
            <a:softEdge rad="317500"/>
          </a:effectLst>
        </p:spPr>
        <p:txBody>
          <a:bodyPr/>
          <a:lstStyle/>
          <a:p>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b="1" dirty="0" smtClean="0">
                <a:ln w="1905"/>
                <a:effectLst>
                  <a:innerShdw blurRad="69850" dist="43180" dir="5400000">
                    <a:srgbClr val="000000">
                      <a:alpha val="65000"/>
                    </a:srgbClr>
                  </a:innerShdw>
                </a:effectLst>
              </a:rPr>
              <a:t>For a table to be in the Second Normal Form,</a:t>
            </a:r>
          </a:p>
          <a:p>
            <a:r>
              <a:rPr lang="en-US" b="1" dirty="0" smtClean="0">
                <a:ln w="1905"/>
                <a:effectLst>
                  <a:innerShdw blurRad="69850" dist="43180" dir="5400000">
                    <a:srgbClr val="000000">
                      <a:alpha val="65000"/>
                    </a:srgbClr>
                  </a:innerShdw>
                </a:effectLst>
              </a:rPr>
              <a:t>It should be in the First Normal form.</a:t>
            </a:r>
          </a:p>
          <a:p>
            <a:r>
              <a:rPr lang="en-US" b="1" dirty="0" smtClean="0">
                <a:ln w="1905"/>
                <a:effectLst>
                  <a:innerShdw blurRad="69850" dist="43180" dir="5400000">
                    <a:srgbClr val="000000">
                      <a:alpha val="65000"/>
                    </a:srgbClr>
                  </a:innerShdw>
                </a:effectLst>
              </a:rPr>
              <a:t>And, it should not have Partial Dependency.</a:t>
            </a:r>
          </a:p>
          <a:p>
            <a:pPr>
              <a:buNone/>
            </a:pP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push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66"/>
          </a:solidFill>
          <a:effectLst>
            <a:softEdge rad="317500"/>
          </a:effectLst>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tx1"/>
                </a:solidFill>
                <a:effectLst>
                  <a:glow rad="101600">
                    <a:schemeClr val="accent1">
                      <a:satMod val="175000"/>
                      <a:alpha val="40000"/>
                    </a:schemeClr>
                  </a:glow>
                  <a:outerShdw blurRad="50800" dist="39000" dir="5460000" algn="tl">
                    <a:srgbClr val="000000">
                      <a:alpha val="38000"/>
                    </a:srgbClr>
                  </a:outerShdw>
                  <a:reflection blurRad="6350" stA="55000" endA="300" endPos="45500" dir="5400000" sy="-100000" algn="bl" rotWithShape="0"/>
                </a:effectLst>
              </a:rPr>
              <a:t>Time for an Example</a:t>
            </a:r>
            <a:br>
              <a:rPr lang="en-US" b="1" dirty="0" smtClean="0">
                <a:ln w="11430"/>
                <a:solidFill>
                  <a:schemeClr val="tx1"/>
                </a:solidFill>
                <a:effectLst>
                  <a:glow rad="101600">
                    <a:schemeClr val="accent1">
                      <a:satMod val="175000"/>
                      <a:alpha val="40000"/>
                    </a:schemeClr>
                  </a:glow>
                  <a:outerShdw blurRad="50800" dist="39000" dir="5460000" algn="tl">
                    <a:srgbClr val="000000">
                      <a:alpha val="38000"/>
                    </a:srgbClr>
                  </a:outerShdw>
                  <a:reflection blurRad="6350" stA="55000" endA="300" endPos="45500" dir="5400000" sy="-100000" algn="bl" rotWithShape="0"/>
                </a:effectLst>
              </a:rPr>
            </a:br>
            <a:endParaRPr lang="en-US" b="1" dirty="0">
              <a:ln w="11430"/>
              <a:solidFill>
                <a:schemeClr val="tx1"/>
              </a:solidFill>
              <a:effectLst>
                <a:glow rad="101600">
                  <a:schemeClr val="accent1">
                    <a:satMod val="175000"/>
                    <a:alpha val="40000"/>
                  </a:schemeClr>
                </a:glow>
                <a:outerShdw blurRad="50800" dist="39000" dir="5460000" algn="tl">
                  <a:srgbClr val="000000">
                    <a:alpha val="38000"/>
                  </a:srgbClr>
                </a:outerShdw>
                <a:reflection blurRad="6350" stA="55000" endA="300" endPos="45500" dir="5400000" sy="-100000" algn="bl" rotWithShape="0"/>
              </a:effectLst>
            </a:endParaRPr>
          </a:p>
        </p:txBody>
      </p:sp>
      <p:sp>
        <p:nvSpPr>
          <p:cNvPr id="8" name="Content Placeholder 7"/>
          <p:cNvSpPr>
            <a:spLocks noGrp="1"/>
          </p:cNvSpPr>
          <p:nvPr>
            <p:ph idx="1"/>
          </p:nvPr>
        </p:nvSpPr>
        <p:spPr>
          <a:xfrm>
            <a:off x="457200" y="1600201"/>
            <a:ext cx="8229600" cy="2971800"/>
          </a:xfrm>
          <a:solidFill>
            <a:srgbClr val="99FF66"/>
          </a:solidFill>
          <a:effectLst>
            <a:softEdge rad="317500"/>
          </a:effectLst>
        </p:spPr>
        <p:txBody>
          <a:bodyPr>
            <a:normAutofit/>
          </a:bodyPr>
          <a:lstStyle/>
          <a:p>
            <a:r>
              <a:rPr lang="en-US" sz="2400" b="1" dirty="0" smtClean="0">
                <a:ln w="1905"/>
                <a:effectLst>
                  <a:innerShdw blurRad="69850" dist="43180" dir="5400000">
                    <a:srgbClr val="000000">
                      <a:alpha val="65000"/>
                    </a:srgbClr>
                  </a:innerShdw>
                </a:effectLst>
              </a:rPr>
              <a:t>Now as we just discussed that the primary key for this table is a composition of two columns which is </a:t>
            </a:r>
            <a:r>
              <a:rPr lang="en-US" sz="2400" b="1" dirty="0" err="1" smtClean="0">
                <a:ln w="1905"/>
                <a:effectLst>
                  <a:innerShdw blurRad="69850" dist="43180" dir="5400000">
                    <a:srgbClr val="000000">
                      <a:alpha val="65000"/>
                    </a:srgbClr>
                  </a:innerShdw>
                </a:effectLst>
              </a:rPr>
              <a:t>student_id</a:t>
            </a:r>
            <a:r>
              <a:rPr lang="en-US" sz="2400" b="1" dirty="0" smtClean="0">
                <a:ln w="1905"/>
                <a:effectLst>
                  <a:innerShdw blurRad="69850" dist="43180" dir="5400000">
                    <a:srgbClr val="000000">
                      <a:alpha val="65000"/>
                    </a:srgbClr>
                  </a:innerShdw>
                </a:effectLst>
              </a:rPr>
              <a:t> &amp; </a:t>
            </a:r>
            <a:r>
              <a:rPr lang="en-US" sz="2400" b="1" dirty="0" err="1" smtClean="0">
                <a:ln w="1905"/>
                <a:effectLst>
                  <a:innerShdw blurRad="69850" dist="43180" dir="5400000">
                    <a:srgbClr val="000000">
                      <a:alpha val="65000"/>
                    </a:srgbClr>
                  </a:innerShdw>
                </a:effectLst>
              </a:rPr>
              <a:t>subject_id</a:t>
            </a:r>
            <a:r>
              <a:rPr lang="en-US" sz="2400" b="1" dirty="0" smtClean="0">
                <a:ln w="1905"/>
                <a:effectLst>
                  <a:innerShdw blurRad="69850" dist="43180" dir="5400000">
                    <a:srgbClr val="000000">
                      <a:alpha val="65000"/>
                    </a:srgbClr>
                  </a:innerShdw>
                </a:effectLst>
              </a:rPr>
              <a:t> but the teacher's name only depends on subject, hence the </a:t>
            </a:r>
            <a:r>
              <a:rPr lang="en-US" sz="2400" b="1" dirty="0" err="1" smtClean="0">
                <a:ln w="1905"/>
                <a:effectLst>
                  <a:innerShdw blurRad="69850" dist="43180" dir="5400000">
                    <a:srgbClr val="000000">
                      <a:alpha val="65000"/>
                    </a:srgbClr>
                  </a:innerShdw>
                </a:effectLst>
              </a:rPr>
              <a:t>subject_id</a:t>
            </a:r>
            <a:r>
              <a:rPr lang="en-US" sz="2400" b="1" dirty="0" smtClean="0">
                <a:ln w="1905"/>
                <a:effectLst>
                  <a:innerShdw blurRad="69850" dist="43180" dir="5400000">
                    <a:srgbClr val="000000">
                      <a:alpha val="65000"/>
                    </a:srgbClr>
                  </a:innerShdw>
                </a:effectLst>
              </a:rPr>
              <a:t>, and has nothing to do with </a:t>
            </a:r>
            <a:r>
              <a:rPr lang="en-US" sz="2400" b="1" dirty="0" err="1" smtClean="0">
                <a:ln w="1905"/>
                <a:effectLst>
                  <a:innerShdw blurRad="69850" dist="43180" dir="5400000">
                    <a:srgbClr val="000000">
                      <a:alpha val="65000"/>
                    </a:srgbClr>
                  </a:innerShdw>
                </a:effectLst>
              </a:rPr>
              <a:t>student_id</a:t>
            </a:r>
            <a:r>
              <a:rPr lang="en-US" sz="2400" b="1" dirty="0" smtClean="0">
                <a:ln w="1905"/>
                <a:effectLst>
                  <a:innerShdw blurRad="69850" dist="43180" dir="5400000">
                    <a:srgbClr val="000000">
                      <a:alpha val="65000"/>
                    </a:srgbClr>
                  </a:innerShdw>
                </a:effectLst>
              </a:rPr>
              <a:t>.</a:t>
            </a:r>
          </a:p>
          <a:p>
            <a:r>
              <a:rPr lang="en-US" sz="2400" b="1" dirty="0" smtClean="0">
                <a:ln w="1905"/>
                <a:effectLst>
                  <a:innerShdw blurRad="69850" dist="43180" dir="5400000">
                    <a:srgbClr val="000000">
                      <a:alpha val="65000"/>
                    </a:srgbClr>
                  </a:innerShdw>
                </a:effectLst>
              </a:rPr>
              <a:t>This is Partial Dependency, where an attribute in a table depends on only a part of the primary key and not on the whole key.</a:t>
            </a:r>
          </a:p>
          <a:p>
            <a:endParaRPr lang="en-US"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9" name="Picture 8" descr="Capture.PNG"/>
          <p:cNvPicPr>
            <a:picLocks noChangeAspect="1"/>
          </p:cNvPicPr>
          <p:nvPr/>
        </p:nvPicPr>
        <p:blipFill>
          <a:blip r:embed="rId2" cstate="print"/>
          <a:stretch>
            <a:fillRect/>
          </a:stretch>
        </p:blipFill>
        <p:spPr>
          <a:xfrm>
            <a:off x="533400" y="4572000"/>
            <a:ext cx="8161728" cy="1524000"/>
          </a:xfrm>
          <a:prstGeom prst="rect">
            <a:avLst/>
          </a:prstGeom>
          <a:ln>
            <a:noFill/>
          </a:ln>
          <a:effectLst>
            <a:glow rad="101600">
              <a:schemeClr val="accent1">
                <a:satMod val="175000"/>
                <a:alpha val="40000"/>
              </a:schemeClr>
            </a:glow>
            <a:outerShdw blurRad="190500" algn="tl" rotWithShape="0">
              <a:srgbClr val="000000">
                <a:alpha val="70000"/>
              </a:srgbClr>
            </a:outerShdw>
          </a:effectLst>
        </p:spPr>
      </p:pic>
      <p:cxnSp>
        <p:nvCxnSpPr>
          <p:cNvPr id="11" name="Straight Connector 10"/>
          <p:cNvCxnSpPr/>
          <p:nvPr/>
        </p:nvCxnSpPr>
        <p:spPr>
          <a:xfrm>
            <a:off x="914400" y="1981200"/>
            <a:ext cx="914400" cy="9144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push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FFFF66"/>
          </a:solidFill>
          <a:effectLst>
            <a:softEdge rad="317500"/>
          </a:effectLst>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tx1"/>
                </a:solidFill>
                <a:effectLst>
                  <a:glow rad="101600">
                    <a:schemeClr val="accent2">
                      <a:satMod val="175000"/>
                      <a:alpha val="40000"/>
                    </a:schemeClr>
                  </a:glow>
                  <a:outerShdw blurRad="50800" dist="39000" dir="5460000" algn="tl">
                    <a:srgbClr val="000000">
                      <a:alpha val="38000"/>
                    </a:srgbClr>
                  </a:outerShdw>
                  <a:reflection blurRad="6350" stA="55000" endA="300" endPos="45500" dir="5400000" sy="-100000" algn="bl" rotWithShape="0"/>
                </a:effectLst>
              </a:rPr>
              <a:t>How to remove Partial Dependency?</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2">
                      <a:satMod val="175000"/>
                      <a:alpha val="40000"/>
                    </a:schemeClr>
                  </a:glow>
                  <a:outerShdw blurRad="50800" dist="39000" dir="5460000" algn="tl">
                    <a:srgbClr val="000000">
                      <a:alpha val="38000"/>
                    </a:srgbClr>
                  </a:outerShdw>
                  <a:reflection blurRad="6350" stA="55000" endA="300" endPos="45500" dir="5400000" sy="-100000" algn="bl" rotWithShape="0"/>
                </a:effectLst>
              </a:rPr>
              <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2">
                      <a:satMod val="175000"/>
                      <a:alpha val="40000"/>
                    </a:schemeClr>
                  </a:glow>
                  <a:outerShdw blurRad="50800" dist="39000" dir="5460000" algn="tl">
                    <a:srgbClr val="000000">
                      <a:alpha val="38000"/>
                    </a:srgbClr>
                  </a:outerShdw>
                  <a:reflection blurRad="6350" stA="55000" endA="300" endPos="45500" dir="5400000" sy="-100000" algn="bl" rotWithShape="0"/>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2">
                    <a:satMod val="175000"/>
                    <a:alpha val="40000"/>
                  </a:schemeClr>
                </a:glow>
                <a:outerShdw blurRad="50800" dist="39000" dir="5460000" algn="tl">
                  <a:srgbClr val="000000">
                    <a:alpha val="38000"/>
                  </a:srgbClr>
                </a:outerShdw>
                <a:reflection blurRad="6350" stA="55000" endA="300" endPos="45500" dir="5400000" sy="-100000" algn="bl" rotWithShape="0"/>
              </a:effectLst>
            </a:endParaRPr>
          </a:p>
        </p:txBody>
      </p:sp>
      <p:pic>
        <p:nvPicPr>
          <p:cNvPr id="28675" name="Picture 3"/>
          <p:cNvPicPr>
            <a:picLocks noGrp="1" noChangeAspect="1" noChangeArrowheads="1"/>
          </p:cNvPicPr>
          <p:nvPr>
            <p:ph idx="1"/>
          </p:nvPr>
        </p:nvPicPr>
        <p:blipFill>
          <a:blip r:embed="rId2" cstate="print"/>
          <a:stretch>
            <a:fillRect/>
          </a:stretch>
        </p:blipFill>
        <p:spPr bwMode="auto">
          <a:xfrm>
            <a:off x="819193" y="1600200"/>
            <a:ext cx="7505614" cy="4525963"/>
          </a:xfrm>
          <a:prstGeom prst="rect">
            <a:avLst/>
          </a:prstGeom>
          <a:ln>
            <a:noFill/>
          </a:ln>
          <a:effectLst>
            <a:glow rad="228600">
              <a:schemeClr val="accent6">
                <a:satMod val="175000"/>
                <a:alpha val="40000"/>
              </a:schemeClr>
            </a:glow>
            <a:outerShdw blurRad="292100" dist="139700" dir="2700000" algn="tl" rotWithShape="0">
              <a:srgbClr val="333333">
                <a:alpha val="65000"/>
              </a:srgbClr>
            </a:outerShdw>
          </a:effectLst>
        </p:spPr>
      </p:pic>
    </p:spTree>
  </p:cSld>
  <p:clrMapOvr>
    <a:masterClrMapping/>
  </p:clrMapOvr>
  <p:transition spd="med">
    <p:push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effectLst>
            <a:softEdge rad="317500"/>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tx1"/>
                </a:solidFill>
                <a:effectLst>
                  <a:glow rad="139700">
                    <a:schemeClr val="accent5">
                      <a:satMod val="175000"/>
                      <a:alpha val="40000"/>
                    </a:schemeClr>
                  </a:glow>
                  <a:outerShdw blurRad="50800" dist="39000" dir="5460000" algn="tl">
                    <a:srgbClr val="000000">
                      <a:alpha val="38000"/>
                    </a:srgbClr>
                  </a:outerShdw>
                  <a:reflection blurRad="6350" stA="55000" endA="300" endPos="45500" dir="5400000" sy="-100000" algn="bl" rotWithShape="0"/>
                </a:effectLst>
              </a:rPr>
              <a:t>Third Normal Form (3NF)</a:t>
            </a:r>
            <a:endParaRPr lang="en-US" b="1" dirty="0">
              <a:ln w="11430"/>
              <a:solidFill>
                <a:schemeClr val="tx1"/>
              </a:solidFill>
              <a:effectLst>
                <a:glow rad="139700">
                  <a:schemeClr val="accent5">
                    <a:satMod val="175000"/>
                    <a:alpha val="40000"/>
                  </a:schemeClr>
                </a:glow>
                <a:outerShdw blurRad="50800" dist="39000" dir="5460000" algn="tl">
                  <a:srgbClr val="000000">
                    <a:alpha val="38000"/>
                  </a:srgbClr>
                </a:outerShdw>
                <a:reflection blurRad="6350" stA="55000" endA="300" endPos="45500" dir="5400000" sy="-100000" algn="bl" rotWithShape="0"/>
              </a:effectLst>
            </a:endParaRPr>
          </a:p>
        </p:txBody>
      </p:sp>
      <p:sp>
        <p:nvSpPr>
          <p:cNvPr id="3" name="Content Placeholder 2"/>
          <p:cNvSpPr>
            <a:spLocks noGrp="1"/>
          </p:cNvSpPr>
          <p:nvPr>
            <p:ph idx="1"/>
          </p:nvPr>
        </p:nvSpPr>
        <p:spPr>
          <a:solidFill>
            <a:schemeClr val="accent6">
              <a:lumMod val="60000"/>
              <a:lumOff val="40000"/>
            </a:schemeClr>
          </a:solidFill>
          <a:effectLst>
            <a:softEdge rad="317500"/>
          </a:effectLst>
        </p:spPr>
        <p:txBody>
          <a:bodyPr/>
          <a:lstStyle/>
          <a:p>
            <a:endParaRPr lang="en-US" b="1" dirty="0" smtClean="0"/>
          </a:p>
          <a:p>
            <a:r>
              <a:rPr lang="en-US" b="1" dirty="0" smtClean="0">
                <a:ln w="1905"/>
                <a:effectLst>
                  <a:innerShdw blurRad="69850" dist="43180" dir="5400000">
                    <a:srgbClr val="000000">
                      <a:alpha val="65000"/>
                    </a:srgbClr>
                  </a:innerShdw>
                </a:effectLst>
              </a:rPr>
              <a:t>A table is said to be in the Third Normal Form when,</a:t>
            </a:r>
          </a:p>
          <a:p>
            <a:r>
              <a:rPr lang="en-US" b="1" dirty="0" smtClean="0">
                <a:ln w="1905"/>
                <a:effectLst>
                  <a:innerShdw blurRad="69850" dist="43180" dir="5400000">
                    <a:srgbClr val="000000">
                      <a:alpha val="65000"/>
                    </a:srgbClr>
                  </a:innerShdw>
                </a:effectLst>
              </a:rPr>
              <a:t>It is in the Second Normal form.</a:t>
            </a:r>
          </a:p>
          <a:p>
            <a:r>
              <a:rPr lang="en-US" b="1" dirty="0" smtClean="0">
                <a:ln w="1905"/>
                <a:effectLst>
                  <a:innerShdw blurRad="69850" dist="43180" dir="5400000">
                    <a:srgbClr val="000000">
                      <a:alpha val="65000"/>
                    </a:srgbClr>
                  </a:innerShdw>
                </a:effectLst>
              </a:rPr>
              <a:t>And, it doesn't have Transitive Dependency.</a:t>
            </a:r>
          </a:p>
          <a:p>
            <a:pPr>
              <a:buNone/>
            </a:pPr>
            <a:endPar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push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914400"/>
          </a:xfrm>
          <a:solidFill>
            <a:srgbClr val="FFFF66"/>
          </a:solidFill>
          <a:effectLst>
            <a:softEdge rad="317500"/>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tx1"/>
                </a:solidFill>
                <a:effectLst>
                  <a:glow rad="139700">
                    <a:schemeClr val="accent3">
                      <a:satMod val="175000"/>
                      <a:alpha val="40000"/>
                    </a:schemeClr>
                  </a:glow>
                  <a:outerShdw blurRad="50800" dist="39000" dir="5460000" algn="tl">
                    <a:srgbClr val="000000">
                      <a:alpha val="38000"/>
                    </a:srgbClr>
                  </a:outerShdw>
                  <a:reflection blurRad="6350" stA="55000" endA="300" endPos="45500" dir="5400000" sy="-100000" algn="bl" rotWithShape="0"/>
                </a:effectLst>
              </a:rPr>
              <a:t>Time for an Example</a:t>
            </a:r>
            <a:endParaRPr lang="en-US" b="1" dirty="0">
              <a:ln w="11430"/>
              <a:solidFill>
                <a:schemeClr val="tx1"/>
              </a:solidFill>
              <a:effectLst>
                <a:glow rad="139700">
                  <a:schemeClr val="accent3">
                    <a:satMod val="175000"/>
                    <a:alpha val="40000"/>
                  </a:schemeClr>
                </a:glow>
                <a:outerShdw blurRad="50800" dist="39000" dir="5460000" algn="tl">
                  <a:srgbClr val="000000">
                    <a:alpha val="38000"/>
                  </a:srgbClr>
                </a:outerShdw>
                <a:reflection blurRad="6350" stA="55000" endA="300" endPos="45500" dir="5400000" sy="-100000" algn="bl" rotWithShape="0"/>
              </a:effectLst>
            </a:endParaRPr>
          </a:p>
        </p:txBody>
      </p:sp>
      <p:pic>
        <p:nvPicPr>
          <p:cNvPr id="29700" name="Picture 4"/>
          <p:cNvPicPr>
            <a:picLocks noGrp="1" noChangeAspect="1" noChangeArrowheads="1"/>
          </p:cNvPicPr>
          <p:nvPr>
            <p:ph idx="1"/>
          </p:nvPr>
        </p:nvPicPr>
        <p:blipFill>
          <a:blip r:embed="rId2" cstate="print"/>
          <a:srcRect/>
          <a:stretch>
            <a:fillRect/>
          </a:stretch>
        </p:blipFill>
        <p:spPr bwMode="auto">
          <a:xfrm>
            <a:off x="487680" y="1447800"/>
            <a:ext cx="8168640" cy="4800599"/>
          </a:xfrm>
          <a:prstGeom prst="rect">
            <a:avLst/>
          </a:prstGeom>
          <a:ln>
            <a:noFill/>
          </a:ln>
          <a:effectLst>
            <a:glow rad="228600">
              <a:schemeClr val="accent4">
                <a:satMod val="175000"/>
                <a:alpha val="40000"/>
              </a:schemeClr>
            </a:glow>
            <a:outerShdw blurRad="292100" dist="139700" dir="2700000" algn="tl" rotWithShape="0">
              <a:srgbClr val="333333">
                <a:alpha val="65000"/>
              </a:srgbClr>
            </a:outerShdw>
          </a:effectLst>
        </p:spPr>
      </p:pic>
    </p:spTree>
  </p:cSld>
  <p:clrMapOvr>
    <a:masterClrMapping/>
  </p:clrMapOvr>
  <p:transition spd="med">
    <p:push di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66"/>
          </a:solidFill>
          <a:effectLst>
            <a:softEdge rad="317500"/>
          </a:effectLst>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2">
                      <a:satMod val="175000"/>
                      <a:alpha val="40000"/>
                    </a:schemeClr>
                  </a:glow>
                  <a:outerShdw blurRad="50800" dist="39000" dir="5460000" algn="tl">
                    <a:srgbClr val="000000">
                      <a:alpha val="38000"/>
                    </a:srgbClr>
                  </a:outerShdw>
                  <a:reflection blurRad="6350" stA="55000" endA="300" endPos="45500" dir="5400000" sy="-100000" algn="bl" rotWithShape="0"/>
                </a:effectLst>
              </a:rPr>
              <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2">
                      <a:satMod val="175000"/>
                      <a:alpha val="40000"/>
                    </a:schemeClr>
                  </a:glow>
                  <a:outerShdw blurRad="50800" dist="39000" dir="5460000" algn="tl">
                    <a:srgbClr val="000000">
                      <a:alpha val="38000"/>
                    </a:srgbClr>
                  </a:outerShdw>
                  <a:reflection blurRad="6350" stA="55000" endA="300" endPos="45500" dir="5400000" sy="-100000" algn="bl" rotWithShape="0"/>
                </a:effectLst>
              </a:rPr>
            </a:br>
            <a:r>
              <a:rPr lang="en-US" b="1" dirty="0" smtClean="0">
                <a:ln w="11430"/>
                <a:solidFill>
                  <a:schemeClr val="tx1"/>
                </a:solidFill>
                <a:effectLst>
                  <a:glow rad="101600">
                    <a:schemeClr val="accent2">
                      <a:satMod val="175000"/>
                      <a:alpha val="40000"/>
                    </a:schemeClr>
                  </a:glow>
                  <a:outerShdw blurRad="50800" dist="39000" dir="5460000" algn="tl">
                    <a:srgbClr val="000000">
                      <a:alpha val="38000"/>
                    </a:srgbClr>
                  </a:outerShdw>
                  <a:reflection blurRad="6350" stA="55000" endA="300" endPos="45500" dir="5400000" sy="-100000" algn="bl" rotWithShape="0"/>
                </a:effectLst>
              </a:rPr>
              <a:t>How to remove Transitive Dependency?</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2">
                      <a:satMod val="175000"/>
                      <a:alpha val="40000"/>
                    </a:schemeClr>
                  </a:glow>
                  <a:outerShdw blurRad="50800" dist="39000" dir="5460000" algn="tl">
                    <a:srgbClr val="000000">
                      <a:alpha val="38000"/>
                    </a:srgbClr>
                  </a:outerShdw>
                  <a:reflection blurRad="6350" stA="55000" endA="300" endPos="45500" dir="5400000" sy="-100000" algn="bl" rotWithShape="0"/>
                </a:effectLst>
              </a:rPr>
              <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2">
                      <a:satMod val="175000"/>
                      <a:alpha val="40000"/>
                    </a:schemeClr>
                  </a:glow>
                  <a:outerShdw blurRad="50800" dist="39000" dir="5460000" algn="tl">
                    <a:srgbClr val="000000">
                      <a:alpha val="38000"/>
                    </a:srgbClr>
                  </a:outerShdw>
                  <a:reflection blurRad="6350" stA="55000" endA="300" endPos="45500" dir="5400000" sy="-100000" algn="bl" rotWithShape="0"/>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2">
                    <a:satMod val="175000"/>
                    <a:alpha val="40000"/>
                  </a:schemeClr>
                </a:glow>
                <a:outerShdw blurRad="50800" dist="39000" dir="5460000" algn="tl">
                  <a:srgbClr val="000000">
                    <a:alpha val="38000"/>
                  </a:srgbClr>
                </a:outerShdw>
                <a:reflection blurRad="6350" stA="55000" endA="300" endPos="45500" dir="5400000" sy="-100000" algn="bl" rotWithShape="0"/>
              </a:effectLst>
            </a:endParaRPr>
          </a:p>
        </p:txBody>
      </p:sp>
      <p:pic>
        <p:nvPicPr>
          <p:cNvPr id="30722" name="Picture 2"/>
          <p:cNvPicPr>
            <a:picLocks noGrp="1" noChangeAspect="1" noChangeArrowheads="1"/>
          </p:cNvPicPr>
          <p:nvPr>
            <p:ph idx="1"/>
          </p:nvPr>
        </p:nvPicPr>
        <p:blipFill>
          <a:blip r:embed="rId2" cstate="print"/>
          <a:stretch>
            <a:fillRect/>
          </a:stretch>
        </p:blipFill>
        <p:spPr bwMode="auto">
          <a:xfrm>
            <a:off x="698265" y="1600200"/>
            <a:ext cx="7747469" cy="4525963"/>
          </a:xfrm>
          <a:prstGeom prst="rect">
            <a:avLst/>
          </a:prstGeom>
          <a:ln>
            <a:noFill/>
          </a:ln>
          <a:effectLst>
            <a:glow rad="139700">
              <a:schemeClr val="accent6">
                <a:satMod val="175000"/>
                <a:alpha val="40000"/>
              </a:schemeClr>
            </a:glow>
            <a:outerShdw blurRad="292100" dist="139700" dir="2700000" algn="tl" rotWithShape="0">
              <a:srgbClr val="333333">
                <a:alpha val="65000"/>
              </a:srgbClr>
            </a:outerShdw>
          </a:effectLst>
        </p:spPr>
      </p:pic>
    </p:spTree>
  </p:cSld>
  <p:clrMapOvr>
    <a:masterClrMapping/>
  </p:clrMapOvr>
  <p:transition spd="med">
    <p:push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847088"/>
          </a:xfrm>
          <a:solidFill>
            <a:srgbClr val="FFFF66"/>
          </a:solidFill>
          <a:effectLst>
            <a:softEdge rad="317500"/>
          </a:effectLst>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tx1"/>
                </a:solidFill>
                <a:effectLst>
                  <a:glow rad="139700">
                    <a:schemeClr val="accent4">
                      <a:satMod val="175000"/>
                      <a:alpha val="40000"/>
                    </a:schemeClr>
                  </a:glow>
                  <a:outerShdw blurRad="50800" dist="39000" dir="5460000" algn="tl">
                    <a:srgbClr val="000000">
                      <a:alpha val="38000"/>
                    </a:srgbClr>
                  </a:outerShdw>
                  <a:reflection blurRad="6350" stA="55000" endA="300" endPos="45500" dir="5400000" sy="-100000" algn="bl" rotWithShape="0"/>
                </a:effectLst>
              </a:rPr>
              <a:t>Boyce and </a:t>
            </a:r>
            <a:r>
              <a:rPr lang="en-US" b="1" dirty="0" err="1" smtClean="0">
                <a:ln w="11430"/>
                <a:solidFill>
                  <a:schemeClr val="tx1"/>
                </a:solidFill>
                <a:effectLst>
                  <a:glow rad="139700">
                    <a:schemeClr val="accent4">
                      <a:satMod val="175000"/>
                      <a:alpha val="40000"/>
                    </a:schemeClr>
                  </a:glow>
                  <a:outerShdw blurRad="50800" dist="39000" dir="5460000" algn="tl">
                    <a:srgbClr val="000000">
                      <a:alpha val="38000"/>
                    </a:srgbClr>
                  </a:outerShdw>
                  <a:reflection blurRad="6350" stA="55000" endA="300" endPos="45500" dir="5400000" sy="-100000" algn="bl" rotWithShape="0"/>
                </a:effectLst>
              </a:rPr>
              <a:t>Codd</a:t>
            </a:r>
            <a:r>
              <a:rPr lang="en-US" b="1" dirty="0" smtClean="0">
                <a:ln w="11430"/>
                <a:solidFill>
                  <a:schemeClr val="tx1"/>
                </a:solidFill>
                <a:effectLst>
                  <a:glow rad="139700">
                    <a:schemeClr val="accent4">
                      <a:satMod val="175000"/>
                      <a:alpha val="40000"/>
                    </a:schemeClr>
                  </a:glow>
                  <a:outerShdw blurRad="50800" dist="39000" dir="5460000" algn="tl">
                    <a:srgbClr val="000000">
                      <a:alpha val="38000"/>
                    </a:srgbClr>
                  </a:outerShdw>
                  <a:reflection blurRad="6350" stA="55000" endA="300" endPos="45500" dir="5400000" sy="-100000" algn="bl" rotWithShape="0"/>
                </a:effectLst>
              </a:rPr>
              <a:t> Normal Form (BCNF)</a:t>
            </a:r>
            <a:endParaRPr lang="en-US" b="1" dirty="0">
              <a:ln w="11430"/>
              <a:solidFill>
                <a:schemeClr val="tx1"/>
              </a:solidFill>
              <a:effectLst>
                <a:glow rad="139700">
                  <a:schemeClr val="accent4">
                    <a:satMod val="175000"/>
                    <a:alpha val="40000"/>
                  </a:schemeClr>
                </a:glow>
                <a:outerShdw blurRad="50800" dist="39000" dir="5460000" algn="tl">
                  <a:srgbClr val="000000">
                    <a:alpha val="38000"/>
                  </a:srgbClr>
                </a:outerShdw>
                <a:reflection blurRad="6350" stA="55000" endA="300" endPos="45500" dir="5400000" sy="-100000" algn="bl" rotWithShape="0"/>
              </a:effectLst>
            </a:endParaRPr>
          </a:p>
        </p:txBody>
      </p:sp>
      <p:sp>
        <p:nvSpPr>
          <p:cNvPr id="3" name="Content Placeholder 2"/>
          <p:cNvSpPr>
            <a:spLocks noGrp="1"/>
          </p:cNvSpPr>
          <p:nvPr>
            <p:ph idx="1"/>
          </p:nvPr>
        </p:nvSpPr>
        <p:spPr>
          <a:solidFill>
            <a:schemeClr val="accent3">
              <a:lumMod val="40000"/>
              <a:lumOff val="60000"/>
            </a:schemeClr>
          </a:solidFill>
          <a:effectLst>
            <a:softEdge rad="317500"/>
          </a:effectLst>
        </p:spPr>
        <p:txBody>
          <a:bodyPr>
            <a:normAutofit fontScale="92500" lnSpcReduction="10000"/>
          </a:bodyPr>
          <a:lstStyle/>
          <a:p>
            <a:r>
              <a:rPr lang="en-US" b="1" dirty="0" smtClean="0">
                <a:ln w="1905"/>
                <a:effectLst>
                  <a:innerShdw blurRad="69850" dist="43180" dir="5400000">
                    <a:srgbClr val="000000">
                      <a:alpha val="65000"/>
                    </a:srgbClr>
                  </a:innerShdw>
                </a:effectLst>
              </a:rPr>
              <a:t>Boyce and </a:t>
            </a:r>
            <a:r>
              <a:rPr lang="en-US" b="1" dirty="0" err="1" smtClean="0">
                <a:ln w="1905"/>
                <a:effectLst>
                  <a:innerShdw blurRad="69850" dist="43180" dir="5400000">
                    <a:srgbClr val="000000">
                      <a:alpha val="65000"/>
                    </a:srgbClr>
                  </a:innerShdw>
                </a:effectLst>
              </a:rPr>
              <a:t>Codd</a:t>
            </a:r>
            <a:r>
              <a:rPr lang="en-US" b="1" dirty="0" smtClean="0">
                <a:ln w="1905"/>
                <a:effectLst>
                  <a:innerShdw blurRad="69850" dist="43180" dir="5400000">
                    <a:srgbClr val="000000">
                      <a:alpha val="65000"/>
                    </a:srgbClr>
                  </a:innerShdw>
                </a:effectLst>
              </a:rPr>
              <a:t> Normal Form is a higher version of the Third Normal form. This form deals with certain type of anomaly that is not handled by 3NF. A 3NF table which does not have multiple overlapping candidate keys is said to be in BCNF. For a table to be in BCNF, following conditions must be satisfied:</a:t>
            </a:r>
          </a:p>
          <a:p>
            <a:r>
              <a:rPr lang="en-US" b="1" dirty="0" smtClean="0">
                <a:ln w="1905"/>
                <a:effectLst>
                  <a:innerShdw blurRad="69850" dist="43180" dir="5400000">
                    <a:srgbClr val="000000">
                      <a:alpha val="65000"/>
                    </a:srgbClr>
                  </a:innerShdw>
                </a:effectLst>
              </a:rPr>
              <a:t>R must be in 3rd Normal Form</a:t>
            </a:r>
          </a:p>
          <a:p>
            <a:r>
              <a:rPr lang="en-US" b="1" dirty="0" smtClean="0">
                <a:ln w="1905"/>
                <a:effectLst>
                  <a:innerShdw blurRad="69850" dist="43180" dir="5400000">
                    <a:srgbClr val="000000">
                      <a:alpha val="65000"/>
                    </a:srgbClr>
                  </a:innerShdw>
                </a:effectLst>
              </a:rPr>
              <a:t>and, for each functional dependency ( X → Y ), X should be a super Key.</a:t>
            </a:r>
          </a:p>
          <a:p>
            <a:endParaRPr lang="en-US" dirty="0"/>
          </a:p>
        </p:txBody>
      </p:sp>
    </p:spTree>
  </p:cSld>
  <p:clrMapOvr>
    <a:masterClrMapping/>
  </p:clrMapOvr>
  <p:transition spd="med">
    <p:push di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447800"/>
          </a:xfrm>
          <a:solidFill>
            <a:srgbClr val="FFFF66"/>
          </a:solidFill>
          <a:effectLst>
            <a:softEdge rad="317500"/>
          </a:effectLst>
        </p:spPr>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reflection blurRad="6350" stA="55000" endA="300" endPos="45500" dir="5400000" sy="-100000" algn="bl" rotWithShape="0"/>
                </a:effectLst>
              </a:rPr>
              <a:t>Time for an Example</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reflection blurRad="6350" stA="55000" endA="300" endPos="45500" dir="5400000" sy="-100000" algn="bl" rotWithShape="0"/>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accent5">
                    <a:satMod val="175000"/>
                    <a:alpha val="40000"/>
                  </a:schemeClr>
                </a:glow>
                <a:outerShdw blurRad="50800" dist="39000" dir="5460000" algn="tl">
                  <a:srgbClr val="000000">
                    <a:alpha val="38000"/>
                  </a:srgbClr>
                </a:outerShdw>
                <a:reflection blurRad="6350" stA="55000" endA="300" endPos="45500" dir="5400000" sy="-100000" algn="bl" rotWithShape="0"/>
              </a:effectLst>
            </a:endParaRPr>
          </a:p>
        </p:txBody>
      </p:sp>
      <p:pic>
        <p:nvPicPr>
          <p:cNvPr id="31746" name="Picture 2"/>
          <p:cNvPicPr>
            <a:picLocks noGrp="1" noChangeAspect="1" noChangeArrowheads="1"/>
          </p:cNvPicPr>
          <p:nvPr>
            <p:ph idx="1"/>
          </p:nvPr>
        </p:nvPicPr>
        <p:blipFill>
          <a:blip r:embed="rId2" cstate="print"/>
          <a:srcRect/>
          <a:stretch>
            <a:fillRect/>
          </a:stretch>
        </p:blipFill>
        <p:spPr bwMode="auto">
          <a:xfrm>
            <a:off x="609600" y="1295400"/>
            <a:ext cx="8168640" cy="3177540"/>
          </a:xfrm>
          <a:prstGeom prst="rect">
            <a:avLst/>
          </a:prstGeom>
          <a:ln>
            <a:noFill/>
          </a:ln>
          <a:effectLst>
            <a:glow rad="63500">
              <a:schemeClr val="accent1">
                <a:satMod val="175000"/>
                <a:alpha val="40000"/>
              </a:schemeClr>
            </a:glow>
            <a:outerShdw blurRad="190500" algn="tl" rotWithShape="0">
              <a:srgbClr val="000000">
                <a:alpha val="70000"/>
              </a:srgbClr>
            </a:outerShdw>
          </a:effectLst>
        </p:spPr>
      </p:pic>
      <p:sp>
        <p:nvSpPr>
          <p:cNvPr id="5" name="Rectangle 4"/>
          <p:cNvSpPr/>
          <p:nvPr/>
        </p:nvSpPr>
        <p:spPr>
          <a:xfrm>
            <a:off x="3200400" y="4419600"/>
            <a:ext cx="3049233" cy="369332"/>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1">
                      <a:satMod val="175000"/>
                      <a:alpha val="40000"/>
                    </a:schemeClr>
                  </a:glow>
                  <a:outerShdw blurRad="50800" dist="39000" dir="5460000" algn="tl">
                    <a:srgbClr val="000000">
                      <a:alpha val="38000"/>
                    </a:srgbClr>
                  </a:outerShdw>
                </a:effectLst>
              </a:rPr>
              <a:t>Why this table is not in BCNF?</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1">
                    <a:satMod val="175000"/>
                    <a:alpha val="40000"/>
                  </a:schemeClr>
                </a:glow>
                <a:outerShdw blurRad="50800" dist="39000" dir="5460000" algn="tl">
                  <a:srgbClr val="000000">
                    <a:alpha val="38000"/>
                  </a:srgbClr>
                </a:outerShdw>
              </a:effectLst>
            </a:endParaRPr>
          </a:p>
        </p:txBody>
      </p:sp>
      <p:pic>
        <p:nvPicPr>
          <p:cNvPr id="31747" name="Picture 3"/>
          <p:cNvPicPr>
            <a:picLocks noChangeAspect="1" noChangeArrowheads="1"/>
          </p:cNvPicPr>
          <p:nvPr/>
        </p:nvPicPr>
        <p:blipFill>
          <a:blip r:embed="rId3" cstate="print"/>
          <a:srcRect/>
          <a:stretch>
            <a:fillRect/>
          </a:stretch>
        </p:blipFill>
        <p:spPr bwMode="auto">
          <a:xfrm>
            <a:off x="609600" y="4800600"/>
            <a:ext cx="8186530" cy="1845982"/>
          </a:xfrm>
          <a:prstGeom prst="rect">
            <a:avLst/>
          </a:prstGeom>
          <a:ln>
            <a:noFill/>
          </a:ln>
          <a:effectLst>
            <a:glow rad="101600">
              <a:schemeClr val="accent1">
                <a:satMod val="175000"/>
                <a:alpha val="40000"/>
              </a:schemeClr>
            </a:glow>
            <a:outerShdw blurRad="190500" algn="tl" rotWithShape="0">
              <a:srgbClr val="000000">
                <a:alpha val="70000"/>
              </a:srgbClr>
            </a:outerShdw>
          </a:effectLst>
        </p:spPr>
      </p:pic>
    </p:spTree>
  </p:cSld>
  <p:clrMapOvr>
    <a:masterClrMapping/>
  </p:clrMapOvr>
  <p:transition>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457200" y="685800"/>
            <a:ext cx="8229600" cy="6124754"/>
          </a:xfrm>
          <a:prstGeom prst="rect">
            <a:avLst/>
          </a:prstGeom>
        </p:spPr>
        <p:txBody>
          <a:bodyPr wrap="square">
            <a:spAutoFit/>
          </a:bodyPr>
          <a:lstStyle/>
          <a:p>
            <a:pPr algn="just">
              <a:buFont typeface="Wingdings" pitchFamily="2" charset="2"/>
              <a:buChar char="§"/>
            </a:pPr>
            <a:r>
              <a:rPr lang="en-US" sz="2800" b="1" dirty="0" smtClean="0"/>
              <a:t>TABLE: </a:t>
            </a:r>
            <a:r>
              <a:rPr lang="en-US" sz="2800" dirty="0" smtClean="0"/>
              <a:t>A relationship database table is a rectangular row column arrangement of data values.</a:t>
            </a:r>
          </a:p>
          <a:p>
            <a:pPr algn="just"/>
            <a:endParaRPr lang="en-US" sz="2800" dirty="0" smtClean="0"/>
          </a:p>
          <a:p>
            <a:pPr algn="just">
              <a:buFont typeface="Wingdings" pitchFamily="2" charset="2"/>
              <a:buChar char="§"/>
            </a:pPr>
            <a:r>
              <a:rPr lang="en-US" sz="2800" b="1" dirty="0" smtClean="0"/>
              <a:t>RELATION:</a:t>
            </a:r>
            <a:r>
              <a:rPr lang="en-US" sz="2800" dirty="0" smtClean="0"/>
              <a:t> A relation is a two dimensional table with special properties. It consists of a number of rows and columns. In other words , it may be defined as a set of </a:t>
            </a:r>
            <a:r>
              <a:rPr lang="en-US" sz="2800" dirty="0" err="1" smtClean="0"/>
              <a:t>tuples</a:t>
            </a:r>
            <a:r>
              <a:rPr lang="en-US" sz="2800" dirty="0" smtClean="0"/>
              <a:t>.</a:t>
            </a:r>
          </a:p>
          <a:p>
            <a:pPr algn="just"/>
            <a:endParaRPr lang="en-US" sz="2800" dirty="0" smtClean="0"/>
          </a:p>
          <a:p>
            <a:pPr algn="just">
              <a:buFont typeface="Wingdings" pitchFamily="2" charset="2"/>
              <a:buChar char="§"/>
            </a:pPr>
            <a:r>
              <a:rPr lang="en-US" sz="2800" b="1" dirty="0" smtClean="0"/>
              <a:t>TUPLE:</a:t>
            </a:r>
            <a:r>
              <a:rPr lang="en-US" sz="2800" dirty="0" smtClean="0"/>
              <a:t> A row that contains various data about an entity in a table is called a </a:t>
            </a:r>
            <a:r>
              <a:rPr lang="en-US" sz="2800" dirty="0" err="1" smtClean="0"/>
              <a:t>tuple</a:t>
            </a:r>
            <a:r>
              <a:rPr lang="en-US" sz="2800" dirty="0" smtClean="0"/>
              <a:t>.  </a:t>
            </a:r>
            <a:r>
              <a:rPr lang="en-US" sz="2800" dirty="0" err="1" smtClean="0"/>
              <a:t>Infact</a:t>
            </a:r>
            <a:r>
              <a:rPr lang="en-US" sz="2800" dirty="0" smtClean="0"/>
              <a:t>, it is a record in a relation.</a:t>
            </a:r>
          </a:p>
          <a:p>
            <a:pPr algn="just"/>
            <a:endParaRPr lang="en-US" sz="2800" dirty="0" smtClean="0"/>
          </a:p>
          <a:p>
            <a:pPr algn="just">
              <a:buFont typeface="Wingdings" pitchFamily="2" charset="2"/>
              <a:buChar char="§"/>
            </a:pPr>
            <a:r>
              <a:rPr lang="en-US" sz="2800" b="1" dirty="0" smtClean="0"/>
              <a:t>ATTRIBUTE: </a:t>
            </a:r>
            <a:r>
              <a:rPr lang="en-US" sz="2800" dirty="0" smtClean="0"/>
              <a:t>A column in a table is called attribute.</a:t>
            </a:r>
            <a:endParaRPr lang="en-US" sz="2800" dirty="0"/>
          </a:p>
        </p:txBody>
      </p:sp>
    </p:spTree>
  </p:cSld>
  <p:clrMapOvr>
    <a:masterClrMapping/>
  </p:clrMapOvr>
  <p:transition spd="med">
    <p:push di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66"/>
          </a:solidFill>
          <a:effectLst>
            <a:softEdge rad="317500"/>
          </a:effectLst>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1">
                      <a:satMod val="175000"/>
                      <a:alpha val="40000"/>
                    </a:schemeClr>
                  </a:glow>
                  <a:outerShdw blurRad="50800" dist="39000" dir="5460000" algn="tl">
                    <a:srgbClr val="000000">
                      <a:alpha val="38000"/>
                    </a:srgbClr>
                  </a:outerShdw>
                  <a:reflection blurRad="6350" stA="55000" endA="300" endPos="45500" dir="5400000" sy="-100000" algn="bl" rotWithShape="0"/>
                </a:effectLst>
              </a:rPr>
              <a:t>How to satisfy BCNF?</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1">
                      <a:satMod val="175000"/>
                      <a:alpha val="40000"/>
                    </a:schemeClr>
                  </a:glow>
                  <a:outerShdw blurRad="50800" dist="39000" dir="5460000" algn="tl">
                    <a:srgbClr val="000000">
                      <a:alpha val="38000"/>
                    </a:srgbClr>
                  </a:outerShdw>
                  <a:reflection blurRad="6350" stA="55000" endA="300" endPos="45500" dir="5400000" sy="-100000" algn="bl" rotWithShape="0"/>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63500">
                  <a:schemeClr val="accent1">
                    <a:satMod val="175000"/>
                    <a:alpha val="40000"/>
                  </a:schemeClr>
                </a:glow>
                <a:outerShdw blurRad="50800" dist="39000" dir="5460000" algn="tl">
                  <a:srgbClr val="000000">
                    <a:alpha val="38000"/>
                  </a:srgbClr>
                </a:outerShdw>
                <a:reflection blurRad="6350" stA="55000" endA="300" endPos="45500" dir="5400000" sy="-100000" algn="bl" rotWithShape="0"/>
              </a:effectLst>
            </a:endParaRPr>
          </a:p>
        </p:txBody>
      </p:sp>
      <p:pic>
        <p:nvPicPr>
          <p:cNvPr id="32770" name="Picture 2"/>
          <p:cNvPicPr>
            <a:picLocks noGrp="1" noChangeAspect="1" noChangeArrowheads="1"/>
          </p:cNvPicPr>
          <p:nvPr>
            <p:ph idx="1"/>
          </p:nvPr>
        </p:nvPicPr>
        <p:blipFill>
          <a:blip r:embed="rId2" cstate="print"/>
          <a:srcRect/>
          <a:stretch>
            <a:fillRect/>
          </a:stretch>
        </p:blipFill>
        <p:spPr bwMode="auto">
          <a:xfrm>
            <a:off x="1066800" y="1905000"/>
            <a:ext cx="6480333" cy="4114800"/>
          </a:xfrm>
          <a:prstGeom prst="rect">
            <a:avLst/>
          </a:prstGeom>
          <a:ln>
            <a:noFill/>
          </a:ln>
          <a:effectLst>
            <a:glow rad="228600">
              <a:schemeClr val="accent6">
                <a:satMod val="175000"/>
                <a:alpha val="40000"/>
              </a:schemeClr>
            </a:glow>
            <a:outerShdw blurRad="292100" dist="139700" dir="2700000" algn="tl" rotWithShape="0">
              <a:srgbClr val="333333">
                <a:alpha val="65000"/>
              </a:srgbClr>
            </a:outerShdw>
          </a:effectLst>
        </p:spPr>
      </p:pic>
      <p:sp>
        <p:nvSpPr>
          <p:cNvPr id="5" name="Rectangle 4"/>
          <p:cNvSpPr/>
          <p:nvPr/>
        </p:nvSpPr>
        <p:spPr>
          <a:xfrm>
            <a:off x="609600" y="1143000"/>
            <a:ext cx="7848600" cy="646331"/>
          </a:xfrm>
          <a:prstGeom prst="rect">
            <a:avLst/>
          </a:prstGeom>
          <a:solidFill>
            <a:srgbClr val="99FF66"/>
          </a:solidFill>
          <a:effectLst>
            <a:softEdge rad="317500"/>
          </a:effectLst>
        </p:spPr>
        <p:txBody>
          <a:bodyPr wrap="square">
            <a:spAutoFit/>
          </a:bodyPr>
          <a:lstStyle/>
          <a:p>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To make this relation(table) satisfy BCNF, we will decompose this table into two tables, student table and professor table.</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push di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66"/>
          </a:solidFill>
          <a:effectLst>
            <a:softEdge rad="317500"/>
          </a:effectLst>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chemeClr val="tx1"/>
                </a:solidFill>
                <a:effectLst>
                  <a:glow rad="101600">
                    <a:schemeClr val="accent1">
                      <a:satMod val="175000"/>
                      <a:alpha val="40000"/>
                    </a:schemeClr>
                  </a:glow>
                  <a:outerShdw blurRad="50800" dist="39000" dir="5460000" algn="tl">
                    <a:srgbClr val="000000">
                      <a:alpha val="38000"/>
                    </a:srgbClr>
                  </a:outerShdw>
                  <a:reflection blurRad="6350" stA="55000" endA="300" endPos="45500" dir="5400000" sy="-100000" algn="bl" rotWithShape="0"/>
                </a:effectLst>
              </a:rPr>
              <a:t>Fourth Normal Form (4NF)</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1">
                      <a:satMod val="175000"/>
                      <a:alpha val="40000"/>
                    </a:schemeClr>
                  </a:glow>
                  <a:outerShdw blurRad="50800" dist="39000" dir="5460000" algn="tl">
                    <a:srgbClr val="000000">
                      <a:alpha val="38000"/>
                    </a:srgbClr>
                  </a:outerShdw>
                  <a:reflection blurRad="6350" stA="55000" endA="300" endPos="45500" dir="5400000" sy="-100000" algn="bl" rotWithShape="0"/>
                </a:effectLst>
              </a:rPr>
              <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1">
                      <a:satMod val="175000"/>
                      <a:alpha val="40000"/>
                    </a:schemeClr>
                  </a:glow>
                  <a:outerShdw blurRad="50800" dist="39000" dir="5460000" algn="tl">
                    <a:srgbClr val="000000">
                      <a:alpha val="38000"/>
                    </a:srgbClr>
                  </a:outerShdw>
                  <a:reflection blurRad="6350" stA="55000" endA="300" endPos="45500" dir="5400000" sy="-100000" algn="bl" rotWithShape="0"/>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1">
                    <a:satMod val="175000"/>
                    <a:alpha val="40000"/>
                  </a:schemeClr>
                </a:glow>
                <a:outerShdw blurRad="50800" dist="39000" dir="5460000" algn="tl">
                  <a:srgbClr val="000000">
                    <a:alpha val="38000"/>
                  </a:srgbClr>
                </a:outerShdw>
                <a:reflection blurRad="6350" stA="55000" endA="300" endPos="45500" dir="5400000" sy="-100000" algn="bl" rotWithShape="0"/>
              </a:effectLst>
            </a:endParaRPr>
          </a:p>
        </p:txBody>
      </p:sp>
      <p:sp>
        <p:nvSpPr>
          <p:cNvPr id="3" name="Content Placeholder 2"/>
          <p:cNvSpPr>
            <a:spLocks noGrp="1"/>
          </p:cNvSpPr>
          <p:nvPr>
            <p:ph idx="1"/>
          </p:nvPr>
        </p:nvSpPr>
        <p:spPr>
          <a:solidFill>
            <a:schemeClr val="accent6">
              <a:lumMod val="40000"/>
              <a:lumOff val="60000"/>
            </a:schemeClr>
          </a:solidFill>
          <a:effectLst>
            <a:softEdge rad="635000"/>
          </a:effectLst>
        </p:spPr>
        <p:txBody>
          <a:bodyPr/>
          <a:lstStyle/>
          <a:p>
            <a:r>
              <a:rPr lang="en-US" b="1" dirty="0" smtClean="0">
                <a:ln w="1905"/>
                <a:effectLst>
                  <a:innerShdw blurRad="69850" dist="43180" dir="5400000">
                    <a:srgbClr val="000000">
                      <a:alpha val="65000"/>
                    </a:srgbClr>
                  </a:innerShdw>
                </a:effectLst>
              </a:rPr>
              <a:t>A table is said to be in the Fourth Normal Form when,</a:t>
            </a:r>
          </a:p>
          <a:p>
            <a:r>
              <a:rPr lang="en-US" b="1" dirty="0" smtClean="0">
                <a:ln w="1905"/>
                <a:effectLst>
                  <a:innerShdw blurRad="69850" dist="43180" dir="5400000">
                    <a:srgbClr val="000000">
                      <a:alpha val="65000"/>
                    </a:srgbClr>
                  </a:innerShdw>
                </a:effectLst>
              </a:rPr>
              <a:t>It is in the Boyce-</a:t>
            </a:r>
            <a:r>
              <a:rPr lang="en-US" b="1" dirty="0" err="1" smtClean="0">
                <a:ln w="1905"/>
                <a:effectLst>
                  <a:innerShdw blurRad="69850" dist="43180" dir="5400000">
                    <a:srgbClr val="000000">
                      <a:alpha val="65000"/>
                    </a:srgbClr>
                  </a:innerShdw>
                </a:effectLst>
              </a:rPr>
              <a:t>Codd</a:t>
            </a:r>
            <a:r>
              <a:rPr lang="en-US" b="1" dirty="0" smtClean="0">
                <a:ln w="1905"/>
                <a:effectLst>
                  <a:innerShdw blurRad="69850" dist="43180" dir="5400000">
                    <a:srgbClr val="000000">
                      <a:alpha val="65000"/>
                    </a:srgbClr>
                  </a:innerShdw>
                </a:effectLst>
              </a:rPr>
              <a:t> Normal Form.</a:t>
            </a:r>
          </a:p>
          <a:p>
            <a:r>
              <a:rPr lang="en-US" b="1" dirty="0" smtClean="0">
                <a:ln w="1905"/>
                <a:effectLst>
                  <a:innerShdw blurRad="69850" dist="43180" dir="5400000">
                    <a:srgbClr val="000000">
                      <a:alpha val="65000"/>
                    </a:srgbClr>
                  </a:innerShdw>
                </a:effectLst>
              </a:rPr>
              <a:t>And, it doesn't have Multi-Valued Dependency.</a:t>
            </a:r>
          </a:p>
          <a:p>
            <a:endParaRPr lang="en-US" b="1" dirty="0">
              <a:ln w="1905"/>
              <a:effectLst>
                <a:innerShdw blurRad="69850" dist="43180" dir="5400000">
                  <a:srgbClr val="000000">
                    <a:alpha val="65000"/>
                  </a:srgbClr>
                </a:innerShdw>
              </a:effectLst>
            </a:endParaRPr>
          </a:p>
        </p:txBody>
      </p:sp>
    </p:spTree>
  </p:cSld>
  <p:clrMapOvr>
    <a:masterClrMapping/>
  </p:clrMapOvr>
  <p:transition spd="med">
    <p:push di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effectLst>
            <a:softEdge rad="317500"/>
          </a:effectLst>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2">
                      <a:satMod val="175000"/>
                      <a:alpha val="40000"/>
                    </a:schemeClr>
                  </a:glow>
                  <a:outerShdw blurRad="50800" dist="39000" dir="5460000" algn="tl">
                    <a:srgbClr val="000000">
                      <a:alpha val="38000"/>
                    </a:srgbClr>
                  </a:outerShdw>
                  <a:reflection blurRad="6350" stA="55000" endA="300" endPos="45500" dir="5400000" sy="-100000" algn="bl" rotWithShape="0"/>
                </a:effectLst>
              </a:rPr>
              <a:t>Time for an Example</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2">
                      <a:satMod val="175000"/>
                      <a:alpha val="40000"/>
                    </a:schemeClr>
                  </a:glow>
                  <a:outerShdw blurRad="50800" dist="39000" dir="5460000" algn="tl">
                    <a:srgbClr val="000000">
                      <a:alpha val="38000"/>
                    </a:srgbClr>
                  </a:outerShdw>
                  <a:reflection blurRad="6350" stA="55000" endA="300" endPos="45500" dir="5400000" sy="-100000" algn="bl" rotWithShape="0"/>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2">
                    <a:satMod val="175000"/>
                    <a:alpha val="40000"/>
                  </a:schemeClr>
                </a:glow>
                <a:outerShdw blurRad="50800" dist="39000" dir="5460000" algn="tl">
                  <a:srgbClr val="000000">
                    <a:alpha val="38000"/>
                  </a:srgbClr>
                </a:outerShdw>
                <a:reflection blurRad="6350" stA="55000" endA="300" endPos="45500" dir="5400000" sy="-100000" algn="bl" rotWithShape="0"/>
              </a:effectLst>
            </a:endParaRPr>
          </a:p>
        </p:txBody>
      </p:sp>
      <p:pic>
        <p:nvPicPr>
          <p:cNvPr id="33794" name="Picture 2"/>
          <p:cNvPicPr>
            <a:picLocks noGrp="1" noChangeAspect="1" noChangeArrowheads="1"/>
          </p:cNvPicPr>
          <p:nvPr>
            <p:ph idx="1"/>
          </p:nvPr>
        </p:nvPicPr>
        <p:blipFill>
          <a:blip r:embed="rId2" cstate="print"/>
          <a:srcRect/>
          <a:stretch>
            <a:fillRect/>
          </a:stretch>
        </p:blipFill>
        <p:spPr bwMode="auto">
          <a:xfrm>
            <a:off x="685800" y="1371600"/>
            <a:ext cx="8191500" cy="2613660"/>
          </a:xfrm>
          <a:prstGeom prst="rect">
            <a:avLst/>
          </a:prstGeom>
          <a:ln>
            <a:noFill/>
          </a:ln>
          <a:effectLst>
            <a:glow rad="101600">
              <a:schemeClr val="accent1">
                <a:satMod val="175000"/>
                <a:alpha val="40000"/>
              </a:schemeClr>
            </a:glow>
            <a:outerShdw blurRad="190500" algn="tl" rotWithShape="0">
              <a:srgbClr val="000000">
                <a:alpha val="70000"/>
              </a:srgbClr>
            </a:outerShdw>
          </a:effectLst>
        </p:spPr>
      </p:pic>
    </p:spTree>
  </p:cSld>
  <p:clrMapOvr>
    <a:masterClrMapping/>
  </p:clrMapOvr>
  <p:transition spd="med">
    <p:push di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cstate="print"/>
          <a:srcRect/>
          <a:stretch>
            <a:fillRect/>
          </a:stretch>
        </p:blipFill>
        <p:spPr bwMode="auto">
          <a:xfrm>
            <a:off x="152400" y="685800"/>
            <a:ext cx="8732272" cy="5562600"/>
          </a:xfrm>
          <a:prstGeom prst="rect">
            <a:avLst/>
          </a:prstGeom>
          <a:ln>
            <a:noFill/>
          </a:ln>
          <a:effectLst>
            <a:glow rad="228600">
              <a:schemeClr val="accent2">
                <a:satMod val="175000"/>
                <a:alpha val="40000"/>
              </a:schemeClr>
            </a:glow>
            <a:outerShdw blurRad="292100" dist="139700" dir="2700000" algn="tl" rotWithShape="0">
              <a:srgbClr val="333333">
                <a:alpha val="65000"/>
              </a:srgbClr>
            </a:outerShdw>
          </a:effectLst>
        </p:spPr>
      </p:pic>
    </p:spTree>
  </p:cSld>
  <p:clrMapOvr>
    <a:masterClrMapping/>
  </p:clrMapOvr>
  <p:transition spd="med">
    <p:push di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66"/>
          </a:solidFill>
          <a:effectLst>
            <a:softEdge rad="317500"/>
          </a:effectLst>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1">
                      <a:satMod val="175000"/>
                      <a:alpha val="40000"/>
                    </a:schemeClr>
                  </a:glow>
                  <a:outerShdw blurRad="50800" dist="39000" dir="5460000" algn="tl">
                    <a:srgbClr val="000000">
                      <a:alpha val="38000"/>
                    </a:srgbClr>
                  </a:outerShdw>
                  <a:reflection blurRad="6350" stA="55000" endA="300" endPos="45500" dir="5400000" sy="-100000" algn="bl" rotWithShape="0"/>
                </a:effectLst>
              </a:rPr>
              <a:t>How to satisfy 4th Normal Form?</a:t>
            </a:r>
            <a:b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1">
                      <a:satMod val="175000"/>
                      <a:alpha val="40000"/>
                    </a:schemeClr>
                  </a:glow>
                  <a:outerShdw blurRad="50800" dist="39000" dir="5460000" algn="tl">
                    <a:srgbClr val="000000">
                      <a:alpha val="38000"/>
                    </a:srgbClr>
                  </a:outerShdw>
                  <a:reflection blurRad="6350" stA="55000" endA="300" endPos="45500" dir="5400000" sy="-100000" algn="bl" rotWithShape="0"/>
                </a:effectLst>
              </a:rPr>
            </a:b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1">
                    <a:satMod val="175000"/>
                    <a:alpha val="40000"/>
                  </a:schemeClr>
                </a:glow>
                <a:outerShdw blurRad="50800" dist="39000" dir="5460000" algn="tl">
                  <a:srgbClr val="000000">
                    <a:alpha val="38000"/>
                  </a:srgbClr>
                </a:outerShdw>
                <a:reflection blurRad="6350" stA="55000" endA="300" endPos="45500" dir="5400000" sy="-100000" algn="bl" rotWithShape="0"/>
              </a:effectLst>
            </a:endParaRPr>
          </a:p>
        </p:txBody>
      </p:sp>
      <p:pic>
        <p:nvPicPr>
          <p:cNvPr id="35842" name="Picture 2"/>
          <p:cNvPicPr>
            <a:picLocks noGrp="1" noChangeAspect="1" noChangeArrowheads="1"/>
          </p:cNvPicPr>
          <p:nvPr>
            <p:ph idx="1"/>
          </p:nvPr>
        </p:nvPicPr>
        <p:blipFill>
          <a:blip r:embed="rId2" cstate="print"/>
          <a:srcRect/>
          <a:stretch>
            <a:fillRect/>
          </a:stretch>
        </p:blipFill>
        <p:spPr bwMode="auto">
          <a:xfrm>
            <a:off x="685800" y="990600"/>
            <a:ext cx="8153400" cy="2895600"/>
          </a:xfrm>
          <a:prstGeom prst="rect">
            <a:avLst/>
          </a:prstGeom>
          <a:ln>
            <a:noFill/>
          </a:ln>
          <a:effectLst>
            <a:glow rad="101600">
              <a:schemeClr val="accent1">
                <a:satMod val="175000"/>
                <a:alpha val="40000"/>
              </a:schemeClr>
            </a:glow>
            <a:outerShdw blurRad="190500" algn="tl" rotWithShape="0">
              <a:srgbClr val="000000">
                <a:alpha val="70000"/>
              </a:srgbClr>
            </a:outerShdw>
          </a:effectLst>
        </p:spPr>
      </p:pic>
      <p:pic>
        <p:nvPicPr>
          <p:cNvPr id="35843" name="Picture 3"/>
          <p:cNvPicPr>
            <a:picLocks noChangeAspect="1" noChangeArrowheads="1"/>
          </p:cNvPicPr>
          <p:nvPr/>
        </p:nvPicPr>
        <p:blipFill>
          <a:blip r:embed="rId3" cstate="print"/>
          <a:srcRect/>
          <a:stretch>
            <a:fillRect/>
          </a:stretch>
        </p:blipFill>
        <p:spPr bwMode="auto">
          <a:xfrm>
            <a:off x="685800" y="4032250"/>
            <a:ext cx="8153400" cy="2597150"/>
          </a:xfrm>
          <a:prstGeom prst="rect">
            <a:avLst/>
          </a:prstGeom>
          <a:ln>
            <a:noFill/>
          </a:ln>
          <a:effectLst>
            <a:glow rad="101600">
              <a:schemeClr val="accent1">
                <a:satMod val="175000"/>
                <a:alpha val="40000"/>
              </a:schemeClr>
            </a:glow>
            <a:outerShdw blurRad="190500" algn="tl" rotWithShape="0">
              <a:srgbClr val="000000">
                <a:alpha val="70000"/>
              </a:srgbClr>
            </a:outerShdw>
          </a:effectLst>
        </p:spPr>
      </p:pic>
    </p:spTree>
  </p:cSld>
  <p:clrMapOvr>
    <a:masterClrMapping/>
  </p:clrMapOvr>
  <p:transition spd="med">
    <p:push di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66"/>
          </a:solidFill>
          <a:effectLst>
            <a:softEdge rad="317500"/>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1">
                      <a:satMod val="175000"/>
                      <a:alpha val="40000"/>
                    </a:schemeClr>
                  </a:glow>
                  <a:outerShdw blurRad="50800" dist="39000" dir="5460000" algn="tl">
                    <a:srgbClr val="000000">
                      <a:alpha val="38000"/>
                    </a:srgbClr>
                  </a:outerShdw>
                  <a:reflection blurRad="6350" stA="55000" endA="300" endPos="45500" dir="5400000" sy="-100000" algn="bl" rotWithShape="0"/>
                </a:effectLst>
              </a:rPr>
              <a:t>Fifth Normal Form (5NF)</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01600">
                  <a:schemeClr val="accent1">
                    <a:satMod val="175000"/>
                    <a:alpha val="40000"/>
                  </a:schemeClr>
                </a:glow>
                <a:outerShdw blurRad="50800" dist="39000" dir="5460000" algn="tl">
                  <a:srgbClr val="000000">
                    <a:alpha val="38000"/>
                  </a:srgbClr>
                </a:outerShdw>
                <a:reflection blurRad="6350" stA="55000" endA="300" endPos="45500" dir="5400000" sy="-100000" algn="bl" rotWithShape="0"/>
              </a:effectLst>
            </a:endParaRPr>
          </a:p>
        </p:txBody>
      </p:sp>
      <p:sp>
        <p:nvSpPr>
          <p:cNvPr id="3" name="Content Placeholder 2"/>
          <p:cNvSpPr>
            <a:spLocks noGrp="1"/>
          </p:cNvSpPr>
          <p:nvPr>
            <p:ph idx="1"/>
          </p:nvPr>
        </p:nvSpPr>
        <p:spPr>
          <a:xfrm>
            <a:off x="914400" y="990600"/>
            <a:ext cx="7924800" cy="4953000"/>
          </a:xfrm>
          <a:prstGeom prst="flowChartPunchedTape">
            <a:avLst/>
          </a:prstGeom>
          <a:solidFill>
            <a:schemeClr val="accent3">
              <a:lumMod val="20000"/>
              <a:lumOff val="80000"/>
            </a:schemeClr>
          </a:solidFill>
          <a:effectLst>
            <a:softEdge rad="317500"/>
          </a:effectLst>
        </p:spPr>
        <p:txBody>
          <a:bodyPr>
            <a:noAutofit/>
          </a:bodyPr>
          <a:lstStyle/>
          <a:p>
            <a:pPr algn="just">
              <a:buNone/>
            </a:pPr>
            <a:r>
              <a:rPr lang="en-IN" sz="2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 database is said to be in 5NF, if and only if,</a:t>
            </a:r>
          </a:p>
          <a:p>
            <a:pPr algn="just"/>
            <a:r>
              <a:rPr lang="en-US"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It's in 4NF</a:t>
            </a:r>
          </a:p>
          <a:p>
            <a:pPr algn="just"/>
            <a:r>
              <a:rPr lang="en-I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If we can decompose table further to eliminate</a:t>
            </a:r>
          </a:p>
          <a:p>
            <a:pPr algn="just">
              <a:buNone/>
            </a:pPr>
            <a:r>
              <a:rPr lang="en-I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redundancy and anomaly, and when we re-join the</a:t>
            </a:r>
          </a:p>
          <a:p>
            <a:pPr algn="just">
              <a:buNone/>
            </a:pPr>
            <a:r>
              <a:rPr lang="en-I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decomposed tables by means of candidate keys, we</a:t>
            </a:r>
          </a:p>
          <a:p>
            <a:pPr algn="just">
              <a:buNone/>
            </a:pPr>
            <a:r>
              <a:rPr lang="en-I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should not be losing the original data or any new</a:t>
            </a:r>
          </a:p>
          <a:p>
            <a:pPr algn="just">
              <a:buNone/>
            </a:pPr>
            <a:r>
              <a:rPr lang="en-I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record set should not arise. In simple words, joining</a:t>
            </a:r>
          </a:p>
          <a:p>
            <a:pPr algn="just">
              <a:buNone/>
            </a:pPr>
            <a:r>
              <a:rPr lang="en-I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two or more decomposed table should not lose</a:t>
            </a:r>
          </a:p>
          <a:p>
            <a:pPr algn="just">
              <a:buNone/>
            </a:pPr>
            <a:r>
              <a:rPr lang="en-IN" sz="2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records nor create new records.</a:t>
            </a:r>
            <a:endParaRPr lang="en-IN" sz="2400" dirty="0" smtClean="0"/>
          </a:p>
          <a:p>
            <a:pPr>
              <a:buNone/>
            </a:pPr>
            <a:endParaRPr lang="en-US" sz="2400" dirty="0"/>
          </a:p>
        </p:txBody>
      </p:sp>
    </p:spTree>
  </p:cSld>
  <p:clrMapOvr>
    <a:masterClrMapping/>
  </p:clrMapOvr>
  <p:transition spd="med">
    <p:push dir="d"/>
  </p:transition>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09600" y="685800"/>
            <a:ext cx="7620000" cy="1384995"/>
          </a:xfrm>
          <a:prstGeom prst="rect">
            <a:avLst/>
          </a:prstGeom>
          <a:solidFill>
            <a:schemeClr val="accent6">
              <a:lumMod val="40000"/>
              <a:lumOff val="60000"/>
            </a:schemeClr>
          </a:solidFill>
          <a:effectLst>
            <a:softEdge rad="317500"/>
          </a:effectLst>
        </p:spPr>
        <p:txBody>
          <a:bodyPr wrap="square">
            <a:spAutoFit/>
          </a:bodyPr>
          <a:lstStyle/>
          <a:p>
            <a:r>
              <a:rPr lang="en-IN"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Consider an example of different Subjects taught by different lecturers and the lecturers taking classes for different semesters.</a:t>
            </a:r>
            <a:endParaRPr lang="en-IN"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2" cstate="print"/>
          <a:srcRect/>
          <a:stretch>
            <a:fillRect/>
          </a:stretch>
        </p:blipFill>
        <p:spPr bwMode="auto">
          <a:xfrm>
            <a:off x="788353" y="2438400"/>
            <a:ext cx="7276241" cy="1981200"/>
          </a:xfrm>
          <a:prstGeom prst="rect">
            <a:avLst/>
          </a:prstGeom>
          <a:ln>
            <a:noFill/>
          </a:ln>
          <a:effectLst>
            <a:glow rad="63500">
              <a:schemeClr val="accent1">
                <a:satMod val="175000"/>
                <a:alpha val="40000"/>
              </a:schemeClr>
            </a:glow>
            <a:outerShdw blurRad="292100" dist="139700" dir="2700000" algn="tl" rotWithShape="0">
              <a:srgbClr val="333333">
                <a:alpha val="65000"/>
              </a:srgbClr>
            </a:outerShdw>
          </a:effectLst>
        </p:spPr>
      </p:pic>
    </p:spTree>
  </p:cSld>
  <p:clrMapOvr>
    <a:masterClrMapping/>
  </p:clrMapOvr>
  <p:transition spd="med">
    <p:push dir="d"/>
  </p:transition>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09600" y="2286000"/>
            <a:ext cx="7665458" cy="4267200"/>
          </a:xfrm>
          <a:prstGeom prst="rect">
            <a:avLst/>
          </a:prstGeom>
          <a:ln>
            <a:noFill/>
          </a:ln>
          <a:effectLst>
            <a:glow rad="63500">
              <a:schemeClr val="accent1">
                <a:satMod val="175000"/>
                <a:alpha val="40000"/>
              </a:schemeClr>
            </a:glow>
            <a:outerShdw blurRad="292100" dist="139700" dir="2700000" algn="tl" rotWithShape="0">
              <a:srgbClr val="333333">
                <a:alpha val="65000"/>
              </a:srgbClr>
            </a:outerShdw>
          </a:effectLst>
        </p:spPr>
      </p:pic>
      <p:sp>
        <p:nvSpPr>
          <p:cNvPr id="3" name="Rectangle 2"/>
          <p:cNvSpPr/>
          <p:nvPr/>
        </p:nvSpPr>
        <p:spPr>
          <a:xfrm>
            <a:off x="685800" y="304800"/>
            <a:ext cx="7010400" cy="1938992"/>
          </a:xfrm>
          <a:prstGeom prst="rect">
            <a:avLst/>
          </a:prstGeom>
          <a:solidFill>
            <a:schemeClr val="accent5">
              <a:lumMod val="40000"/>
              <a:lumOff val="60000"/>
            </a:schemeClr>
          </a:solidFill>
          <a:effectLst>
            <a:softEdge rad="317500"/>
          </a:effectLst>
        </p:spPr>
        <p:txBody>
          <a:bodyPr wrap="square">
            <a:spAutoFit/>
          </a:bodyPr>
          <a:lstStyle/>
          <a:p>
            <a:r>
              <a:rPr lang="en-IN" sz="2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we have to decompose the table in such a way that it satisfies all the rules till 4NF and when join them by using keys, it should yield correct record. Here, we can represent each lecturer's Subject area and their classes in a better way. We can divide above table into three - (SUBJECT, LECTURER), (LECTURER, CLASS), (SUBJECT, CLASS)</a:t>
            </a:r>
            <a:endParaRPr lang="en-US" sz="2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push dir="d"/>
  </p:transition>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rPr>
              <a:t>Multi-valued Dependency</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endParaRPr>
          </a:p>
        </p:txBody>
      </p:sp>
      <p:sp>
        <p:nvSpPr>
          <p:cNvPr id="8" name="Content Placeholder 7"/>
          <p:cNvSpPr>
            <a:spLocks noGrp="1"/>
          </p:cNvSpPr>
          <p:nvPr>
            <p:ph idx="1"/>
          </p:nvPr>
        </p:nvSpPr>
        <p:spPr>
          <a:solidFill>
            <a:srgbClr val="99FF66"/>
          </a:solidFill>
          <a:effectLst>
            <a:softEdge rad="317500"/>
          </a:effectLst>
        </p:spPr>
        <p:txBody>
          <a:bodyPr/>
          <a:lstStyle/>
          <a:p>
            <a:pPr>
              <a:buNone/>
            </a:pPr>
            <a:r>
              <a:rPr lang="en-IN"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Multivalued</a:t>
            </a:r>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dependency occurs when there are</a:t>
            </a:r>
          </a:p>
          <a:p>
            <a:pPr>
              <a:buNone/>
            </a:pPr>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more than one independent </a:t>
            </a:r>
            <a:r>
              <a:rPr lang="en-IN"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multivalued</a:t>
            </a:r>
            <a:endPar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buNone/>
            </a:pPr>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attributes in a table.</a:t>
            </a:r>
          </a:p>
          <a:p>
            <a:pPr>
              <a:buNone/>
            </a:pPr>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For example: Consider a bike manufacture</a:t>
            </a:r>
          </a:p>
          <a:p>
            <a:pPr>
              <a:buNone/>
            </a:pPr>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company, which produces two </a:t>
            </a:r>
            <a:r>
              <a:rPr lang="en-IN"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colors</a:t>
            </a:r>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(Black and</a:t>
            </a:r>
          </a:p>
          <a:p>
            <a:pPr>
              <a:buNone/>
            </a:pPr>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white) in each model every year.</a:t>
            </a:r>
          </a:p>
          <a:p>
            <a:pPr>
              <a:buNone/>
            </a:pPr>
            <a:endParaRPr lang="en-IN" dirty="0" smtClean="0"/>
          </a:p>
          <a:p>
            <a:pPr>
              <a:buNone/>
            </a:pPr>
            <a:endParaRPr lang="en-US" dirty="0"/>
          </a:p>
        </p:txBody>
      </p:sp>
    </p:spTree>
  </p:cSld>
  <p:clrMapOvr>
    <a:masterClrMapping/>
  </p:clrMapOvr>
  <p:transition spd="med">
    <p:push dir="d"/>
  </p:transition>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762000" y="609600"/>
            <a:ext cx="7789529" cy="3657600"/>
          </a:xfrm>
          <a:prstGeom prst="rect">
            <a:avLst/>
          </a:prstGeom>
          <a:ln>
            <a:noFill/>
          </a:ln>
          <a:effectLst>
            <a:glow rad="139700">
              <a:schemeClr val="accent1">
                <a:satMod val="175000"/>
                <a:alpha val="40000"/>
              </a:schemeClr>
            </a:glow>
            <a:outerShdw blurRad="292100" dist="139700" dir="2700000" algn="tl" rotWithShape="0">
              <a:srgbClr val="333333">
                <a:alpha val="65000"/>
              </a:srgbClr>
            </a:outerShdw>
          </a:effectLst>
        </p:spPr>
      </p:pic>
      <p:sp>
        <p:nvSpPr>
          <p:cNvPr id="5" name="Rectangle 4"/>
          <p:cNvSpPr/>
          <p:nvPr/>
        </p:nvSpPr>
        <p:spPr>
          <a:xfrm>
            <a:off x="838200" y="4343400"/>
            <a:ext cx="7239000" cy="1292662"/>
          </a:xfrm>
          <a:prstGeom prst="rect">
            <a:avLst/>
          </a:prstGeom>
          <a:solidFill>
            <a:schemeClr val="accent4">
              <a:lumMod val="20000"/>
              <a:lumOff val="80000"/>
            </a:schemeClr>
          </a:solidFill>
          <a:effectLst>
            <a:softEdge rad="317500"/>
          </a:effectLst>
        </p:spPr>
        <p:txBody>
          <a:bodyPr wrap="square">
            <a:spAutoFit/>
          </a:bodyPr>
          <a:lstStyle/>
          <a:p>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Here columns </a:t>
            </a:r>
            <a:r>
              <a:rPr lang="en-IN"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manuf_year</a:t>
            </a:r>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and </a:t>
            </a:r>
            <a:r>
              <a:rPr lang="en-IN"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color</a:t>
            </a:r>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are independent of each other and dependent on </a:t>
            </a:r>
            <a:r>
              <a:rPr lang="en-IN"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bike_model</a:t>
            </a:r>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In this case these two columns are said to be </a:t>
            </a:r>
            <a:r>
              <a:rPr lang="en-IN"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multivalued</a:t>
            </a:r>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dependent on </a:t>
            </a:r>
            <a:r>
              <a:rPr lang="en-IN"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bike_model</a:t>
            </a:r>
            <a:r>
              <a:rPr lang="en-IN"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These dependencies can be represented like this:</a:t>
            </a:r>
            <a:endParaRPr lang="en-IN"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914400" y="5562600"/>
            <a:ext cx="3965568" cy="461665"/>
          </a:xfrm>
          <a:prstGeom prst="rect">
            <a:avLst/>
          </a:prstGeom>
          <a:solidFill>
            <a:schemeClr val="accent2">
              <a:lumMod val="20000"/>
              <a:lumOff val="80000"/>
            </a:schemeClr>
          </a:solidFill>
          <a:effectLst>
            <a:softEdge rad="127000"/>
          </a:effectLst>
        </p:spPr>
        <p:txBody>
          <a:bodyPr wrap="square">
            <a:spAutoFit/>
          </a:bodyPr>
          <a:lstStyle/>
          <a:p>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bike_model</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-&gt;&gt; </a:t>
            </a:r>
            <a:r>
              <a:rPr lang="en-US" sz="2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manuf_year</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push dir="d"/>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609600" y="838200"/>
            <a:ext cx="8305800" cy="6599575"/>
          </a:xfrm>
          <a:prstGeom prst="rect">
            <a:avLst/>
          </a:prstGeom>
        </p:spPr>
        <p:txBody>
          <a:bodyPr wrap="square">
            <a:spAutoFit/>
          </a:bodyPr>
          <a:lstStyle/>
          <a:p>
            <a:pPr algn="just">
              <a:buFont typeface="Wingdings" pitchFamily="2" charset="2"/>
              <a:buChar char="§"/>
            </a:pPr>
            <a:r>
              <a:rPr lang="en-US" sz="2800" b="1" dirty="0" smtClean="0"/>
              <a:t>DOMAIN</a:t>
            </a:r>
            <a:r>
              <a:rPr lang="en-US" sz="3200" b="1" dirty="0" smtClean="0"/>
              <a:t>:</a:t>
            </a:r>
            <a:r>
              <a:rPr lang="en-US" sz="3200" dirty="0" smtClean="0"/>
              <a:t> </a:t>
            </a:r>
            <a:r>
              <a:rPr lang="en-US" sz="2800" dirty="0" smtClean="0"/>
              <a:t>A domain is a set of predefined value(or value range) that may appear in one or more columns.</a:t>
            </a:r>
          </a:p>
          <a:p>
            <a:pPr algn="just"/>
            <a:endParaRPr lang="en-US" sz="2800" dirty="0" smtClean="0"/>
          </a:p>
          <a:p>
            <a:pPr algn="just">
              <a:buFont typeface="Wingdings" pitchFamily="2" charset="2"/>
              <a:buChar char="§"/>
            </a:pPr>
            <a:r>
              <a:rPr lang="en-US" sz="2800" b="1" dirty="0" smtClean="0"/>
              <a:t>CARDINALITY</a:t>
            </a:r>
            <a:r>
              <a:rPr lang="en-US" sz="3200" b="1" dirty="0" smtClean="0"/>
              <a:t>:</a:t>
            </a:r>
            <a:r>
              <a:rPr lang="en-US" sz="2800" dirty="0" smtClean="0"/>
              <a:t> The number of </a:t>
            </a:r>
            <a:r>
              <a:rPr lang="en-US" sz="2800" dirty="0" err="1" smtClean="0"/>
              <a:t>tuples</a:t>
            </a:r>
            <a:r>
              <a:rPr lang="en-US" sz="2800" dirty="0" smtClean="0"/>
              <a:t> in a relation is called cardinality of the relation.</a:t>
            </a:r>
          </a:p>
          <a:p>
            <a:pPr algn="just"/>
            <a:endParaRPr lang="en-US" sz="2800" dirty="0" smtClean="0"/>
          </a:p>
          <a:p>
            <a:pPr algn="just">
              <a:buFont typeface="Wingdings" pitchFamily="2" charset="2"/>
              <a:buChar char="§"/>
            </a:pPr>
            <a:r>
              <a:rPr lang="en-US" sz="2800" b="1" dirty="0" smtClean="0"/>
              <a:t>DEGREE</a:t>
            </a:r>
            <a:r>
              <a:rPr lang="en-US" sz="3200" b="1" dirty="0" smtClean="0"/>
              <a:t>:</a:t>
            </a:r>
            <a:r>
              <a:rPr lang="en-US" sz="2800" dirty="0" smtClean="0"/>
              <a:t> The number of attributes in a relation is known as degree of the relation. Relation of degree </a:t>
            </a:r>
            <a:r>
              <a:rPr lang="en-US" sz="2800" b="1" dirty="0" smtClean="0"/>
              <a:t>one</a:t>
            </a:r>
            <a:r>
              <a:rPr lang="en-US" sz="2800" dirty="0" smtClean="0"/>
              <a:t> are said to be </a:t>
            </a:r>
            <a:r>
              <a:rPr lang="en-US" sz="2800" b="1" dirty="0" smtClean="0"/>
              <a:t>unary</a:t>
            </a:r>
            <a:r>
              <a:rPr lang="en-US" sz="2800" dirty="0" smtClean="0"/>
              <a:t>, relations of degree </a:t>
            </a:r>
            <a:r>
              <a:rPr lang="en-US" sz="2800" b="1" dirty="0" smtClean="0"/>
              <a:t>two</a:t>
            </a:r>
            <a:r>
              <a:rPr lang="en-US" sz="2800" dirty="0" smtClean="0"/>
              <a:t> are called </a:t>
            </a:r>
            <a:r>
              <a:rPr lang="en-US" sz="2800" b="1" dirty="0" smtClean="0"/>
              <a:t>binary</a:t>
            </a:r>
            <a:r>
              <a:rPr lang="en-US" sz="2800" dirty="0" smtClean="0"/>
              <a:t>, relations of degree </a:t>
            </a:r>
            <a:r>
              <a:rPr lang="en-US" sz="2800" b="1" dirty="0" smtClean="0"/>
              <a:t>three</a:t>
            </a:r>
            <a:r>
              <a:rPr lang="en-US" sz="2800" dirty="0" smtClean="0"/>
              <a:t> are called </a:t>
            </a:r>
            <a:r>
              <a:rPr lang="en-US" sz="2800" b="1" dirty="0" smtClean="0"/>
              <a:t>tertiary</a:t>
            </a:r>
            <a:r>
              <a:rPr lang="en-US" sz="2800" dirty="0" smtClean="0"/>
              <a:t> and similarly relations of degree </a:t>
            </a:r>
            <a:r>
              <a:rPr lang="en-US" sz="2800" b="1" dirty="0" smtClean="0"/>
              <a:t>n</a:t>
            </a:r>
            <a:r>
              <a:rPr lang="en-US" sz="2800" dirty="0" smtClean="0"/>
              <a:t> are called </a:t>
            </a:r>
            <a:r>
              <a:rPr lang="en-US" sz="2800" b="1" dirty="0" smtClean="0"/>
              <a:t>n-</a:t>
            </a:r>
            <a:r>
              <a:rPr lang="en-US" sz="2800" b="1" dirty="0" err="1" smtClean="0"/>
              <a:t>ary</a:t>
            </a:r>
            <a:r>
              <a:rPr lang="en-US" sz="2800" b="1" dirty="0" smtClean="0"/>
              <a:t> relations</a:t>
            </a:r>
            <a:r>
              <a:rPr lang="en-US" sz="2800" dirty="0" smtClean="0"/>
              <a:t>.</a:t>
            </a:r>
            <a:br>
              <a:rPr lang="en-US" sz="2800" dirty="0" smtClean="0"/>
            </a:br>
            <a:r>
              <a:rPr lang="en-US" sz="3200" dirty="0" smtClean="0"/>
              <a:t> </a:t>
            </a:r>
            <a:endParaRPr lang="en-US" sz="3200" dirty="0"/>
          </a:p>
        </p:txBody>
      </p:sp>
    </p:spTree>
  </p:cSld>
  <p:clrMapOvr>
    <a:masterClrMapping/>
  </p:clrMapOvr>
  <p:transition spd="med">
    <p:push di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66"/>
          </a:solidFill>
          <a:effectLst>
            <a:softEdge rad="317500"/>
          </a:effectLst>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rPr>
              <a:t>Lossless Decomposition</a:t>
            </a:r>
            <a:endParaRPr lang="en-US"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reflection blurRad="6350" stA="55000" endA="300" endPos="45500" dir="5400000" sy="-100000" algn="bl" rotWithShape="0"/>
              </a:effectLst>
            </a:endParaRPr>
          </a:p>
        </p:txBody>
      </p:sp>
      <p:sp>
        <p:nvSpPr>
          <p:cNvPr id="3" name="Content Placeholder 2"/>
          <p:cNvSpPr>
            <a:spLocks noGrp="1"/>
          </p:cNvSpPr>
          <p:nvPr>
            <p:ph idx="1"/>
          </p:nvPr>
        </p:nvSpPr>
        <p:spPr>
          <a:solidFill>
            <a:schemeClr val="accent4">
              <a:lumMod val="20000"/>
              <a:lumOff val="80000"/>
            </a:schemeClr>
          </a:solidFill>
          <a:effectLst>
            <a:softEdge rad="317500"/>
          </a:effectLst>
        </p:spPr>
        <p:txBody>
          <a:bodyPr>
            <a:normAutofit fontScale="70000" lnSpcReduction="20000"/>
          </a:bodyPr>
          <a:lstStyle/>
          <a:p>
            <a:pPr algn="just">
              <a:buNone/>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Decomposition that preserves all the</a:t>
            </a:r>
          </a:p>
          <a:p>
            <a:pPr algn="just">
              <a:buNone/>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information  of the original relation is called</a:t>
            </a:r>
          </a:p>
          <a:p>
            <a:pPr algn="just">
              <a:buNone/>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Lossless Decomposition.</a:t>
            </a:r>
          </a:p>
          <a:p>
            <a:pPr algn="just">
              <a:buNone/>
            </a:pPr>
            <a:r>
              <a:rPr lang="en-US"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57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Lossy</a:t>
            </a:r>
            <a:r>
              <a:rPr lang="en-US" sz="57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Decomposition</a:t>
            </a:r>
          </a:p>
          <a:p>
            <a:pPr algn="just">
              <a:buNone/>
            </a:pPr>
            <a:r>
              <a:rPr lang="en-I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decomposition of relation R into R1 and R2 is </a:t>
            </a:r>
            <a:r>
              <a:rPr lang="en-IN" sz="36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lossy</a:t>
            </a:r>
            <a:endParaRPr lang="en-I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just">
              <a:buNone/>
            </a:pPr>
            <a:r>
              <a:rPr lang="en-I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when the join of R1 and R2 does not yield the same relation</a:t>
            </a:r>
          </a:p>
          <a:p>
            <a:pPr algn="just">
              <a:buNone/>
            </a:pPr>
            <a:r>
              <a:rPr lang="en-I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as in relation R.</a:t>
            </a:r>
          </a:p>
          <a:p>
            <a:pPr algn="just"/>
            <a:r>
              <a:rPr lang="en-I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One of the disadvantages of decomposition into two or</a:t>
            </a:r>
          </a:p>
          <a:p>
            <a:pPr algn="just">
              <a:buNone/>
            </a:pPr>
            <a:r>
              <a:rPr lang="en-I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more relational schemes (or tables) is that some</a:t>
            </a:r>
          </a:p>
          <a:p>
            <a:pPr algn="just">
              <a:buNone/>
            </a:pPr>
            <a:r>
              <a:rPr lang="en-I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information is lost during retrieval of original relation or</a:t>
            </a:r>
          </a:p>
          <a:p>
            <a:pPr algn="just">
              <a:buNone/>
            </a:pPr>
            <a:r>
              <a:rPr lang="en-IN"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table.</a:t>
            </a:r>
            <a:endPar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ransition spd="med">
    <p:push dir="d"/>
  </p:transition>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Reference</a:t>
            </a:r>
            <a:endParaRPr lang="en-US" dirty="0"/>
          </a:p>
        </p:txBody>
      </p:sp>
      <p:sp>
        <p:nvSpPr>
          <p:cNvPr id="3" name="Content Placeholder 2"/>
          <p:cNvSpPr>
            <a:spLocks noGrp="1"/>
          </p:cNvSpPr>
          <p:nvPr>
            <p:ph idx="1"/>
          </p:nvPr>
        </p:nvSpPr>
        <p:spPr/>
        <p:txBody>
          <a:bodyPr/>
          <a:lstStyle/>
          <a:p>
            <a:r>
              <a:rPr lang="en-US" dirty="0" smtClean="0"/>
              <a:t>www.studytonight.com/</a:t>
            </a:r>
          </a:p>
          <a:p>
            <a:endParaRPr lang="en-US" dirty="0"/>
          </a:p>
        </p:txBody>
      </p:sp>
    </p:spTree>
  </p:cSld>
  <p:clrMapOvr>
    <a:masterClrMapping/>
  </p:clrMapOvr>
  <p:transition spd="med">
    <p:push dir="d"/>
  </p:transition>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099"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100" name="Rectangle 4"/>
          <p:cNvSpPr>
            <a:spLocks noGrp="1" noChangeArrowheads="1"/>
          </p:cNvSpPr>
          <p:nvPr>
            <p:ph type="ctrTitle"/>
          </p:nvPr>
        </p:nvSpPr>
        <p:spPr>
          <a:xfrm>
            <a:off x="685800" y="2286000"/>
            <a:ext cx="7772400" cy="1143000"/>
          </a:xfrm>
          <a:noFill/>
          <a:ln/>
        </p:spPr>
        <p:txBody>
          <a:bodyPr/>
          <a:lstStyle/>
          <a:p>
            <a:pPr algn="ctr"/>
            <a:r>
              <a:rPr lang="en-US"/>
              <a:t>Relational Algebra</a:t>
            </a:r>
          </a:p>
        </p:txBody>
      </p:sp>
      <p:sp>
        <p:nvSpPr>
          <p:cNvPr id="5" name="Rectangle 4"/>
          <p:cNvSpPr/>
          <p:nvPr/>
        </p:nvSpPr>
        <p:spPr>
          <a:xfrm>
            <a:off x="2209800" y="3810000"/>
            <a:ext cx="4572000" cy="830997"/>
          </a:xfrm>
          <a:prstGeom prst="rect">
            <a:avLst/>
          </a:prstGeom>
        </p:spPr>
        <p:txBody>
          <a:bodyPr>
            <a:spAutoFit/>
          </a:bodyPr>
          <a:lstStyle/>
          <a:p>
            <a:r>
              <a:rPr lang="en-US" dirty="0" smtClean="0"/>
              <a:t>https://courses.cs.washington.edu</a:t>
            </a:r>
            <a:endParaRPr lang="en-US" dirty="0"/>
          </a:p>
        </p:txBody>
      </p:sp>
    </p:spTree>
  </p:cSld>
  <p:clrMapOvr>
    <a:masterClrMapping/>
  </p:clrMapOvr>
  <p:transition spd="med">
    <p:push dir="d"/>
  </p:transition>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6148" name="Rectangle 4"/>
          <p:cNvSpPr>
            <a:spLocks noGrp="1" noChangeArrowheads="1"/>
          </p:cNvSpPr>
          <p:nvPr>
            <p:ph type="title"/>
          </p:nvPr>
        </p:nvSpPr>
        <p:spPr>
          <a:noFill/>
          <a:ln/>
        </p:spPr>
        <p:txBody>
          <a:bodyPr/>
          <a:lstStyle/>
          <a:p>
            <a:r>
              <a:rPr lang="en-US"/>
              <a:t>Relational Query Languages</a:t>
            </a:r>
          </a:p>
        </p:txBody>
      </p:sp>
      <p:sp>
        <p:nvSpPr>
          <p:cNvPr id="6149" name="Rectangle 5"/>
          <p:cNvSpPr>
            <a:spLocks noGrp="1" noChangeArrowheads="1"/>
          </p:cNvSpPr>
          <p:nvPr>
            <p:ph idx="1"/>
          </p:nvPr>
        </p:nvSpPr>
        <p:spPr>
          <a:xfrm>
            <a:off x="76200" y="1676400"/>
            <a:ext cx="8839200" cy="4648200"/>
          </a:xfrm>
          <a:noFill/>
          <a:ln/>
        </p:spPr>
        <p:txBody>
          <a:bodyPr>
            <a:normAutofit lnSpcReduction="10000"/>
          </a:bodyPr>
          <a:lstStyle/>
          <a:p>
            <a:r>
              <a:rPr lang="en-US" i="1" u="sng"/>
              <a:t>Query languages</a:t>
            </a:r>
            <a:r>
              <a:rPr lang="en-US" i="1"/>
              <a:t>: </a:t>
            </a:r>
            <a:r>
              <a:rPr lang="en-US"/>
              <a:t> Allow manipulation and </a:t>
            </a:r>
            <a:r>
              <a:rPr lang="en-US">
                <a:solidFill>
                  <a:schemeClr val="accent2"/>
                </a:solidFill>
              </a:rPr>
              <a:t>retrieval of data </a:t>
            </a:r>
            <a:r>
              <a:rPr lang="en-US"/>
              <a:t>from a database.</a:t>
            </a:r>
          </a:p>
          <a:p>
            <a:r>
              <a:rPr lang="en-US"/>
              <a:t>Relational model supports simple, powerful QLs:</a:t>
            </a:r>
          </a:p>
          <a:p>
            <a:pPr lvl="1"/>
            <a:r>
              <a:rPr lang="en-US"/>
              <a:t>Strong formal foundation based on logic.</a:t>
            </a:r>
          </a:p>
          <a:p>
            <a:pPr lvl="1"/>
            <a:r>
              <a:rPr lang="en-US"/>
              <a:t>Allows for much optimization.</a:t>
            </a:r>
          </a:p>
          <a:p>
            <a:r>
              <a:rPr lang="en-US"/>
              <a:t>Query Languages </a:t>
            </a:r>
            <a:r>
              <a:rPr lang="en-US" b="1">
                <a:solidFill>
                  <a:schemeClr val="accent2"/>
                </a:solidFill>
              </a:rPr>
              <a:t>!=</a:t>
            </a:r>
            <a:r>
              <a:rPr lang="en-US"/>
              <a:t> programming languages!</a:t>
            </a:r>
          </a:p>
          <a:p>
            <a:pPr lvl="1"/>
            <a:r>
              <a:rPr lang="en-US"/>
              <a:t>QLs not expected to be “Turing complete”.</a:t>
            </a:r>
          </a:p>
          <a:p>
            <a:pPr lvl="1"/>
            <a:r>
              <a:rPr lang="en-US"/>
              <a:t>QLs not intended to be used for complex calculations.</a:t>
            </a:r>
          </a:p>
          <a:p>
            <a:pPr lvl="1"/>
            <a:r>
              <a:rPr lang="en-US"/>
              <a:t>QLs support easy, efficient access to large data sets.</a:t>
            </a:r>
          </a:p>
        </p:txBody>
      </p:sp>
    </p:spTree>
  </p:cSld>
  <p:clrMapOvr>
    <a:masterClrMapping/>
  </p:clrMapOvr>
  <p:transition spd="med">
    <p:push dir="d"/>
  </p:transition>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8195"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8196" name="Rectangle 4"/>
          <p:cNvSpPr>
            <a:spLocks noGrp="1" noChangeArrowheads="1"/>
          </p:cNvSpPr>
          <p:nvPr>
            <p:ph type="title"/>
          </p:nvPr>
        </p:nvSpPr>
        <p:spPr>
          <a:noFill/>
          <a:ln/>
        </p:spPr>
        <p:txBody>
          <a:bodyPr>
            <a:normAutofit/>
          </a:bodyPr>
          <a:lstStyle/>
          <a:p>
            <a:r>
              <a:rPr lang="en-US"/>
              <a:t>Formal Relational Query Languages</a:t>
            </a:r>
          </a:p>
        </p:txBody>
      </p:sp>
      <p:sp>
        <p:nvSpPr>
          <p:cNvPr id="8197" name="Rectangle 5"/>
          <p:cNvSpPr>
            <a:spLocks noGrp="1" noChangeArrowheads="1"/>
          </p:cNvSpPr>
          <p:nvPr>
            <p:ph idx="1"/>
          </p:nvPr>
        </p:nvSpPr>
        <p:spPr>
          <a:xfrm>
            <a:off x="762000" y="1752600"/>
            <a:ext cx="7772400" cy="4076700"/>
          </a:xfrm>
          <a:noFill/>
          <a:ln/>
        </p:spPr>
        <p:txBody>
          <a:bodyPr>
            <a:normAutofit lnSpcReduction="10000"/>
          </a:bodyPr>
          <a:lstStyle/>
          <a:p>
            <a:pPr>
              <a:buFont typeface="Monotype Sorts" pitchFamily="2" charset="2"/>
              <a:buNone/>
            </a:pPr>
            <a:r>
              <a:rPr lang="en-US"/>
              <a:t>Two mathematical Query Languages form the basis for “real” languages (e.g. SQL), and for implementation:</a:t>
            </a:r>
          </a:p>
          <a:p>
            <a:pPr>
              <a:buFont typeface="Monotype Sorts" pitchFamily="2" charset="2"/>
              <a:buChar char="¶"/>
            </a:pPr>
            <a:r>
              <a:rPr lang="en-US" i="1" u="sng">
                <a:solidFill>
                  <a:schemeClr val="accent2"/>
                </a:solidFill>
              </a:rPr>
              <a:t>Relational Algebra</a:t>
            </a:r>
            <a:r>
              <a:rPr lang="en-US">
                <a:solidFill>
                  <a:schemeClr val="accent2"/>
                </a:solidFill>
              </a:rPr>
              <a:t>:  </a:t>
            </a:r>
            <a:r>
              <a:rPr lang="en-US"/>
              <a:t>More </a:t>
            </a:r>
            <a:r>
              <a:rPr lang="en-US">
                <a:solidFill>
                  <a:schemeClr val="accent2"/>
                </a:solidFill>
              </a:rPr>
              <a:t>operational</a:t>
            </a:r>
            <a:r>
              <a:rPr lang="en-US"/>
              <a:t>, very useful for representing execution plans.</a:t>
            </a:r>
          </a:p>
          <a:p>
            <a:pPr>
              <a:buFont typeface="Monotype Sorts" pitchFamily="2" charset="2"/>
              <a:buChar char="·"/>
            </a:pPr>
            <a:r>
              <a:rPr lang="en-US" i="1" u="sng">
                <a:solidFill>
                  <a:schemeClr val="accent2"/>
                </a:solidFill>
              </a:rPr>
              <a:t>Relational Calculus</a:t>
            </a:r>
            <a:r>
              <a:rPr lang="en-US">
                <a:solidFill>
                  <a:schemeClr val="accent2"/>
                </a:solidFill>
              </a:rPr>
              <a:t>:   </a:t>
            </a:r>
            <a:r>
              <a:rPr lang="en-US"/>
              <a:t>Lets users describe what they want, rather than how to compute it.  (</a:t>
            </a:r>
            <a:r>
              <a:rPr lang="en-US">
                <a:solidFill>
                  <a:schemeClr val="accent2"/>
                </a:solidFill>
              </a:rPr>
              <a:t>Non-operational, </a:t>
            </a:r>
            <a:r>
              <a:rPr lang="en-US" i="1" u="sng">
                <a:solidFill>
                  <a:schemeClr val="accent2"/>
                </a:solidFill>
              </a:rPr>
              <a:t>declarative</a:t>
            </a:r>
            <a:r>
              <a:rPr lang="en-US"/>
              <a:t>.)</a:t>
            </a:r>
          </a:p>
          <a:p>
            <a:pPr>
              <a:buFont typeface="Monotype Sorts" pitchFamily="2" charset="2"/>
              <a:buNone/>
            </a:pPr>
            <a:endParaRPr lang="en-US"/>
          </a:p>
        </p:txBody>
      </p:sp>
      <p:sp>
        <p:nvSpPr>
          <p:cNvPr id="8198" name="Rectangle 6"/>
          <p:cNvSpPr>
            <a:spLocks noChangeArrowheads="1"/>
          </p:cNvSpPr>
          <p:nvPr/>
        </p:nvSpPr>
        <p:spPr bwMode="auto">
          <a:xfrm>
            <a:off x="669925" y="5548313"/>
            <a:ext cx="7186613" cy="946150"/>
          </a:xfrm>
          <a:prstGeom prst="rect">
            <a:avLst/>
          </a:prstGeom>
          <a:noFill/>
          <a:ln w="9525">
            <a:noFill/>
            <a:miter lim="800000"/>
            <a:headEnd/>
            <a:tailEnd/>
          </a:ln>
          <a:effectLst/>
        </p:spPr>
        <p:txBody>
          <a:bodyPr wrap="none" lIns="92075" tIns="46038" rIns="92075" bIns="46038">
            <a:spAutoFit/>
          </a:bodyPr>
          <a:lstStyle/>
          <a:p>
            <a:pPr algn="l">
              <a:buFont typeface="Monotype Sorts" pitchFamily="2" charset="2"/>
              <a:buChar char="*"/>
            </a:pPr>
            <a:r>
              <a:rPr lang="en-US" sz="2800">
                <a:solidFill>
                  <a:schemeClr val="accent1"/>
                </a:solidFill>
              </a:rPr>
              <a:t>  </a:t>
            </a:r>
            <a:r>
              <a:rPr lang="en-US" sz="2800" i="1">
                <a:solidFill>
                  <a:schemeClr val="accent1"/>
                </a:solidFill>
              </a:rPr>
              <a:t>Understanding Algebra &amp; Calculus is key to </a:t>
            </a:r>
          </a:p>
          <a:p>
            <a:pPr algn="l">
              <a:buFont typeface="Monotype Sorts" pitchFamily="2" charset="2"/>
              <a:buChar char="*"/>
            </a:pPr>
            <a:r>
              <a:rPr lang="en-US" sz="2800" i="1">
                <a:solidFill>
                  <a:schemeClr val="accent1"/>
                </a:solidFill>
              </a:rPr>
              <a:t>  understanding SQL, query processing!</a:t>
            </a:r>
            <a:r>
              <a:rPr lang="en-US" i="1">
                <a:solidFill>
                  <a:schemeClr val="accent1"/>
                </a:solidFill>
              </a:rPr>
              <a:t> </a:t>
            </a:r>
          </a:p>
        </p:txBody>
      </p:sp>
    </p:spTree>
  </p:cSld>
  <p:clrMapOvr>
    <a:masterClrMapping/>
  </p:clrMapOvr>
  <p:transition spd="med">
    <p:push dir="d"/>
  </p:transition>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1024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10244" name="Rectangle 4"/>
          <p:cNvSpPr>
            <a:spLocks noGrp="1" noChangeArrowheads="1"/>
          </p:cNvSpPr>
          <p:nvPr>
            <p:ph type="title"/>
          </p:nvPr>
        </p:nvSpPr>
        <p:spPr>
          <a:noFill/>
          <a:ln/>
        </p:spPr>
        <p:txBody>
          <a:bodyPr/>
          <a:lstStyle/>
          <a:p>
            <a:r>
              <a:rPr lang="en-US"/>
              <a:t>Preliminaries</a:t>
            </a:r>
          </a:p>
        </p:txBody>
      </p:sp>
      <p:sp>
        <p:nvSpPr>
          <p:cNvPr id="10245" name="Rectangle 5"/>
          <p:cNvSpPr>
            <a:spLocks noGrp="1" noChangeArrowheads="1"/>
          </p:cNvSpPr>
          <p:nvPr>
            <p:ph idx="1"/>
          </p:nvPr>
        </p:nvSpPr>
        <p:spPr>
          <a:xfrm>
            <a:off x="381000" y="1676400"/>
            <a:ext cx="8229600" cy="4953000"/>
          </a:xfrm>
          <a:noFill/>
          <a:ln/>
        </p:spPr>
        <p:txBody>
          <a:bodyPr>
            <a:normAutofit lnSpcReduction="10000"/>
          </a:bodyPr>
          <a:lstStyle/>
          <a:p>
            <a:r>
              <a:rPr lang="en-US"/>
              <a:t>A query is applied to </a:t>
            </a:r>
            <a:r>
              <a:rPr lang="en-US" i="1">
                <a:solidFill>
                  <a:schemeClr val="accent2"/>
                </a:solidFill>
              </a:rPr>
              <a:t>relation instances</a:t>
            </a:r>
            <a:r>
              <a:rPr lang="en-US"/>
              <a:t>, and the result of a query is also a relation instance.</a:t>
            </a:r>
          </a:p>
          <a:p>
            <a:pPr lvl="1"/>
            <a:r>
              <a:rPr lang="en-US" i="1">
                <a:solidFill>
                  <a:schemeClr val="accent2"/>
                </a:solidFill>
              </a:rPr>
              <a:t>Schemas</a:t>
            </a:r>
            <a:r>
              <a:rPr lang="en-US"/>
              <a:t> </a:t>
            </a:r>
            <a:r>
              <a:rPr lang="en-US">
                <a:solidFill>
                  <a:schemeClr val="accent2"/>
                </a:solidFill>
              </a:rPr>
              <a:t>of input </a:t>
            </a:r>
            <a:r>
              <a:rPr lang="en-US"/>
              <a:t>relations for a query are </a:t>
            </a:r>
            <a:r>
              <a:rPr lang="en-US">
                <a:solidFill>
                  <a:schemeClr val="accent2"/>
                </a:solidFill>
              </a:rPr>
              <a:t>fixed </a:t>
            </a:r>
            <a:r>
              <a:rPr lang="en-US"/>
              <a:t>(but query will run regardless of instance!)</a:t>
            </a:r>
          </a:p>
          <a:p>
            <a:pPr lvl="1"/>
            <a:r>
              <a:rPr lang="en-US"/>
              <a:t>The </a:t>
            </a:r>
            <a:r>
              <a:rPr lang="en-US">
                <a:solidFill>
                  <a:schemeClr val="accent2"/>
                </a:solidFill>
              </a:rPr>
              <a:t>schema for the </a:t>
            </a:r>
            <a:r>
              <a:rPr lang="en-US" i="1">
                <a:solidFill>
                  <a:schemeClr val="accent2"/>
                </a:solidFill>
              </a:rPr>
              <a:t>result</a:t>
            </a:r>
            <a:r>
              <a:rPr lang="en-US">
                <a:solidFill>
                  <a:schemeClr val="accent2"/>
                </a:solidFill>
              </a:rPr>
              <a:t> </a:t>
            </a:r>
            <a:r>
              <a:rPr lang="en-US"/>
              <a:t>of a given query is also </a:t>
            </a:r>
            <a:r>
              <a:rPr lang="en-US">
                <a:solidFill>
                  <a:schemeClr val="accent2"/>
                </a:solidFill>
              </a:rPr>
              <a:t>fixed</a:t>
            </a:r>
            <a:r>
              <a:rPr lang="en-US"/>
              <a:t>! Determined by definition of query language constructs.</a:t>
            </a:r>
          </a:p>
          <a:p>
            <a:r>
              <a:rPr lang="en-US"/>
              <a:t>Positional vs. named-field notation:  </a:t>
            </a:r>
          </a:p>
          <a:p>
            <a:pPr lvl="1"/>
            <a:r>
              <a:rPr lang="en-US"/>
              <a:t>Positional notation easier for formal definitions, named-field notation more readable.  </a:t>
            </a:r>
          </a:p>
          <a:p>
            <a:pPr lvl="1"/>
            <a:r>
              <a:rPr lang="en-US"/>
              <a:t>Both used in Relational Algebra and SQL</a:t>
            </a:r>
          </a:p>
        </p:txBody>
      </p:sp>
    </p:spTree>
  </p:cSld>
  <p:clrMapOvr>
    <a:masterClrMapping/>
  </p:clrMapOvr>
  <p:transition spd="med">
    <p:push dir="d"/>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0" name="Rectangle 1026"/>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12291" name="Rectangle 1027"/>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12292" name="Rectangle 1028"/>
          <p:cNvSpPr>
            <a:spLocks noGrp="1" noChangeArrowheads="1"/>
          </p:cNvSpPr>
          <p:nvPr>
            <p:ph type="title"/>
          </p:nvPr>
        </p:nvSpPr>
        <p:spPr>
          <a:noFill/>
          <a:ln/>
        </p:spPr>
        <p:txBody>
          <a:bodyPr/>
          <a:lstStyle/>
          <a:p>
            <a:r>
              <a:rPr lang="en-US"/>
              <a:t>Example Instances</a:t>
            </a:r>
          </a:p>
        </p:txBody>
      </p:sp>
      <p:sp>
        <p:nvSpPr>
          <p:cNvPr id="12299" name="Rectangle 1035"/>
          <p:cNvSpPr>
            <a:spLocks noGrp="1" noChangeArrowheads="1"/>
          </p:cNvSpPr>
          <p:nvPr>
            <p:ph type="body" sz="half" idx="1"/>
          </p:nvPr>
        </p:nvSpPr>
        <p:spPr>
          <a:xfrm>
            <a:off x="0" y="1828800"/>
            <a:ext cx="4343400" cy="4648200"/>
          </a:xfrm>
          <a:noFill/>
          <a:ln/>
        </p:spPr>
        <p:txBody>
          <a:bodyPr/>
          <a:lstStyle/>
          <a:p>
            <a:r>
              <a:rPr lang="en-US" sz="2400"/>
              <a:t>“Sailors” and “Reserves” relations for our examples.</a:t>
            </a:r>
          </a:p>
          <a:p>
            <a:r>
              <a:rPr lang="en-US" sz="2400"/>
              <a:t>We’ll use positional or named field notation, assume that names of fields in query results are `inherited’ from names of fields in query input relations.</a:t>
            </a:r>
          </a:p>
        </p:txBody>
      </p:sp>
      <p:graphicFrame>
        <p:nvGraphicFramePr>
          <p:cNvPr id="12293" name="Object 1029"/>
          <p:cNvGraphicFramePr>
            <a:graphicFrameLocks/>
          </p:cNvGraphicFramePr>
          <p:nvPr/>
        </p:nvGraphicFramePr>
        <p:xfrm>
          <a:off x="4800600" y="1976438"/>
          <a:ext cx="4157663" cy="2130425"/>
        </p:xfrm>
        <a:graphic>
          <a:graphicData uri="http://schemas.openxmlformats.org/presentationml/2006/ole">
            <p:oleObj spid="_x0000_s1026" name="Document" r:id="rId4" imgW="4163760" imgH="2136600" progId="Word.Document.8">
              <p:embed/>
            </p:oleObj>
          </a:graphicData>
        </a:graphic>
      </p:graphicFrame>
      <p:graphicFrame>
        <p:nvGraphicFramePr>
          <p:cNvPr id="12294" name="Object 1030"/>
          <p:cNvGraphicFramePr>
            <a:graphicFrameLocks/>
          </p:cNvGraphicFramePr>
          <p:nvPr/>
        </p:nvGraphicFramePr>
        <p:xfrm>
          <a:off x="4800600" y="4216400"/>
          <a:ext cx="4321175" cy="2287588"/>
        </p:xfrm>
        <a:graphic>
          <a:graphicData uri="http://schemas.openxmlformats.org/presentationml/2006/ole">
            <p:oleObj spid="_x0000_s1027" name="Document" r:id="rId5" imgW="4335120" imgH="2301840" progId="Word.Document.8">
              <p:embed/>
            </p:oleObj>
          </a:graphicData>
        </a:graphic>
      </p:graphicFrame>
      <p:graphicFrame>
        <p:nvGraphicFramePr>
          <p:cNvPr id="12295" name="Object 1031"/>
          <p:cNvGraphicFramePr>
            <a:graphicFrameLocks/>
          </p:cNvGraphicFramePr>
          <p:nvPr/>
        </p:nvGraphicFramePr>
        <p:xfrm>
          <a:off x="5638800" y="330200"/>
          <a:ext cx="3327400" cy="1611313"/>
        </p:xfrm>
        <a:graphic>
          <a:graphicData uri="http://schemas.openxmlformats.org/presentationml/2006/ole">
            <p:oleObj spid="_x0000_s1028" name="Document" r:id="rId6" imgW="3341520" imgH="1625400" progId="Word.Document.8">
              <p:embed/>
            </p:oleObj>
          </a:graphicData>
        </a:graphic>
      </p:graphicFrame>
      <p:sp>
        <p:nvSpPr>
          <p:cNvPr id="12296" name="Rectangle 1032"/>
          <p:cNvSpPr>
            <a:spLocks noChangeArrowheads="1"/>
          </p:cNvSpPr>
          <p:nvPr/>
        </p:nvSpPr>
        <p:spPr bwMode="auto">
          <a:xfrm>
            <a:off x="5011738" y="366713"/>
            <a:ext cx="557212" cy="457200"/>
          </a:xfrm>
          <a:prstGeom prst="rect">
            <a:avLst/>
          </a:prstGeom>
          <a:noFill/>
          <a:ln w="9525">
            <a:noFill/>
            <a:miter lim="800000"/>
            <a:headEnd/>
            <a:tailEnd/>
          </a:ln>
          <a:effectLst/>
        </p:spPr>
        <p:txBody>
          <a:bodyPr wrap="none" lIns="92075" tIns="46038" rIns="92075" bIns="46038">
            <a:spAutoFit/>
          </a:bodyPr>
          <a:lstStyle/>
          <a:p>
            <a:pPr algn="l"/>
            <a:r>
              <a:rPr lang="en-US" b="1" i="1">
                <a:solidFill>
                  <a:schemeClr val="tx1"/>
                </a:solidFill>
              </a:rPr>
              <a:t>R1</a:t>
            </a:r>
          </a:p>
        </p:txBody>
      </p:sp>
      <p:sp>
        <p:nvSpPr>
          <p:cNvPr id="12297" name="Rectangle 1033"/>
          <p:cNvSpPr>
            <a:spLocks noChangeArrowheads="1"/>
          </p:cNvSpPr>
          <p:nvPr/>
        </p:nvSpPr>
        <p:spPr bwMode="auto">
          <a:xfrm>
            <a:off x="4251325" y="2120900"/>
            <a:ext cx="506413" cy="457200"/>
          </a:xfrm>
          <a:prstGeom prst="rect">
            <a:avLst/>
          </a:prstGeom>
          <a:noFill/>
          <a:ln w="9525">
            <a:noFill/>
            <a:miter lim="800000"/>
            <a:headEnd/>
            <a:tailEnd/>
          </a:ln>
          <a:effectLst/>
        </p:spPr>
        <p:txBody>
          <a:bodyPr wrap="none" lIns="92075" tIns="46038" rIns="92075" bIns="46038">
            <a:spAutoFit/>
          </a:bodyPr>
          <a:lstStyle/>
          <a:p>
            <a:pPr algn="l"/>
            <a:r>
              <a:rPr lang="en-US" b="1" i="1">
                <a:solidFill>
                  <a:schemeClr val="tx1"/>
                </a:solidFill>
              </a:rPr>
              <a:t>S1</a:t>
            </a:r>
          </a:p>
        </p:txBody>
      </p:sp>
      <p:sp>
        <p:nvSpPr>
          <p:cNvPr id="12298" name="Rectangle 1034"/>
          <p:cNvSpPr>
            <a:spLocks noChangeArrowheads="1"/>
          </p:cNvSpPr>
          <p:nvPr/>
        </p:nvSpPr>
        <p:spPr bwMode="auto">
          <a:xfrm>
            <a:off x="4252913" y="4252913"/>
            <a:ext cx="506412" cy="457200"/>
          </a:xfrm>
          <a:prstGeom prst="rect">
            <a:avLst/>
          </a:prstGeom>
          <a:noFill/>
          <a:ln w="9525">
            <a:noFill/>
            <a:miter lim="800000"/>
            <a:headEnd/>
            <a:tailEnd/>
          </a:ln>
          <a:effectLst/>
        </p:spPr>
        <p:txBody>
          <a:bodyPr wrap="none" lIns="92075" tIns="46038" rIns="92075" bIns="46038">
            <a:spAutoFit/>
          </a:bodyPr>
          <a:lstStyle/>
          <a:p>
            <a:pPr algn="l"/>
            <a:r>
              <a:rPr lang="en-US" b="1" i="1">
                <a:solidFill>
                  <a:schemeClr val="tx1"/>
                </a:solidFill>
              </a:rPr>
              <a:t>S2</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1026"/>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14339" name="Rectangle 1027"/>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14340" name="Rectangle 1028"/>
          <p:cNvSpPr>
            <a:spLocks noGrp="1" noChangeArrowheads="1"/>
          </p:cNvSpPr>
          <p:nvPr>
            <p:ph type="title"/>
          </p:nvPr>
        </p:nvSpPr>
        <p:spPr>
          <a:noFill/>
          <a:ln/>
        </p:spPr>
        <p:txBody>
          <a:bodyPr/>
          <a:lstStyle/>
          <a:p>
            <a:r>
              <a:rPr lang="en-US"/>
              <a:t>Relational Algebra</a:t>
            </a:r>
          </a:p>
        </p:txBody>
      </p:sp>
      <p:sp>
        <p:nvSpPr>
          <p:cNvPr id="14341" name="Rectangle 1029"/>
          <p:cNvSpPr>
            <a:spLocks noGrp="1" noChangeArrowheads="1"/>
          </p:cNvSpPr>
          <p:nvPr>
            <p:ph idx="1"/>
          </p:nvPr>
        </p:nvSpPr>
        <p:spPr>
          <a:xfrm>
            <a:off x="228600" y="1600200"/>
            <a:ext cx="8839200" cy="4076700"/>
          </a:xfrm>
          <a:noFill/>
          <a:ln/>
        </p:spPr>
        <p:txBody>
          <a:bodyPr>
            <a:normAutofit fontScale="85000" lnSpcReduction="20000"/>
          </a:bodyPr>
          <a:lstStyle/>
          <a:p>
            <a:r>
              <a:rPr lang="en-US"/>
              <a:t>Basic operations:</a:t>
            </a:r>
          </a:p>
          <a:p>
            <a:pPr lvl="1"/>
            <a:r>
              <a:rPr lang="en-US" i="1" u="sng">
                <a:solidFill>
                  <a:schemeClr val="accent2"/>
                </a:solidFill>
              </a:rPr>
              <a:t>Selection</a:t>
            </a:r>
            <a:r>
              <a:rPr lang="en-US"/>
              <a:t>  (     )    Selects a subset of rows from relation.</a:t>
            </a:r>
          </a:p>
          <a:p>
            <a:pPr lvl="1"/>
            <a:r>
              <a:rPr lang="en-US" i="1" u="sng">
                <a:solidFill>
                  <a:schemeClr val="accent2"/>
                </a:solidFill>
              </a:rPr>
              <a:t>Projection</a:t>
            </a:r>
            <a:r>
              <a:rPr lang="en-US">
                <a:solidFill>
                  <a:schemeClr val="accent2"/>
                </a:solidFill>
              </a:rPr>
              <a:t> </a:t>
            </a:r>
            <a:r>
              <a:rPr lang="en-US"/>
              <a:t> (     )   Deletes unwanted columns from relation.</a:t>
            </a:r>
          </a:p>
          <a:p>
            <a:pPr lvl="1"/>
            <a:r>
              <a:rPr lang="en-US" i="1" u="sng">
                <a:solidFill>
                  <a:schemeClr val="accent2"/>
                </a:solidFill>
              </a:rPr>
              <a:t>Cross-product</a:t>
            </a:r>
            <a:r>
              <a:rPr lang="en-US">
                <a:solidFill>
                  <a:schemeClr val="accent2"/>
                </a:solidFill>
              </a:rPr>
              <a:t>  </a:t>
            </a:r>
            <a:r>
              <a:rPr lang="en-US"/>
              <a:t>(     )  Allows us to combine two relations.</a:t>
            </a:r>
          </a:p>
          <a:p>
            <a:pPr lvl="1"/>
            <a:r>
              <a:rPr lang="en-US" i="1" u="sng">
                <a:solidFill>
                  <a:schemeClr val="accent2"/>
                </a:solidFill>
              </a:rPr>
              <a:t>Set-difference</a:t>
            </a:r>
            <a:r>
              <a:rPr lang="en-US"/>
              <a:t>  (     )  Tuples in reln. 1, but not in reln. 2.</a:t>
            </a:r>
          </a:p>
          <a:p>
            <a:pPr lvl="1"/>
            <a:r>
              <a:rPr lang="en-US" i="1" u="sng">
                <a:solidFill>
                  <a:schemeClr val="accent2"/>
                </a:solidFill>
              </a:rPr>
              <a:t>Union</a:t>
            </a:r>
            <a:r>
              <a:rPr lang="en-US">
                <a:solidFill>
                  <a:schemeClr val="accent2"/>
                </a:solidFill>
              </a:rPr>
              <a:t>  </a:t>
            </a:r>
            <a:r>
              <a:rPr lang="en-US"/>
              <a:t>( </a:t>
            </a:r>
            <a:r>
              <a:rPr lang="en-US">
                <a:sym typeface="Symbol" pitchFamily="18" charset="2"/>
              </a:rPr>
              <a:t></a:t>
            </a:r>
            <a:r>
              <a:rPr lang="en-US"/>
              <a:t> )  Tuples in reln. 1 and in reln. 2.</a:t>
            </a:r>
          </a:p>
          <a:p>
            <a:r>
              <a:rPr lang="en-US"/>
              <a:t>Additional operations:</a:t>
            </a:r>
          </a:p>
          <a:p>
            <a:pPr lvl="1"/>
            <a:r>
              <a:rPr lang="en-US"/>
              <a:t>Intersection, </a:t>
            </a:r>
            <a:r>
              <a:rPr lang="en-US" i="1" u="sng">
                <a:solidFill>
                  <a:schemeClr val="accent2"/>
                </a:solidFill>
              </a:rPr>
              <a:t>join</a:t>
            </a:r>
            <a:r>
              <a:rPr lang="en-US"/>
              <a:t>, division, renaming:  Not essential, but (very!) useful.</a:t>
            </a:r>
          </a:p>
          <a:p>
            <a:r>
              <a:rPr lang="en-US"/>
              <a:t>Since each operation returns a relation, </a:t>
            </a:r>
            <a:r>
              <a:rPr lang="en-US">
                <a:solidFill>
                  <a:schemeClr val="accent2"/>
                </a:solidFill>
              </a:rPr>
              <a:t>operations</a:t>
            </a:r>
            <a:r>
              <a:rPr lang="en-US"/>
              <a:t> </a:t>
            </a:r>
            <a:r>
              <a:rPr lang="en-US">
                <a:solidFill>
                  <a:schemeClr val="accent2"/>
                </a:solidFill>
              </a:rPr>
              <a:t>can be </a:t>
            </a:r>
            <a:r>
              <a:rPr lang="en-US" i="1">
                <a:solidFill>
                  <a:schemeClr val="accent2"/>
                </a:solidFill>
              </a:rPr>
              <a:t>composed</a:t>
            </a:r>
            <a:r>
              <a:rPr lang="en-US"/>
              <a:t>! (Algebra is “closed”.)</a:t>
            </a:r>
          </a:p>
        </p:txBody>
      </p:sp>
      <p:graphicFrame>
        <p:nvGraphicFramePr>
          <p:cNvPr id="14342" name="Object 1030"/>
          <p:cNvGraphicFramePr>
            <a:graphicFrameLocks/>
          </p:cNvGraphicFramePr>
          <p:nvPr/>
        </p:nvGraphicFramePr>
        <p:xfrm>
          <a:off x="2371725" y="2133600"/>
          <a:ext cx="2151063" cy="685800"/>
        </p:xfrm>
        <a:graphic>
          <a:graphicData uri="http://schemas.openxmlformats.org/presentationml/2006/ole">
            <p:oleObj spid="_x0000_s2050" name="Equation" r:id="rId3" imgW="475920" imgH="241200" progId="Equation.2">
              <p:embed/>
            </p:oleObj>
          </a:graphicData>
        </a:graphic>
      </p:graphicFrame>
      <p:graphicFrame>
        <p:nvGraphicFramePr>
          <p:cNvPr id="14343" name="Object 1031"/>
          <p:cNvGraphicFramePr>
            <a:graphicFrameLocks/>
          </p:cNvGraphicFramePr>
          <p:nvPr/>
        </p:nvGraphicFramePr>
        <p:xfrm>
          <a:off x="2514600" y="2540000"/>
          <a:ext cx="1981200" cy="949325"/>
        </p:xfrm>
        <a:graphic>
          <a:graphicData uri="http://schemas.openxmlformats.org/presentationml/2006/ole">
            <p:oleObj spid="_x0000_s2051" name="Equation" r:id="rId4" imgW="637920" imgH="314280" progId="Equation.2">
              <p:embed/>
            </p:oleObj>
          </a:graphicData>
        </a:graphic>
      </p:graphicFrame>
      <p:graphicFrame>
        <p:nvGraphicFramePr>
          <p:cNvPr id="14344" name="Object 1032"/>
          <p:cNvGraphicFramePr>
            <a:graphicFrameLocks/>
          </p:cNvGraphicFramePr>
          <p:nvPr/>
        </p:nvGraphicFramePr>
        <p:xfrm>
          <a:off x="2971800" y="3530600"/>
          <a:ext cx="457200" cy="1346200"/>
        </p:xfrm>
        <a:graphic>
          <a:graphicData uri="http://schemas.openxmlformats.org/presentationml/2006/ole">
            <p:oleObj spid="_x0000_s2052" name="Equation" r:id="rId5" imgW="474480" imgH="384120" progId="Equation.2">
              <p:embed/>
            </p:oleObj>
          </a:graphicData>
        </a:graphic>
      </p:graphicFrame>
      <p:graphicFrame>
        <p:nvGraphicFramePr>
          <p:cNvPr id="14345" name="Object 1033"/>
          <p:cNvGraphicFramePr>
            <a:graphicFrameLocks/>
          </p:cNvGraphicFramePr>
          <p:nvPr/>
        </p:nvGraphicFramePr>
        <p:xfrm>
          <a:off x="3048000" y="2921000"/>
          <a:ext cx="1689100" cy="1193800"/>
        </p:xfrm>
        <a:graphic>
          <a:graphicData uri="http://schemas.openxmlformats.org/presentationml/2006/ole">
            <p:oleObj spid="_x0000_s2053" name="Equation" r:id="rId6" imgW="587160" imgH="301320" progId="Equation.2">
              <p:embed/>
            </p:oleObj>
          </a:graphicData>
        </a:graphic>
      </p:graphicFrame>
    </p:spTree>
  </p:cSld>
  <p:clrMapOvr>
    <a:masterClrMapping/>
  </p:clrMapOvr>
  <p:transition spd="med">
    <p:push dir="d"/>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1026"/>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16387" name="Rectangle 1027"/>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16388" name="Rectangle 1028"/>
          <p:cNvSpPr>
            <a:spLocks noGrp="1" noChangeArrowheads="1"/>
          </p:cNvSpPr>
          <p:nvPr>
            <p:ph type="title"/>
          </p:nvPr>
        </p:nvSpPr>
        <p:spPr>
          <a:noFill/>
          <a:ln/>
        </p:spPr>
        <p:txBody>
          <a:bodyPr/>
          <a:lstStyle/>
          <a:p>
            <a:r>
              <a:rPr lang="en-US"/>
              <a:t>Projection</a:t>
            </a:r>
          </a:p>
        </p:txBody>
      </p:sp>
      <p:sp>
        <p:nvSpPr>
          <p:cNvPr id="16393" name="Rectangle 1033"/>
          <p:cNvSpPr>
            <a:spLocks noGrp="1" noChangeArrowheads="1"/>
          </p:cNvSpPr>
          <p:nvPr>
            <p:ph type="body" sz="half" idx="1"/>
          </p:nvPr>
        </p:nvSpPr>
        <p:spPr>
          <a:xfrm>
            <a:off x="381000" y="1600200"/>
            <a:ext cx="5105400" cy="4876800"/>
          </a:xfrm>
          <a:noFill/>
          <a:ln/>
        </p:spPr>
        <p:txBody>
          <a:bodyPr>
            <a:normAutofit lnSpcReduction="10000"/>
          </a:bodyPr>
          <a:lstStyle/>
          <a:p>
            <a:r>
              <a:rPr lang="en-US" sz="2400"/>
              <a:t>Deletes attributes that are not in </a:t>
            </a:r>
            <a:r>
              <a:rPr lang="en-US" sz="2400" i="1"/>
              <a:t>projection list</a:t>
            </a:r>
            <a:r>
              <a:rPr lang="en-US" sz="2400"/>
              <a:t>.</a:t>
            </a:r>
          </a:p>
          <a:p>
            <a:r>
              <a:rPr lang="en-US" sz="2400" i="1">
                <a:solidFill>
                  <a:schemeClr val="accent2"/>
                </a:solidFill>
              </a:rPr>
              <a:t>Schema</a:t>
            </a:r>
            <a:r>
              <a:rPr lang="en-US" sz="2400"/>
              <a:t> of result contains exactly the fields in the projection list, with the same names that they had in the (only) input relation.</a:t>
            </a:r>
          </a:p>
          <a:p>
            <a:r>
              <a:rPr lang="en-US" sz="2400"/>
              <a:t>Projection operator has to eliminate </a:t>
            </a:r>
            <a:r>
              <a:rPr lang="en-US" sz="2400" i="1">
                <a:solidFill>
                  <a:schemeClr val="accent2"/>
                </a:solidFill>
              </a:rPr>
              <a:t>duplicates</a:t>
            </a:r>
            <a:r>
              <a:rPr lang="en-US" sz="2400"/>
              <a:t>!  (Why??)</a:t>
            </a:r>
          </a:p>
          <a:p>
            <a:pPr lvl="1"/>
            <a:r>
              <a:rPr lang="en-US"/>
              <a:t>Note: real systems typically don’t do duplicate elimination unless the user explicitly asks for it.  (Why not?)</a:t>
            </a:r>
          </a:p>
        </p:txBody>
      </p:sp>
      <p:graphicFrame>
        <p:nvGraphicFramePr>
          <p:cNvPr id="16389" name="Object 1029"/>
          <p:cNvGraphicFramePr>
            <a:graphicFrameLocks/>
          </p:cNvGraphicFramePr>
          <p:nvPr/>
        </p:nvGraphicFramePr>
        <p:xfrm>
          <a:off x="5715000" y="406400"/>
          <a:ext cx="2636838" cy="2308225"/>
        </p:xfrm>
        <a:graphic>
          <a:graphicData uri="http://schemas.openxmlformats.org/presentationml/2006/ole">
            <p:oleObj spid="_x0000_s3074" name="Document" r:id="rId3" imgW="2935080" imgH="2546280" progId="Word.Document.8">
              <p:embed/>
            </p:oleObj>
          </a:graphicData>
        </a:graphic>
      </p:graphicFrame>
      <p:graphicFrame>
        <p:nvGraphicFramePr>
          <p:cNvPr id="16390" name="Object 1030"/>
          <p:cNvGraphicFramePr>
            <a:graphicFrameLocks/>
          </p:cNvGraphicFramePr>
          <p:nvPr/>
        </p:nvGraphicFramePr>
        <p:xfrm>
          <a:off x="5562600" y="2747963"/>
          <a:ext cx="3455988" cy="898525"/>
        </p:xfrm>
        <a:graphic>
          <a:graphicData uri="http://schemas.openxmlformats.org/presentationml/2006/ole">
            <p:oleObj spid="_x0000_s3075" name="Equation" r:id="rId4" imgW="3470040" imgH="914400" progId="Equation.2">
              <p:embed/>
            </p:oleObj>
          </a:graphicData>
        </a:graphic>
      </p:graphicFrame>
      <p:graphicFrame>
        <p:nvGraphicFramePr>
          <p:cNvPr id="16391" name="Object 1031"/>
          <p:cNvGraphicFramePr>
            <a:graphicFrameLocks/>
          </p:cNvGraphicFramePr>
          <p:nvPr/>
        </p:nvGraphicFramePr>
        <p:xfrm>
          <a:off x="6553200" y="4140200"/>
          <a:ext cx="1162050" cy="1611313"/>
        </p:xfrm>
        <a:graphic>
          <a:graphicData uri="http://schemas.openxmlformats.org/presentationml/2006/ole">
            <p:oleObj spid="_x0000_s3076" name="Document" r:id="rId5" imgW="1176120" imgH="1625400" progId="Word.Document.8">
              <p:embed/>
            </p:oleObj>
          </a:graphicData>
        </a:graphic>
      </p:graphicFrame>
      <p:graphicFrame>
        <p:nvGraphicFramePr>
          <p:cNvPr id="16392" name="Object 1032"/>
          <p:cNvGraphicFramePr>
            <a:graphicFrameLocks/>
          </p:cNvGraphicFramePr>
          <p:nvPr/>
        </p:nvGraphicFramePr>
        <p:xfrm>
          <a:off x="6400800" y="5816600"/>
          <a:ext cx="2087563" cy="736600"/>
        </p:xfrm>
        <a:graphic>
          <a:graphicData uri="http://schemas.openxmlformats.org/presentationml/2006/ole">
            <p:oleObj spid="_x0000_s3077" name="Equation" r:id="rId6" imgW="2124000" imgH="757080" progId="Equation.2">
              <p:embed/>
            </p:oleObj>
          </a:graphicData>
        </a:graphic>
      </p:graphicFrame>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18435"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18436" name="Rectangle 4"/>
          <p:cNvSpPr>
            <a:spLocks noGrp="1" noChangeArrowheads="1"/>
          </p:cNvSpPr>
          <p:nvPr>
            <p:ph type="title"/>
          </p:nvPr>
        </p:nvSpPr>
        <p:spPr>
          <a:noFill/>
          <a:ln/>
        </p:spPr>
        <p:txBody>
          <a:bodyPr/>
          <a:lstStyle/>
          <a:p>
            <a:r>
              <a:rPr lang="en-US"/>
              <a:t>Selection</a:t>
            </a:r>
          </a:p>
        </p:txBody>
      </p:sp>
      <p:sp>
        <p:nvSpPr>
          <p:cNvPr id="18441" name="Rectangle 9"/>
          <p:cNvSpPr>
            <a:spLocks noGrp="1" noChangeArrowheads="1"/>
          </p:cNvSpPr>
          <p:nvPr>
            <p:ph type="body" sz="half" idx="1"/>
          </p:nvPr>
        </p:nvSpPr>
        <p:spPr>
          <a:xfrm>
            <a:off x="152400" y="1752600"/>
            <a:ext cx="3810000" cy="4572000"/>
          </a:xfrm>
          <a:noFill/>
          <a:ln/>
        </p:spPr>
        <p:txBody>
          <a:bodyPr>
            <a:normAutofit lnSpcReduction="10000"/>
          </a:bodyPr>
          <a:lstStyle/>
          <a:p>
            <a:r>
              <a:rPr lang="en-US" sz="2400"/>
              <a:t>Selects rows that satisfy </a:t>
            </a:r>
            <a:r>
              <a:rPr lang="en-US" sz="2400" i="1">
                <a:solidFill>
                  <a:schemeClr val="accent2"/>
                </a:solidFill>
              </a:rPr>
              <a:t>selection condition</a:t>
            </a:r>
            <a:r>
              <a:rPr lang="en-US" sz="2400"/>
              <a:t>.</a:t>
            </a:r>
          </a:p>
          <a:p>
            <a:r>
              <a:rPr lang="en-US" sz="2400"/>
              <a:t>No duplicates in result!  (Why?)</a:t>
            </a:r>
          </a:p>
          <a:p>
            <a:r>
              <a:rPr lang="en-US" sz="2400" i="1">
                <a:solidFill>
                  <a:schemeClr val="accent2"/>
                </a:solidFill>
              </a:rPr>
              <a:t>Schema</a:t>
            </a:r>
            <a:r>
              <a:rPr lang="en-US" sz="2400"/>
              <a:t> of result identical to schema of (only) input relation.</a:t>
            </a:r>
          </a:p>
          <a:p>
            <a:r>
              <a:rPr lang="en-US" sz="2400" i="1"/>
              <a:t>Result </a:t>
            </a:r>
            <a:r>
              <a:rPr lang="en-US" sz="2400"/>
              <a:t>relation can be the </a:t>
            </a:r>
            <a:r>
              <a:rPr lang="en-US" sz="2400" i="1"/>
              <a:t>input </a:t>
            </a:r>
            <a:r>
              <a:rPr lang="en-US" sz="2400"/>
              <a:t>for another relational algebra operation!  (</a:t>
            </a:r>
            <a:r>
              <a:rPr lang="en-US" sz="2400" i="1"/>
              <a:t>Operator</a:t>
            </a:r>
            <a:r>
              <a:rPr lang="en-US" sz="2400"/>
              <a:t> </a:t>
            </a:r>
            <a:r>
              <a:rPr lang="en-US" sz="2400" i="1"/>
              <a:t>composition.</a:t>
            </a:r>
            <a:r>
              <a:rPr lang="en-US" sz="2400"/>
              <a:t>)</a:t>
            </a:r>
          </a:p>
        </p:txBody>
      </p:sp>
      <p:graphicFrame>
        <p:nvGraphicFramePr>
          <p:cNvPr id="18437" name="Object 5"/>
          <p:cNvGraphicFramePr>
            <a:graphicFrameLocks/>
          </p:cNvGraphicFramePr>
          <p:nvPr/>
        </p:nvGraphicFramePr>
        <p:xfrm>
          <a:off x="5257800" y="2205038"/>
          <a:ext cx="3009900" cy="811212"/>
        </p:xfrm>
        <a:graphic>
          <a:graphicData uri="http://schemas.openxmlformats.org/presentationml/2006/ole">
            <p:oleObj spid="_x0000_s4098" name="Equation" r:id="rId4" imgW="3019320" imgH="822240" progId="Equation.2">
              <p:embed/>
            </p:oleObj>
          </a:graphicData>
        </a:graphic>
      </p:graphicFrame>
      <p:graphicFrame>
        <p:nvGraphicFramePr>
          <p:cNvPr id="18438" name="Object 6"/>
          <p:cNvGraphicFramePr>
            <a:graphicFrameLocks/>
          </p:cNvGraphicFramePr>
          <p:nvPr/>
        </p:nvGraphicFramePr>
        <p:xfrm>
          <a:off x="4114800" y="558800"/>
          <a:ext cx="4624388" cy="1617663"/>
        </p:xfrm>
        <a:graphic>
          <a:graphicData uri="http://schemas.openxmlformats.org/presentationml/2006/ole">
            <p:oleObj spid="_x0000_s4099" name="Document" r:id="rId5" imgW="4638600" imgH="1631880" progId="Word.Document.8">
              <p:embed/>
            </p:oleObj>
          </a:graphicData>
        </a:graphic>
      </p:graphicFrame>
      <p:graphicFrame>
        <p:nvGraphicFramePr>
          <p:cNvPr id="18439" name="Object 7"/>
          <p:cNvGraphicFramePr>
            <a:graphicFrameLocks/>
          </p:cNvGraphicFramePr>
          <p:nvPr/>
        </p:nvGraphicFramePr>
        <p:xfrm>
          <a:off x="4876800" y="3759200"/>
          <a:ext cx="3040063" cy="1614488"/>
        </p:xfrm>
        <a:graphic>
          <a:graphicData uri="http://schemas.openxmlformats.org/presentationml/2006/ole">
            <p:oleObj spid="_x0000_s4100" name="Document" r:id="rId6" imgW="3054240" imgH="1628640" progId="Word.Document.8">
              <p:embed/>
            </p:oleObj>
          </a:graphicData>
        </a:graphic>
      </p:graphicFrame>
      <p:graphicFrame>
        <p:nvGraphicFramePr>
          <p:cNvPr id="18440" name="Object 8"/>
          <p:cNvGraphicFramePr>
            <a:graphicFrameLocks/>
          </p:cNvGraphicFramePr>
          <p:nvPr/>
        </p:nvGraphicFramePr>
        <p:xfrm>
          <a:off x="4262438" y="5588000"/>
          <a:ext cx="4805362" cy="777875"/>
        </p:xfrm>
        <a:graphic>
          <a:graphicData uri="http://schemas.openxmlformats.org/presentationml/2006/ole">
            <p:oleObj spid="_x0000_s4101" name="Equation" r:id="rId7" imgW="5725800" imgH="946080" progId="Equation.2">
              <p:embed/>
            </p:oleObj>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latin typeface="Algerian" pitchFamily="82" charset="0"/>
              </a:rPr>
              <a:t>RELATIONS</a:t>
            </a:r>
            <a:endParaRPr lang="en-US" b="1" dirty="0">
              <a:solidFill>
                <a:schemeClr val="tx1"/>
              </a:solidFill>
              <a:latin typeface="Algerian" pitchFamily="82" charset="0"/>
            </a:endParaRPr>
          </a:p>
        </p:txBody>
      </p:sp>
      <p:sp>
        <p:nvSpPr>
          <p:cNvPr id="3" name="Content Placeholder 2"/>
          <p:cNvSpPr>
            <a:spLocks noGrp="1"/>
          </p:cNvSpPr>
          <p:nvPr>
            <p:ph idx="1"/>
          </p:nvPr>
        </p:nvSpPr>
        <p:spPr/>
        <p:txBody>
          <a:bodyPr>
            <a:normAutofit fontScale="92500" lnSpcReduction="20000"/>
          </a:bodyPr>
          <a:lstStyle/>
          <a:p>
            <a:pPr algn="just">
              <a:buNone/>
            </a:pPr>
            <a:r>
              <a:rPr lang="en-US" dirty="0" smtClean="0"/>
              <a:t> </a:t>
            </a:r>
            <a:r>
              <a:rPr lang="en-US" b="1" dirty="0" smtClean="0"/>
              <a:t>Mathematical relation</a:t>
            </a:r>
            <a:r>
              <a:rPr lang="en-US" dirty="0" smtClean="0"/>
              <a:t>: Suppose that we have two sets , D1 &amp; D2 with D1={1,3} and D2={2,4,8}. The </a:t>
            </a:r>
            <a:r>
              <a:rPr lang="en-US" dirty="0" err="1" smtClean="0"/>
              <a:t>cartesian</a:t>
            </a:r>
            <a:r>
              <a:rPr lang="en-US" dirty="0" smtClean="0"/>
              <a:t> product of these two sets written as D1×D2.</a:t>
            </a:r>
          </a:p>
          <a:p>
            <a:pPr algn="just">
              <a:buNone/>
            </a:pPr>
            <a:r>
              <a:rPr lang="en-US" b="1" dirty="0" smtClean="0"/>
              <a:t>          D1×D2={(1,2),(1,4),(1,8),(3,2),(3,4),(3,8)}</a:t>
            </a:r>
          </a:p>
          <a:p>
            <a:pPr algn="just">
              <a:buNone/>
            </a:pPr>
            <a:r>
              <a:rPr lang="en-US" dirty="0" smtClean="0"/>
              <a:t>A relation is simply some subset of this </a:t>
            </a:r>
            <a:r>
              <a:rPr lang="en-US" dirty="0" err="1" smtClean="0"/>
              <a:t>cartesian</a:t>
            </a:r>
            <a:r>
              <a:rPr lang="en-US" dirty="0" smtClean="0"/>
              <a:t> product.</a:t>
            </a:r>
          </a:p>
          <a:p>
            <a:pPr algn="just">
              <a:buNone/>
            </a:pPr>
            <a:r>
              <a:rPr lang="en-US" b="1" dirty="0" smtClean="0"/>
              <a:t>For example:</a:t>
            </a:r>
            <a:r>
              <a:rPr lang="en-US" dirty="0" smtClean="0"/>
              <a:t> A relation R includes all those ordered pairs in which the second element is 2 , then </a:t>
            </a:r>
          </a:p>
          <a:p>
            <a:pPr algn="just">
              <a:buNone/>
            </a:pPr>
            <a:r>
              <a:rPr lang="en-US" b="1" dirty="0" smtClean="0"/>
              <a:t>               R={(1,2),(3,2)}</a:t>
            </a:r>
            <a:endParaRPr lang="en-US" b="1" dirty="0"/>
          </a:p>
        </p:txBody>
      </p:sp>
    </p:spTree>
  </p:cSld>
  <p:clrMapOvr>
    <a:masterClrMapping/>
  </p:clrMapOvr>
  <p:transition spd="med" advClick="0" advTm="3000">
    <p:cover dir="l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048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0484" name="Rectangle 4"/>
          <p:cNvSpPr>
            <a:spLocks noGrp="1" noChangeArrowheads="1"/>
          </p:cNvSpPr>
          <p:nvPr>
            <p:ph type="title"/>
          </p:nvPr>
        </p:nvSpPr>
        <p:spPr>
          <a:xfrm>
            <a:off x="838200" y="190500"/>
            <a:ext cx="7772400" cy="1104900"/>
          </a:xfrm>
          <a:noFill/>
          <a:ln/>
        </p:spPr>
        <p:txBody>
          <a:bodyPr>
            <a:normAutofit fontScale="90000"/>
          </a:bodyPr>
          <a:lstStyle/>
          <a:p>
            <a:r>
              <a:rPr lang="en-US"/>
              <a:t>Union, Intersection, Set-Difference</a:t>
            </a:r>
          </a:p>
        </p:txBody>
      </p:sp>
      <p:sp>
        <p:nvSpPr>
          <p:cNvPr id="20485" name="Rectangle 5"/>
          <p:cNvSpPr>
            <a:spLocks noGrp="1" noChangeArrowheads="1"/>
          </p:cNvSpPr>
          <p:nvPr>
            <p:ph type="body" sz="half" idx="1"/>
          </p:nvPr>
        </p:nvSpPr>
        <p:spPr>
          <a:xfrm>
            <a:off x="152400" y="1752600"/>
            <a:ext cx="4343400" cy="4648200"/>
          </a:xfrm>
          <a:noFill/>
          <a:ln/>
        </p:spPr>
        <p:txBody>
          <a:bodyPr/>
          <a:lstStyle/>
          <a:p>
            <a:r>
              <a:rPr lang="en-US" sz="2400"/>
              <a:t>All of these operations take two input relations, which must be </a:t>
            </a:r>
            <a:r>
              <a:rPr lang="en-US" sz="2400" i="1" u="sng">
                <a:solidFill>
                  <a:schemeClr val="accent2"/>
                </a:solidFill>
              </a:rPr>
              <a:t>union-compatible</a:t>
            </a:r>
            <a:r>
              <a:rPr lang="en-US" sz="2400">
                <a:solidFill>
                  <a:schemeClr val="accent2"/>
                </a:solidFill>
              </a:rPr>
              <a:t>:</a:t>
            </a:r>
            <a:endParaRPr lang="en-US" sz="2400"/>
          </a:p>
          <a:p>
            <a:pPr lvl="1"/>
            <a:r>
              <a:rPr lang="en-US"/>
              <a:t>Same number of fields.</a:t>
            </a:r>
          </a:p>
          <a:p>
            <a:pPr lvl="1"/>
            <a:r>
              <a:rPr lang="en-US"/>
              <a:t>`Corresponding’ fields have the same type.</a:t>
            </a:r>
          </a:p>
          <a:p>
            <a:r>
              <a:rPr lang="en-US" sz="2400"/>
              <a:t>What is the </a:t>
            </a:r>
            <a:r>
              <a:rPr lang="en-US" sz="2400" i="1">
                <a:solidFill>
                  <a:schemeClr val="accent2"/>
                </a:solidFill>
              </a:rPr>
              <a:t>schema</a:t>
            </a:r>
            <a:r>
              <a:rPr lang="en-US" sz="2400"/>
              <a:t> of result?</a:t>
            </a:r>
          </a:p>
        </p:txBody>
      </p:sp>
      <p:graphicFrame>
        <p:nvGraphicFramePr>
          <p:cNvPr id="20486" name="Object 6"/>
          <p:cNvGraphicFramePr>
            <a:graphicFrameLocks/>
          </p:cNvGraphicFramePr>
          <p:nvPr/>
        </p:nvGraphicFramePr>
        <p:xfrm>
          <a:off x="4648200" y="1168400"/>
          <a:ext cx="4394200" cy="2870200"/>
        </p:xfrm>
        <a:graphic>
          <a:graphicData uri="http://schemas.openxmlformats.org/presentationml/2006/ole">
            <p:oleObj spid="_x0000_s5122" name="Document" r:id="rId3" imgW="4730400" imgH="3093840" progId="Word.Document.8">
              <p:embed/>
            </p:oleObj>
          </a:graphicData>
        </a:graphic>
      </p:graphicFrame>
      <p:graphicFrame>
        <p:nvGraphicFramePr>
          <p:cNvPr id="20487" name="Object 7"/>
          <p:cNvGraphicFramePr>
            <a:graphicFrameLocks/>
          </p:cNvGraphicFramePr>
          <p:nvPr/>
        </p:nvGraphicFramePr>
        <p:xfrm>
          <a:off x="4724400" y="4597400"/>
          <a:ext cx="4259263" cy="1422400"/>
        </p:xfrm>
        <a:graphic>
          <a:graphicData uri="http://schemas.openxmlformats.org/presentationml/2006/ole">
            <p:oleObj spid="_x0000_s5123" name="Document" r:id="rId4" imgW="4660560" imgH="1566720" progId="Word.Document.8">
              <p:embed/>
            </p:oleObj>
          </a:graphicData>
        </a:graphic>
      </p:graphicFrame>
      <p:graphicFrame>
        <p:nvGraphicFramePr>
          <p:cNvPr id="20488" name="Object 8"/>
          <p:cNvGraphicFramePr>
            <a:graphicFrameLocks/>
          </p:cNvGraphicFramePr>
          <p:nvPr/>
        </p:nvGraphicFramePr>
        <p:xfrm>
          <a:off x="6172200" y="3830638"/>
          <a:ext cx="1303338" cy="439737"/>
        </p:xfrm>
        <a:graphic>
          <a:graphicData uri="http://schemas.openxmlformats.org/presentationml/2006/ole">
            <p:oleObj spid="_x0000_s5124" name="Equation" r:id="rId5" imgW="1317600" imgH="453960" progId="Equation.2">
              <p:embed/>
            </p:oleObj>
          </a:graphicData>
        </a:graphic>
      </p:graphicFrame>
      <p:graphicFrame>
        <p:nvGraphicFramePr>
          <p:cNvPr id="20489" name="Object 9"/>
          <p:cNvGraphicFramePr>
            <a:graphicFrameLocks/>
          </p:cNvGraphicFramePr>
          <p:nvPr/>
        </p:nvGraphicFramePr>
        <p:xfrm>
          <a:off x="6248400" y="5964238"/>
          <a:ext cx="1647825" cy="460375"/>
        </p:xfrm>
        <a:graphic>
          <a:graphicData uri="http://schemas.openxmlformats.org/presentationml/2006/ole">
            <p:oleObj spid="_x0000_s5125" name="Equation" r:id="rId6" imgW="1661760" imgH="474480" progId="Equation.2">
              <p:embed/>
            </p:oleObj>
          </a:graphicData>
        </a:graphic>
      </p:graphicFrame>
      <p:graphicFrame>
        <p:nvGraphicFramePr>
          <p:cNvPr id="20490" name="Object 10"/>
          <p:cNvGraphicFramePr>
            <a:graphicFrameLocks/>
          </p:cNvGraphicFramePr>
          <p:nvPr/>
        </p:nvGraphicFramePr>
        <p:xfrm>
          <a:off x="228600" y="4897438"/>
          <a:ext cx="4254500" cy="1122362"/>
        </p:xfrm>
        <a:graphic>
          <a:graphicData uri="http://schemas.openxmlformats.org/presentationml/2006/ole">
            <p:oleObj spid="_x0000_s5126" name="Document" r:id="rId7" imgW="4713120" imgH="1255680" progId="Word.Document.8">
              <p:embed/>
            </p:oleObj>
          </a:graphicData>
        </a:graphic>
      </p:graphicFrame>
      <p:graphicFrame>
        <p:nvGraphicFramePr>
          <p:cNvPr id="20491" name="Object 11"/>
          <p:cNvGraphicFramePr>
            <a:graphicFrameLocks/>
          </p:cNvGraphicFramePr>
          <p:nvPr/>
        </p:nvGraphicFramePr>
        <p:xfrm>
          <a:off x="1676400" y="5964238"/>
          <a:ext cx="1566863" cy="388937"/>
        </p:xfrm>
        <a:graphic>
          <a:graphicData uri="http://schemas.openxmlformats.org/presentationml/2006/ole">
            <p:oleObj spid="_x0000_s5127" name="Equation" r:id="rId8" imgW="1581120" imgH="403200" progId="Equation.2">
              <p:embed/>
            </p:oleObj>
          </a:graphicData>
        </a:graphic>
      </p:graphicFrame>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2531"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2532" name="Rectangle 4"/>
          <p:cNvSpPr>
            <a:spLocks noGrp="1" noChangeArrowheads="1"/>
          </p:cNvSpPr>
          <p:nvPr>
            <p:ph type="title"/>
          </p:nvPr>
        </p:nvSpPr>
        <p:spPr>
          <a:xfrm>
            <a:off x="762000" y="266700"/>
            <a:ext cx="7772400" cy="1104900"/>
          </a:xfrm>
          <a:noFill/>
          <a:ln/>
        </p:spPr>
        <p:txBody>
          <a:bodyPr/>
          <a:lstStyle/>
          <a:p>
            <a:r>
              <a:rPr lang="en-US"/>
              <a:t>Cross-Product</a:t>
            </a:r>
          </a:p>
        </p:txBody>
      </p:sp>
      <p:sp>
        <p:nvSpPr>
          <p:cNvPr id="22533" name="Rectangle 5"/>
          <p:cNvSpPr>
            <a:spLocks noGrp="1" noChangeArrowheads="1"/>
          </p:cNvSpPr>
          <p:nvPr>
            <p:ph idx="1"/>
          </p:nvPr>
        </p:nvSpPr>
        <p:spPr>
          <a:xfrm>
            <a:off x="381000" y="1143000"/>
            <a:ext cx="8534400" cy="4076700"/>
          </a:xfrm>
          <a:noFill/>
          <a:ln/>
        </p:spPr>
        <p:txBody>
          <a:bodyPr/>
          <a:lstStyle/>
          <a:p>
            <a:r>
              <a:rPr lang="en-US"/>
              <a:t>Each row of S1 is paired with each row of R1.</a:t>
            </a:r>
          </a:p>
          <a:p>
            <a:r>
              <a:rPr lang="en-US" i="1">
                <a:solidFill>
                  <a:schemeClr val="accent2"/>
                </a:solidFill>
              </a:rPr>
              <a:t>Result schema </a:t>
            </a:r>
            <a:r>
              <a:rPr lang="en-US"/>
              <a:t>has one field per field of S1 and R1, with field names `inherited’ if possible.</a:t>
            </a:r>
          </a:p>
          <a:p>
            <a:pPr lvl="1"/>
            <a:r>
              <a:rPr lang="en-US" sz="2800" i="1"/>
              <a:t>Conflict</a:t>
            </a:r>
            <a:r>
              <a:rPr lang="en-US" sz="2800"/>
              <a:t>:  Both S1 and R1 have a field called </a:t>
            </a:r>
            <a:r>
              <a:rPr lang="en-US" sz="2800" i="1"/>
              <a:t>sid</a:t>
            </a:r>
            <a:r>
              <a:rPr lang="en-US" sz="2800"/>
              <a:t>.</a:t>
            </a:r>
          </a:p>
        </p:txBody>
      </p:sp>
      <p:graphicFrame>
        <p:nvGraphicFramePr>
          <p:cNvPr id="22534" name="Object 6"/>
          <p:cNvGraphicFramePr>
            <a:graphicFrameLocks/>
          </p:cNvGraphicFramePr>
          <p:nvPr/>
        </p:nvGraphicFramePr>
        <p:xfrm>
          <a:off x="3729038" y="6045200"/>
          <a:ext cx="5402262" cy="508000"/>
        </p:xfrm>
        <a:graphic>
          <a:graphicData uri="http://schemas.openxmlformats.org/presentationml/2006/ole">
            <p:oleObj spid="_x0000_s6146" name="Equation" r:id="rId3" imgW="5889600" imgH="566640" progId="Equation.2">
              <p:embed/>
            </p:oleObj>
          </a:graphicData>
        </a:graphic>
      </p:graphicFrame>
      <p:graphicFrame>
        <p:nvGraphicFramePr>
          <p:cNvPr id="22535" name="Object 7"/>
          <p:cNvGraphicFramePr>
            <a:graphicFrameLocks/>
          </p:cNvGraphicFramePr>
          <p:nvPr/>
        </p:nvGraphicFramePr>
        <p:xfrm>
          <a:off x="1239838" y="3128963"/>
          <a:ext cx="6913562" cy="2830512"/>
        </p:xfrm>
        <a:graphic>
          <a:graphicData uri="http://schemas.openxmlformats.org/presentationml/2006/ole">
            <p:oleObj spid="_x0000_s6147" name="Document" r:id="rId4" imgW="9713880" imgH="3990960" progId="Word.Document.8">
              <p:embed/>
            </p:oleObj>
          </a:graphicData>
        </a:graphic>
      </p:graphicFrame>
      <p:sp>
        <p:nvSpPr>
          <p:cNvPr id="22536" name="Rectangle 8"/>
          <p:cNvSpPr>
            <a:spLocks noChangeArrowheads="1"/>
          </p:cNvSpPr>
          <p:nvPr/>
        </p:nvSpPr>
        <p:spPr bwMode="auto">
          <a:xfrm>
            <a:off x="671513" y="6005513"/>
            <a:ext cx="3067050" cy="457200"/>
          </a:xfrm>
          <a:prstGeom prst="rect">
            <a:avLst/>
          </a:prstGeom>
          <a:noFill/>
          <a:ln w="9525">
            <a:noFill/>
            <a:miter lim="800000"/>
            <a:headEnd/>
            <a:tailEnd/>
          </a:ln>
          <a:effectLst/>
        </p:spPr>
        <p:txBody>
          <a:bodyPr wrap="none" lIns="92075" tIns="46038" rIns="92075" bIns="46038">
            <a:spAutoFit/>
          </a:bodyPr>
          <a:lstStyle/>
          <a:p>
            <a:pPr algn="l">
              <a:buFont typeface="Monotype Sorts" pitchFamily="2" charset="2"/>
              <a:buChar char="*"/>
            </a:pPr>
            <a:r>
              <a:rPr lang="en-US">
                <a:solidFill>
                  <a:schemeClr val="tx1"/>
                </a:solidFill>
              </a:rPr>
              <a:t> </a:t>
            </a:r>
            <a:r>
              <a:rPr lang="en-US" i="1" u="sng">
                <a:solidFill>
                  <a:schemeClr val="accent2"/>
                </a:solidFill>
              </a:rPr>
              <a:t>Renaming operator</a:t>
            </a:r>
            <a:r>
              <a:rPr lang="en-US">
                <a:solidFill>
                  <a:schemeClr val="tx1"/>
                </a:solidFill>
              </a:rPr>
              <a:t>: </a:t>
            </a:r>
          </a:p>
        </p:txBody>
      </p:sp>
    </p:spTree>
  </p:cSld>
  <p:clrMapOvr>
    <a:masterClrMapping/>
  </p:clrMapOvr>
  <p:transition spd="med">
    <p:push dir="d"/>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4579"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4580" name="Rectangle 4"/>
          <p:cNvSpPr>
            <a:spLocks noGrp="1" noChangeArrowheads="1"/>
          </p:cNvSpPr>
          <p:nvPr>
            <p:ph type="title"/>
          </p:nvPr>
        </p:nvSpPr>
        <p:spPr>
          <a:noFill/>
          <a:ln/>
        </p:spPr>
        <p:txBody>
          <a:bodyPr/>
          <a:lstStyle/>
          <a:p>
            <a:r>
              <a:rPr lang="en-US"/>
              <a:t>Joins</a:t>
            </a:r>
          </a:p>
        </p:txBody>
      </p:sp>
      <p:sp>
        <p:nvSpPr>
          <p:cNvPr id="24581" name="Rectangle 5"/>
          <p:cNvSpPr>
            <a:spLocks noGrp="1" noChangeArrowheads="1"/>
          </p:cNvSpPr>
          <p:nvPr>
            <p:ph idx="1"/>
          </p:nvPr>
        </p:nvSpPr>
        <p:spPr>
          <a:xfrm>
            <a:off x="762000" y="1524000"/>
            <a:ext cx="7772400" cy="4076700"/>
          </a:xfrm>
          <a:noFill/>
          <a:ln/>
        </p:spPr>
        <p:txBody>
          <a:bodyPr>
            <a:normAutofit fontScale="92500" lnSpcReduction="10000"/>
          </a:bodyPr>
          <a:lstStyle/>
          <a:p>
            <a:r>
              <a:rPr lang="en-US" i="1" u="sng">
                <a:solidFill>
                  <a:schemeClr val="accent2"/>
                </a:solidFill>
              </a:rPr>
              <a:t>Condition Join</a:t>
            </a:r>
            <a:r>
              <a:rPr lang="en-US"/>
              <a:t>:   R     </a:t>
            </a:r>
            <a:r>
              <a:rPr lang="en-US" baseline="-25000"/>
              <a:t>C </a:t>
            </a:r>
            <a:r>
              <a:rPr lang="en-US"/>
              <a:t>S = </a:t>
            </a:r>
            <a:r>
              <a:rPr lang="en-US">
                <a:sym typeface="Symbol" pitchFamily="18" charset="2"/>
              </a:rPr>
              <a:t></a:t>
            </a:r>
            <a:r>
              <a:rPr lang="en-US" baseline="-25000">
                <a:sym typeface="Symbol" pitchFamily="18" charset="2"/>
              </a:rPr>
              <a:t>C</a:t>
            </a:r>
            <a:r>
              <a:rPr lang="en-US">
                <a:sym typeface="Symbol" pitchFamily="18" charset="2"/>
              </a:rPr>
              <a:t> (R  S)</a:t>
            </a:r>
            <a:endParaRPr lang="en-US"/>
          </a:p>
          <a:p>
            <a:pPr>
              <a:buFont typeface="Monotype Sorts" pitchFamily="2" charset="2"/>
              <a:buNone/>
            </a:pPr>
            <a:endParaRPr lang="en-US"/>
          </a:p>
          <a:p>
            <a:pPr>
              <a:buFont typeface="Monotype Sorts" pitchFamily="2" charset="2"/>
              <a:buNone/>
            </a:pPr>
            <a:endParaRPr lang="en-US"/>
          </a:p>
          <a:p>
            <a:pPr>
              <a:buFont typeface="Monotype Sorts" pitchFamily="2" charset="2"/>
              <a:buNone/>
            </a:pPr>
            <a:endParaRPr lang="en-US"/>
          </a:p>
          <a:p>
            <a:pPr>
              <a:buFont typeface="Monotype Sorts" pitchFamily="2" charset="2"/>
              <a:buNone/>
            </a:pPr>
            <a:endParaRPr lang="en-US"/>
          </a:p>
          <a:p>
            <a:pPr>
              <a:buFont typeface="Monotype Sorts" pitchFamily="2" charset="2"/>
              <a:buNone/>
            </a:pPr>
            <a:r>
              <a:rPr lang="en-US" i="1"/>
              <a:t>		S1      </a:t>
            </a:r>
            <a:r>
              <a:rPr lang="en-US" i="1" baseline="-25000"/>
              <a:t>S1.sid &lt; R1.sid</a:t>
            </a:r>
            <a:r>
              <a:rPr lang="en-US" i="1"/>
              <a:t>  R1</a:t>
            </a:r>
          </a:p>
          <a:p>
            <a:r>
              <a:rPr lang="en-US" i="1">
                <a:solidFill>
                  <a:schemeClr val="accent2"/>
                </a:solidFill>
              </a:rPr>
              <a:t>Result schema </a:t>
            </a:r>
            <a:r>
              <a:rPr lang="en-US"/>
              <a:t>same as that of cross-product.</a:t>
            </a:r>
          </a:p>
          <a:p>
            <a:r>
              <a:rPr lang="en-US"/>
              <a:t>Fewer tuples than cross-product, might be able to compute more efficiently</a:t>
            </a:r>
          </a:p>
          <a:p>
            <a:r>
              <a:rPr lang="en-US"/>
              <a:t>Sometimes called a </a:t>
            </a:r>
            <a:r>
              <a:rPr lang="en-US" i="1">
                <a:solidFill>
                  <a:schemeClr val="accent2"/>
                </a:solidFill>
              </a:rPr>
              <a:t>theta-join</a:t>
            </a:r>
            <a:r>
              <a:rPr lang="en-US"/>
              <a:t>.  </a:t>
            </a:r>
          </a:p>
        </p:txBody>
      </p:sp>
      <p:graphicFrame>
        <p:nvGraphicFramePr>
          <p:cNvPr id="65536" name="Object 0"/>
          <p:cNvGraphicFramePr>
            <a:graphicFrameLocks/>
          </p:cNvGraphicFramePr>
          <p:nvPr/>
        </p:nvGraphicFramePr>
        <p:xfrm>
          <a:off x="685800" y="2346325"/>
          <a:ext cx="8229600" cy="1543050"/>
        </p:xfrm>
        <a:graphic>
          <a:graphicData uri="http://schemas.openxmlformats.org/presentationml/2006/ole">
            <p:oleObj spid="_x0000_s7170" name="Document" r:id="rId3" imgW="8583480" imgH="1625400" progId="Word.Document.8">
              <p:embed/>
            </p:oleObj>
          </a:graphicData>
        </a:graphic>
      </p:graphicFrame>
      <p:graphicFrame>
        <p:nvGraphicFramePr>
          <p:cNvPr id="65537" name="Object 1"/>
          <p:cNvGraphicFramePr>
            <a:graphicFrameLocks/>
          </p:cNvGraphicFramePr>
          <p:nvPr/>
        </p:nvGraphicFramePr>
        <p:xfrm>
          <a:off x="2209800" y="4038600"/>
          <a:ext cx="533400" cy="533400"/>
        </p:xfrm>
        <a:graphic>
          <a:graphicData uri="http://schemas.openxmlformats.org/presentationml/2006/ole">
            <p:oleObj spid="_x0000_s7171" name="Equation" r:id="rId4" imgW="7507080" imgH="768240" progId="Equation.2">
              <p:embed/>
            </p:oleObj>
          </a:graphicData>
        </a:graphic>
      </p:graphicFrame>
      <p:graphicFrame>
        <p:nvGraphicFramePr>
          <p:cNvPr id="65538" name="Object 2"/>
          <p:cNvGraphicFramePr>
            <a:graphicFrameLocks/>
          </p:cNvGraphicFramePr>
          <p:nvPr/>
        </p:nvGraphicFramePr>
        <p:xfrm>
          <a:off x="3886200" y="1524000"/>
          <a:ext cx="533400" cy="533400"/>
        </p:xfrm>
        <a:graphic>
          <a:graphicData uri="http://schemas.openxmlformats.org/presentationml/2006/ole">
            <p:oleObj spid="_x0000_s7172" name="Equation" r:id="rId5" imgW="7507080" imgH="768240" progId="Equation.3">
              <p:embed/>
            </p:oleObj>
          </a:graphicData>
        </a:graphic>
      </p:graphicFrame>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5537"/>
                                        </p:tgtEl>
                                        <p:attrNameLst>
                                          <p:attrName>style.visibility</p:attrName>
                                        </p:attrNameLst>
                                      </p:cBhvr>
                                      <p:to>
                                        <p:strVal val="visible"/>
                                      </p:to>
                                    </p:set>
                                    <p:anim calcmode="lin" valueType="num">
                                      <p:cBhvr additive="base">
                                        <p:cTn id="7" dur="500" fill="hold"/>
                                        <p:tgtEl>
                                          <p:spTgt spid="65537"/>
                                        </p:tgtEl>
                                        <p:attrNameLst>
                                          <p:attrName>ppt_x</p:attrName>
                                        </p:attrNameLst>
                                      </p:cBhvr>
                                      <p:tavLst>
                                        <p:tav tm="0">
                                          <p:val>
                                            <p:strVal val="0-#ppt_w/2"/>
                                          </p:val>
                                        </p:tav>
                                        <p:tav tm="100000">
                                          <p:val>
                                            <p:strVal val="#ppt_x"/>
                                          </p:val>
                                        </p:tav>
                                      </p:tavLst>
                                    </p:anim>
                                    <p:anim calcmode="lin" valueType="num">
                                      <p:cBhvr additive="base">
                                        <p:cTn id="8" dur="500" fill="hold"/>
                                        <p:tgtEl>
                                          <p:spTgt spid="6553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5538"/>
                                        </p:tgtEl>
                                        <p:attrNameLst>
                                          <p:attrName>style.visibility</p:attrName>
                                        </p:attrNameLst>
                                      </p:cBhvr>
                                      <p:to>
                                        <p:strVal val="visible"/>
                                      </p:to>
                                    </p:set>
                                    <p:anim calcmode="lin" valueType="num">
                                      <p:cBhvr additive="base">
                                        <p:cTn id="13" dur="500" fill="hold"/>
                                        <p:tgtEl>
                                          <p:spTgt spid="65538"/>
                                        </p:tgtEl>
                                        <p:attrNameLst>
                                          <p:attrName>ppt_x</p:attrName>
                                        </p:attrNameLst>
                                      </p:cBhvr>
                                      <p:tavLst>
                                        <p:tav tm="0">
                                          <p:val>
                                            <p:strVal val="0-#ppt_w/2"/>
                                          </p:val>
                                        </p:tav>
                                        <p:tav tm="100000">
                                          <p:val>
                                            <p:strVal val="#ppt_x"/>
                                          </p:val>
                                        </p:tav>
                                      </p:tavLst>
                                    </p:anim>
                                    <p:anim calcmode="lin" valueType="num">
                                      <p:cBhvr additive="base">
                                        <p:cTn id="14" dur="500" fill="hold"/>
                                        <p:tgtEl>
                                          <p:spTgt spid="655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26627"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26628" name="Rectangle 4"/>
          <p:cNvSpPr>
            <a:spLocks noGrp="1" noChangeArrowheads="1"/>
          </p:cNvSpPr>
          <p:nvPr>
            <p:ph type="title"/>
          </p:nvPr>
        </p:nvSpPr>
        <p:spPr>
          <a:noFill/>
          <a:ln/>
        </p:spPr>
        <p:txBody>
          <a:bodyPr/>
          <a:lstStyle/>
          <a:p>
            <a:r>
              <a:rPr lang="en-US"/>
              <a:t>Joins</a:t>
            </a:r>
          </a:p>
        </p:txBody>
      </p:sp>
      <p:sp>
        <p:nvSpPr>
          <p:cNvPr id="26629" name="Rectangle 5"/>
          <p:cNvSpPr>
            <a:spLocks noGrp="1" noChangeArrowheads="1"/>
          </p:cNvSpPr>
          <p:nvPr>
            <p:ph idx="1"/>
          </p:nvPr>
        </p:nvSpPr>
        <p:spPr>
          <a:xfrm>
            <a:off x="228600" y="1676400"/>
            <a:ext cx="8534400" cy="4800600"/>
          </a:xfrm>
          <a:noFill/>
          <a:ln/>
        </p:spPr>
        <p:txBody>
          <a:bodyPr/>
          <a:lstStyle/>
          <a:p>
            <a:r>
              <a:rPr lang="en-US" i="1" u="sng">
                <a:solidFill>
                  <a:schemeClr val="accent2"/>
                </a:solidFill>
              </a:rPr>
              <a:t>Equi-Join</a:t>
            </a:r>
            <a:r>
              <a:rPr lang="en-US">
                <a:solidFill>
                  <a:schemeClr val="accent2"/>
                </a:solidFill>
              </a:rPr>
              <a:t>:  </a:t>
            </a:r>
            <a:r>
              <a:rPr lang="en-US"/>
              <a:t>A special case of condition join where the condition </a:t>
            </a:r>
            <a:r>
              <a:rPr lang="en-US" i="1"/>
              <a:t>c</a:t>
            </a:r>
            <a:r>
              <a:rPr lang="en-US"/>
              <a:t> contains only </a:t>
            </a:r>
            <a:r>
              <a:rPr lang="en-US" b="1" i="1"/>
              <a:t>equalities</a:t>
            </a:r>
            <a:r>
              <a:rPr lang="en-US" b="1"/>
              <a:t> </a:t>
            </a:r>
            <a:r>
              <a:rPr lang="en-US"/>
              <a:t>and ^.</a:t>
            </a:r>
          </a:p>
          <a:p>
            <a:pPr>
              <a:buFont typeface="Monotype Sorts" pitchFamily="2" charset="2"/>
              <a:buNone/>
            </a:pPr>
            <a:endParaRPr lang="en-US"/>
          </a:p>
          <a:p>
            <a:pPr>
              <a:buFont typeface="Monotype Sorts" pitchFamily="2" charset="2"/>
              <a:buNone/>
            </a:pPr>
            <a:endParaRPr lang="en-US"/>
          </a:p>
          <a:p>
            <a:pPr>
              <a:buFont typeface="Monotype Sorts" pitchFamily="2" charset="2"/>
              <a:buNone/>
            </a:pPr>
            <a:endParaRPr lang="en-US"/>
          </a:p>
          <a:p>
            <a:pPr>
              <a:buFont typeface="Monotype Sorts" pitchFamily="2" charset="2"/>
              <a:buNone/>
            </a:pPr>
            <a:r>
              <a:rPr lang="en-US"/>
              <a:t>				S1        </a:t>
            </a:r>
            <a:r>
              <a:rPr lang="en-US" baseline="-25000"/>
              <a:t>sid</a:t>
            </a:r>
            <a:r>
              <a:rPr lang="en-US"/>
              <a:t> R1</a:t>
            </a:r>
          </a:p>
          <a:p>
            <a:r>
              <a:rPr lang="en-US" i="1">
                <a:solidFill>
                  <a:schemeClr val="accent2"/>
                </a:solidFill>
              </a:rPr>
              <a:t>Result schema </a:t>
            </a:r>
            <a:r>
              <a:rPr lang="en-US"/>
              <a:t>similar to cross-product, but only one copy of fields for which equality is specified.</a:t>
            </a:r>
          </a:p>
          <a:p>
            <a:r>
              <a:rPr lang="en-US" i="1" u="sng">
                <a:solidFill>
                  <a:schemeClr val="accent2"/>
                </a:solidFill>
              </a:rPr>
              <a:t>Natural Join</a:t>
            </a:r>
            <a:r>
              <a:rPr lang="en-US"/>
              <a:t>:  Equijoin on </a:t>
            </a:r>
            <a:r>
              <a:rPr lang="en-US" i="1"/>
              <a:t>all</a:t>
            </a:r>
            <a:r>
              <a:rPr lang="en-US"/>
              <a:t> common fields.</a:t>
            </a:r>
          </a:p>
        </p:txBody>
      </p:sp>
      <p:graphicFrame>
        <p:nvGraphicFramePr>
          <p:cNvPr id="66560" name="Object 0"/>
          <p:cNvGraphicFramePr>
            <a:graphicFrameLocks/>
          </p:cNvGraphicFramePr>
          <p:nvPr/>
        </p:nvGraphicFramePr>
        <p:xfrm>
          <a:off x="1138238" y="2646363"/>
          <a:ext cx="7448550" cy="1543050"/>
        </p:xfrm>
        <a:graphic>
          <a:graphicData uri="http://schemas.openxmlformats.org/presentationml/2006/ole">
            <p:oleObj spid="_x0000_s8194" name="Document" r:id="rId3" imgW="7772400" imgH="1625400" progId="Word.Document.8">
              <p:embed/>
            </p:oleObj>
          </a:graphicData>
        </a:graphic>
      </p:graphicFrame>
      <p:graphicFrame>
        <p:nvGraphicFramePr>
          <p:cNvPr id="66561" name="Object 1"/>
          <p:cNvGraphicFramePr>
            <a:graphicFrameLocks/>
          </p:cNvGraphicFramePr>
          <p:nvPr/>
        </p:nvGraphicFramePr>
        <p:xfrm>
          <a:off x="3581400" y="4114800"/>
          <a:ext cx="533400" cy="533400"/>
        </p:xfrm>
        <a:graphic>
          <a:graphicData uri="http://schemas.openxmlformats.org/presentationml/2006/ole">
            <p:oleObj spid="_x0000_s8195" name="Equation" r:id="rId4" imgW="7507080" imgH="768240" progId="Equation.2">
              <p:embed/>
            </p:oleObj>
          </a:graphicData>
        </a:graphic>
      </p:graphicFrame>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6561"/>
                                        </p:tgtEl>
                                        <p:attrNameLst>
                                          <p:attrName>style.visibility</p:attrName>
                                        </p:attrNameLst>
                                      </p:cBhvr>
                                      <p:to>
                                        <p:strVal val="visible"/>
                                      </p:to>
                                    </p:set>
                                    <p:anim calcmode="lin" valueType="num">
                                      <p:cBhvr additive="base">
                                        <p:cTn id="7" dur="500" fill="hold"/>
                                        <p:tgtEl>
                                          <p:spTgt spid="66561"/>
                                        </p:tgtEl>
                                        <p:attrNameLst>
                                          <p:attrName>ppt_x</p:attrName>
                                        </p:attrNameLst>
                                      </p:cBhvr>
                                      <p:tavLst>
                                        <p:tav tm="0">
                                          <p:val>
                                            <p:strVal val="0-#ppt_w/2"/>
                                          </p:val>
                                        </p:tav>
                                        <p:tav tm="100000">
                                          <p:val>
                                            <p:strVal val="#ppt_x"/>
                                          </p:val>
                                        </p:tav>
                                      </p:tavLst>
                                    </p:anim>
                                    <p:anim calcmode="lin" valueType="num">
                                      <p:cBhvr additive="base">
                                        <p:cTn id="8" dur="500" fill="hold"/>
                                        <p:tgtEl>
                                          <p:spTgt spid="6656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4818" name="Rectangle 1026"/>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4819" name="Rectangle 1027"/>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4820" name="Rectangle 1028"/>
          <p:cNvSpPr>
            <a:spLocks noGrp="1" noChangeArrowheads="1"/>
          </p:cNvSpPr>
          <p:nvPr>
            <p:ph type="title"/>
          </p:nvPr>
        </p:nvSpPr>
        <p:spPr>
          <a:xfrm>
            <a:off x="609600" y="419100"/>
            <a:ext cx="8229600" cy="1104900"/>
          </a:xfrm>
          <a:noFill/>
          <a:ln/>
        </p:spPr>
        <p:txBody>
          <a:bodyPr/>
          <a:lstStyle/>
          <a:p>
            <a:r>
              <a:rPr lang="en-US" sz="3200"/>
              <a:t>Find names of sailors who’ve reserved boat #103</a:t>
            </a:r>
          </a:p>
        </p:txBody>
      </p:sp>
      <p:sp>
        <p:nvSpPr>
          <p:cNvPr id="34821" name="Rectangle 1029"/>
          <p:cNvSpPr>
            <a:spLocks noGrp="1" noChangeArrowheads="1"/>
          </p:cNvSpPr>
          <p:nvPr>
            <p:ph idx="1"/>
          </p:nvPr>
        </p:nvSpPr>
        <p:spPr>
          <a:xfrm>
            <a:off x="152400" y="1828800"/>
            <a:ext cx="8839200" cy="4648200"/>
          </a:xfrm>
          <a:noFill/>
          <a:ln/>
        </p:spPr>
        <p:txBody>
          <a:bodyPr/>
          <a:lstStyle/>
          <a:p>
            <a:r>
              <a:rPr lang="en-US"/>
              <a:t>Solution 1:   </a:t>
            </a:r>
          </a:p>
        </p:txBody>
      </p:sp>
      <p:graphicFrame>
        <p:nvGraphicFramePr>
          <p:cNvPr id="34822" name="Object 1030"/>
          <p:cNvGraphicFramePr>
            <a:graphicFrameLocks/>
          </p:cNvGraphicFramePr>
          <p:nvPr/>
        </p:nvGraphicFramePr>
        <p:xfrm>
          <a:off x="2743200" y="1905000"/>
          <a:ext cx="6264275" cy="698500"/>
        </p:xfrm>
        <a:graphic>
          <a:graphicData uri="http://schemas.openxmlformats.org/presentationml/2006/ole">
            <p:oleObj spid="_x0000_s9218" name="Equation" r:id="rId3" imgW="7507080" imgH="768240" progId="Equation.2">
              <p:embed/>
            </p:oleObj>
          </a:graphicData>
        </a:graphic>
      </p:graphicFrame>
      <p:grpSp>
        <p:nvGrpSpPr>
          <p:cNvPr id="2" name="Group 1035"/>
          <p:cNvGrpSpPr>
            <a:grpSpLocks/>
          </p:cNvGrpSpPr>
          <p:nvPr/>
        </p:nvGrpSpPr>
        <p:grpSpPr bwMode="auto">
          <a:xfrm>
            <a:off x="136525" y="2989263"/>
            <a:ext cx="8532813" cy="2309812"/>
            <a:chOff x="86" y="1883"/>
            <a:chExt cx="5375" cy="1455"/>
          </a:xfrm>
        </p:grpSpPr>
        <p:sp>
          <p:nvSpPr>
            <p:cNvPr id="34823" name="Rectangle 1031"/>
            <p:cNvSpPr>
              <a:spLocks noChangeArrowheads="1"/>
            </p:cNvSpPr>
            <p:nvPr/>
          </p:nvSpPr>
          <p:spPr bwMode="auto">
            <a:xfrm>
              <a:off x="86" y="1883"/>
              <a:ext cx="1351" cy="327"/>
            </a:xfrm>
            <a:prstGeom prst="rect">
              <a:avLst/>
            </a:prstGeom>
            <a:noFill/>
            <a:ln w="9525">
              <a:noFill/>
              <a:miter lim="800000"/>
              <a:headEnd/>
              <a:tailEnd/>
            </a:ln>
            <a:effectLst/>
          </p:spPr>
          <p:txBody>
            <a:bodyPr wrap="none" lIns="92075" tIns="46038" rIns="92075" bIns="46038">
              <a:spAutoFit/>
            </a:bodyPr>
            <a:lstStyle/>
            <a:p>
              <a:pPr algn="l">
                <a:buSzPct val="75000"/>
                <a:buFont typeface="Monotype Sorts" pitchFamily="2" charset="2"/>
                <a:buChar char="v"/>
              </a:pPr>
              <a:r>
                <a:rPr lang="en-US" sz="2800">
                  <a:solidFill>
                    <a:schemeClr val="tx1"/>
                  </a:solidFill>
                </a:rPr>
                <a:t> Solution 2</a:t>
              </a:r>
              <a:r>
                <a:rPr lang="en-US">
                  <a:solidFill>
                    <a:schemeClr val="tx1"/>
                  </a:solidFill>
                </a:rPr>
                <a:t>:</a:t>
              </a:r>
            </a:p>
          </p:txBody>
        </p:sp>
        <p:graphicFrame>
          <p:nvGraphicFramePr>
            <p:cNvPr id="34824" name="Object 1032"/>
            <p:cNvGraphicFramePr>
              <a:graphicFrameLocks/>
            </p:cNvGraphicFramePr>
            <p:nvPr/>
          </p:nvGraphicFramePr>
          <p:xfrm>
            <a:off x="1632" y="1936"/>
            <a:ext cx="3829" cy="470"/>
          </p:xfrm>
          <a:graphic>
            <a:graphicData uri="http://schemas.openxmlformats.org/presentationml/2006/ole">
              <p:oleObj spid="_x0000_s9220" name="Equation" r:id="rId4" imgW="6092640" imgH="760320" progId="Equation.2">
                <p:embed/>
              </p:oleObj>
            </a:graphicData>
          </a:graphic>
        </p:graphicFrame>
        <p:graphicFrame>
          <p:nvGraphicFramePr>
            <p:cNvPr id="34825" name="Object 1033"/>
            <p:cNvGraphicFramePr>
              <a:graphicFrameLocks/>
            </p:cNvGraphicFramePr>
            <p:nvPr/>
          </p:nvGraphicFramePr>
          <p:xfrm>
            <a:off x="1632" y="2512"/>
            <a:ext cx="3829" cy="380"/>
          </p:xfrm>
          <a:graphic>
            <a:graphicData uri="http://schemas.openxmlformats.org/presentationml/2006/ole">
              <p:oleObj spid="_x0000_s9221" name="Equation" r:id="rId5" imgW="6092640" imgH="617400" progId="Equation.2">
                <p:embed/>
              </p:oleObj>
            </a:graphicData>
          </a:graphic>
        </p:graphicFrame>
        <p:graphicFrame>
          <p:nvGraphicFramePr>
            <p:cNvPr id="34826" name="Object 1034"/>
            <p:cNvGraphicFramePr>
              <a:graphicFrameLocks/>
            </p:cNvGraphicFramePr>
            <p:nvPr/>
          </p:nvGraphicFramePr>
          <p:xfrm>
            <a:off x="1632" y="2944"/>
            <a:ext cx="2012" cy="394"/>
          </p:xfrm>
          <a:graphic>
            <a:graphicData uri="http://schemas.openxmlformats.org/presentationml/2006/ole">
              <p:oleObj spid="_x0000_s9222" name="Equation" r:id="rId6" imgW="3208320" imgH="639720" progId="Equation.2">
                <p:embed/>
              </p:oleObj>
            </a:graphicData>
          </a:graphic>
        </p:graphicFrame>
      </p:grpSp>
      <p:grpSp>
        <p:nvGrpSpPr>
          <p:cNvPr id="3" name="Group 1038"/>
          <p:cNvGrpSpPr>
            <a:grpSpLocks/>
          </p:cNvGrpSpPr>
          <p:nvPr/>
        </p:nvGrpSpPr>
        <p:grpSpPr bwMode="auto">
          <a:xfrm>
            <a:off x="138113" y="5654675"/>
            <a:ext cx="8929687" cy="814388"/>
            <a:chOff x="87" y="3562"/>
            <a:chExt cx="5625" cy="513"/>
          </a:xfrm>
        </p:grpSpPr>
        <p:sp>
          <p:nvSpPr>
            <p:cNvPr id="34828" name="Rectangle 1036"/>
            <p:cNvSpPr>
              <a:spLocks noChangeArrowheads="1"/>
            </p:cNvSpPr>
            <p:nvPr/>
          </p:nvSpPr>
          <p:spPr bwMode="auto">
            <a:xfrm>
              <a:off x="87" y="3562"/>
              <a:ext cx="1351" cy="327"/>
            </a:xfrm>
            <a:prstGeom prst="rect">
              <a:avLst/>
            </a:prstGeom>
            <a:noFill/>
            <a:ln w="9525">
              <a:noFill/>
              <a:miter lim="800000"/>
              <a:headEnd/>
              <a:tailEnd/>
            </a:ln>
            <a:effectLst/>
          </p:spPr>
          <p:txBody>
            <a:bodyPr wrap="none" lIns="92075" tIns="46038" rIns="92075" bIns="46038">
              <a:spAutoFit/>
            </a:bodyPr>
            <a:lstStyle/>
            <a:p>
              <a:pPr algn="l">
                <a:buSzPct val="75000"/>
                <a:buFont typeface="Monotype Sorts" pitchFamily="2" charset="2"/>
                <a:buChar char="v"/>
              </a:pPr>
              <a:r>
                <a:rPr lang="en-US" sz="2800">
                  <a:solidFill>
                    <a:schemeClr val="tx1"/>
                  </a:solidFill>
                </a:rPr>
                <a:t> Solution 3</a:t>
              </a:r>
              <a:r>
                <a:rPr lang="en-US">
                  <a:solidFill>
                    <a:schemeClr val="tx1"/>
                  </a:solidFill>
                </a:rPr>
                <a:t>:</a:t>
              </a:r>
            </a:p>
          </p:txBody>
        </p:sp>
        <p:graphicFrame>
          <p:nvGraphicFramePr>
            <p:cNvPr id="34829" name="Object 1037"/>
            <p:cNvGraphicFramePr>
              <a:graphicFrameLocks/>
            </p:cNvGraphicFramePr>
            <p:nvPr/>
          </p:nvGraphicFramePr>
          <p:xfrm>
            <a:off x="1632" y="3600"/>
            <a:ext cx="4080" cy="475"/>
          </p:xfrm>
          <a:graphic>
            <a:graphicData uri="http://schemas.openxmlformats.org/presentationml/2006/ole">
              <p:oleObj spid="_x0000_s9219" name="Equation" r:id="rId7" imgW="7332480" imgH="839520" progId="Equation.2">
                <p:embed/>
              </p:oleObj>
            </a:graphicData>
          </a:graphic>
        </p:graphicFrame>
      </p:gr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4822"/>
                                        </p:tgtEl>
                                        <p:attrNameLst>
                                          <p:attrName>style.visibility</p:attrName>
                                        </p:attrNameLst>
                                      </p:cBhvr>
                                      <p:to>
                                        <p:strVal val="visible"/>
                                      </p:to>
                                    </p:set>
                                    <p:anim calcmode="lin" valueType="num">
                                      <p:cBhvr additive="base">
                                        <p:cTn id="7" dur="500" fill="hold"/>
                                        <p:tgtEl>
                                          <p:spTgt spid="34822"/>
                                        </p:tgtEl>
                                        <p:attrNameLst>
                                          <p:attrName>ppt_x</p:attrName>
                                        </p:attrNameLst>
                                      </p:cBhvr>
                                      <p:tavLst>
                                        <p:tav tm="0">
                                          <p:val>
                                            <p:strVal val="0-#ppt_w/2"/>
                                          </p:val>
                                        </p:tav>
                                        <p:tav tm="100000">
                                          <p:val>
                                            <p:strVal val="#ppt_x"/>
                                          </p:val>
                                        </p:tav>
                                      </p:tavLst>
                                    </p:anim>
                                    <p:anim calcmode="lin" valueType="num">
                                      <p:cBhvr additive="base">
                                        <p:cTn id="8" dur="500" fill="hold"/>
                                        <p:tgtEl>
                                          <p:spTgt spid="348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6867"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6868" name="Rectangle 4"/>
          <p:cNvSpPr>
            <a:spLocks noGrp="1" noChangeArrowheads="1"/>
          </p:cNvSpPr>
          <p:nvPr>
            <p:ph type="title"/>
          </p:nvPr>
        </p:nvSpPr>
        <p:spPr>
          <a:xfrm>
            <a:off x="685800" y="419100"/>
            <a:ext cx="8229600" cy="1104900"/>
          </a:xfrm>
          <a:noFill/>
          <a:ln/>
        </p:spPr>
        <p:txBody>
          <a:bodyPr/>
          <a:lstStyle/>
          <a:p>
            <a:r>
              <a:rPr lang="en-US" sz="3200"/>
              <a:t>Find names of sailors who’ve reserved a red boat</a:t>
            </a:r>
          </a:p>
        </p:txBody>
      </p:sp>
      <p:sp>
        <p:nvSpPr>
          <p:cNvPr id="36869" name="Rectangle 5"/>
          <p:cNvSpPr>
            <a:spLocks noGrp="1" noChangeArrowheads="1"/>
          </p:cNvSpPr>
          <p:nvPr>
            <p:ph idx="1"/>
          </p:nvPr>
        </p:nvSpPr>
        <p:spPr>
          <a:noFill/>
          <a:ln/>
        </p:spPr>
        <p:txBody>
          <a:bodyPr/>
          <a:lstStyle/>
          <a:p>
            <a:r>
              <a:rPr lang="en-US"/>
              <a:t>Information about boat color only available in Boats; so need an extra join:</a:t>
            </a:r>
          </a:p>
        </p:txBody>
      </p:sp>
      <p:graphicFrame>
        <p:nvGraphicFramePr>
          <p:cNvPr id="67584" name="Object 0"/>
          <p:cNvGraphicFramePr>
            <a:graphicFrameLocks/>
          </p:cNvGraphicFramePr>
          <p:nvPr/>
        </p:nvGraphicFramePr>
        <p:xfrm>
          <a:off x="1066800" y="3068638"/>
          <a:ext cx="7827963" cy="650875"/>
        </p:xfrm>
        <a:graphic>
          <a:graphicData uri="http://schemas.openxmlformats.org/presentationml/2006/ole">
            <p:oleObj spid="_x0000_s10242" name="Equation" r:id="rId3" imgW="9254880" imgH="819000" progId="Equation.2">
              <p:embed/>
            </p:oleObj>
          </a:graphicData>
        </a:graphic>
      </p:graphicFrame>
      <p:grpSp>
        <p:nvGrpSpPr>
          <p:cNvPr id="2" name="Group 9"/>
          <p:cNvGrpSpPr>
            <a:grpSpLocks/>
          </p:cNvGrpSpPr>
          <p:nvPr/>
        </p:nvGrpSpPr>
        <p:grpSpPr bwMode="auto">
          <a:xfrm>
            <a:off x="900113" y="4054475"/>
            <a:ext cx="8188325" cy="1387475"/>
            <a:chOff x="567" y="2554"/>
            <a:chExt cx="5158" cy="874"/>
          </a:xfrm>
        </p:grpSpPr>
        <p:sp>
          <p:nvSpPr>
            <p:cNvPr id="36871" name="Rectangle 7"/>
            <p:cNvSpPr>
              <a:spLocks noChangeArrowheads="1"/>
            </p:cNvSpPr>
            <p:nvPr/>
          </p:nvSpPr>
          <p:spPr bwMode="auto">
            <a:xfrm>
              <a:off x="567" y="2554"/>
              <a:ext cx="2823" cy="327"/>
            </a:xfrm>
            <a:prstGeom prst="rect">
              <a:avLst/>
            </a:prstGeom>
            <a:noFill/>
            <a:ln w="9525">
              <a:noFill/>
              <a:miter lim="800000"/>
              <a:headEnd/>
              <a:tailEnd/>
            </a:ln>
            <a:effectLst/>
          </p:spPr>
          <p:txBody>
            <a:bodyPr wrap="none" lIns="92075" tIns="46038" rIns="92075" bIns="46038">
              <a:spAutoFit/>
            </a:bodyPr>
            <a:lstStyle/>
            <a:p>
              <a:pPr algn="l">
                <a:buSzPct val="75000"/>
                <a:buFont typeface="Monotype Sorts" pitchFamily="2" charset="2"/>
                <a:buChar char="v"/>
              </a:pPr>
              <a:r>
                <a:rPr lang="en-US" sz="2800">
                  <a:solidFill>
                    <a:schemeClr val="tx1"/>
                  </a:solidFill>
                </a:rPr>
                <a:t> A more efficient solution:</a:t>
              </a:r>
            </a:p>
          </p:txBody>
        </p:sp>
        <p:graphicFrame>
          <p:nvGraphicFramePr>
            <p:cNvPr id="67585" name="Object 1"/>
            <p:cNvGraphicFramePr>
              <a:graphicFrameLocks/>
            </p:cNvGraphicFramePr>
            <p:nvPr/>
          </p:nvGraphicFramePr>
          <p:xfrm>
            <a:off x="669" y="3040"/>
            <a:ext cx="5056" cy="388"/>
          </p:xfrm>
          <a:graphic>
            <a:graphicData uri="http://schemas.openxmlformats.org/presentationml/2006/ole">
              <p:oleObj spid="_x0000_s10243" name="Equation" r:id="rId4" imgW="10472400" imgH="855360" progId="Equation.2">
                <p:embed/>
              </p:oleObj>
            </a:graphicData>
          </a:graphic>
        </p:graphicFrame>
      </p:grpSp>
      <p:sp>
        <p:nvSpPr>
          <p:cNvPr id="36874" name="Rectangle 10"/>
          <p:cNvSpPr>
            <a:spLocks noChangeArrowheads="1"/>
          </p:cNvSpPr>
          <p:nvPr/>
        </p:nvSpPr>
        <p:spPr bwMode="auto">
          <a:xfrm>
            <a:off x="974725" y="5775325"/>
            <a:ext cx="7362825" cy="457200"/>
          </a:xfrm>
          <a:prstGeom prst="rect">
            <a:avLst/>
          </a:prstGeom>
          <a:noFill/>
          <a:ln w="9525">
            <a:noFill/>
            <a:miter lim="800000"/>
            <a:headEnd/>
            <a:tailEnd/>
          </a:ln>
          <a:effectLst/>
        </p:spPr>
        <p:txBody>
          <a:bodyPr wrap="none" lIns="92075" tIns="46038" rIns="92075" bIns="46038">
            <a:spAutoFit/>
          </a:bodyPr>
          <a:lstStyle/>
          <a:p>
            <a:pPr algn="l">
              <a:buFont typeface="Monotype Sorts" pitchFamily="2" charset="2"/>
              <a:buChar char="*"/>
            </a:pPr>
            <a:r>
              <a:rPr lang="en-US">
                <a:solidFill>
                  <a:schemeClr val="tx1"/>
                </a:solidFill>
              </a:rPr>
              <a:t> </a:t>
            </a:r>
            <a:r>
              <a:rPr lang="en-US" i="1">
                <a:solidFill>
                  <a:schemeClr val="tx1"/>
                </a:solidFill>
              </a:rPr>
              <a:t>A query optimizer can find this given the first solution!</a:t>
            </a: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7584"/>
                                        </p:tgtEl>
                                        <p:attrNameLst>
                                          <p:attrName>style.visibility</p:attrName>
                                        </p:attrNameLst>
                                      </p:cBhvr>
                                      <p:to>
                                        <p:strVal val="visible"/>
                                      </p:to>
                                    </p:set>
                                    <p:anim calcmode="lin" valueType="num">
                                      <p:cBhvr additive="base">
                                        <p:cTn id="7" dur="500" fill="hold"/>
                                        <p:tgtEl>
                                          <p:spTgt spid="67584"/>
                                        </p:tgtEl>
                                        <p:attrNameLst>
                                          <p:attrName>ppt_x</p:attrName>
                                        </p:attrNameLst>
                                      </p:cBhvr>
                                      <p:tavLst>
                                        <p:tav tm="0">
                                          <p:val>
                                            <p:strVal val="0-#ppt_w/2"/>
                                          </p:val>
                                        </p:tav>
                                        <p:tav tm="100000">
                                          <p:val>
                                            <p:strVal val="#ppt_x"/>
                                          </p:val>
                                        </p:tav>
                                      </p:tavLst>
                                    </p:anim>
                                    <p:anim calcmode="lin" valueType="num">
                                      <p:cBhvr additive="base">
                                        <p:cTn id="8" dur="500" fill="hold"/>
                                        <p:tgtEl>
                                          <p:spTgt spid="6758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Rectangle 2050"/>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38915" name="Rectangle 2051"/>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38916" name="Rectangle 2052"/>
          <p:cNvSpPr>
            <a:spLocks noGrp="1" noChangeArrowheads="1"/>
          </p:cNvSpPr>
          <p:nvPr>
            <p:ph type="title"/>
          </p:nvPr>
        </p:nvSpPr>
        <p:spPr>
          <a:xfrm>
            <a:off x="609600" y="495300"/>
            <a:ext cx="8458200" cy="1104900"/>
          </a:xfrm>
          <a:noFill/>
          <a:ln/>
        </p:spPr>
        <p:txBody>
          <a:bodyPr/>
          <a:lstStyle/>
          <a:p>
            <a:r>
              <a:rPr lang="en-US" sz="3200"/>
              <a:t>Find sailors who’ve reserved a red or a green boat</a:t>
            </a:r>
          </a:p>
        </p:txBody>
      </p:sp>
      <p:sp>
        <p:nvSpPr>
          <p:cNvPr id="38917" name="Rectangle 2053"/>
          <p:cNvSpPr>
            <a:spLocks noGrp="1" noChangeArrowheads="1"/>
          </p:cNvSpPr>
          <p:nvPr>
            <p:ph idx="1"/>
          </p:nvPr>
        </p:nvSpPr>
        <p:spPr>
          <a:xfrm>
            <a:off x="228600" y="1600200"/>
            <a:ext cx="7772400" cy="4724400"/>
          </a:xfrm>
          <a:noFill/>
          <a:ln/>
        </p:spPr>
        <p:txBody>
          <a:bodyPr/>
          <a:lstStyle/>
          <a:p>
            <a:r>
              <a:rPr lang="en-US"/>
              <a:t>Can identify all red or green boats, then find sailors who’ve reserved one of these boats:</a:t>
            </a:r>
          </a:p>
        </p:txBody>
      </p:sp>
      <p:grpSp>
        <p:nvGrpSpPr>
          <p:cNvPr id="2" name="Group 2056"/>
          <p:cNvGrpSpPr>
            <a:grpSpLocks/>
          </p:cNvGrpSpPr>
          <p:nvPr/>
        </p:nvGrpSpPr>
        <p:grpSpPr bwMode="auto">
          <a:xfrm>
            <a:off x="762000" y="2784475"/>
            <a:ext cx="8316913" cy="1547813"/>
            <a:chOff x="480" y="1754"/>
            <a:chExt cx="5239" cy="975"/>
          </a:xfrm>
        </p:grpSpPr>
        <p:graphicFrame>
          <p:nvGraphicFramePr>
            <p:cNvPr id="68610" name="Object 2050"/>
            <p:cNvGraphicFramePr>
              <a:graphicFrameLocks/>
            </p:cNvGraphicFramePr>
            <p:nvPr/>
          </p:nvGraphicFramePr>
          <p:xfrm>
            <a:off x="528" y="1754"/>
            <a:ext cx="5191" cy="483"/>
          </p:xfrm>
          <a:graphic>
            <a:graphicData uri="http://schemas.openxmlformats.org/presentationml/2006/ole">
              <p:oleObj spid="_x0000_s11268" name="Equation" r:id="rId3" imgW="9175680" imgH="892080" progId="Equation.2">
                <p:embed/>
              </p:oleObj>
            </a:graphicData>
          </a:graphic>
        </p:graphicFrame>
        <p:graphicFrame>
          <p:nvGraphicFramePr>
            <p:cNvPr id="68611" name="Object 2051"/>
            <p:cNvGraphicFramePr>
              <a:graphicFrameLocks/>
            </p:cNvGraphicFramePr>
            <p:nvPr/>
          </p:nvGraphicFramePr>
          <p:xfrm>
            <a:off x="480" y="2298"/>
            <a:ext cx="4681" cy="431"/>
          </p:xfrm>
          <a:graphic>
            <a:graphicData uri="http://schemas.openxmlformats.org/presentationml/2006/ole">
              <p:oleObj spid="_x0000_s11269" name="Equation" r:id="rId4" imgW="7445160" imgH="698400" progId="Equation.2">
                <p:embed/>
              </p:oleObj>
            </a:graphicData>
          </a:graphic>
        </p:graphicFrame>
      </p:grpSp>
      <p:sp>
        <p:nvSpPr>
          <p:cNvPr id="38921" name="Rectangle 2057"/>
          <p:cNvSpPr>
            <a:spLocks noChangeArrowheads="1"/>
          </p:cNvSpPr>
          <p:nvPr/>
        </p:nvSpPr>
        <p:spPr bwMode="auto">
          <a:xfrm>
            <a:off x="290513" y="4968875"/>
            <a:ext cx="8180387" cy="519113"/>
          </a:xfrm>
          <a:prstGeom prst="rect">
            <a:avLst/>
          </a:prstGeom>
          <a:noFill/>
          <a:ln w="9525">
            <a:noFill/>
            <a:miter lim="800000"/>
            <a:headEnd/>
            <a:tailEnd/>
          </a:ln>
          <a:effectLst/>
        </p:spPr>
        <p:txBody>
          <a:bodyPr wrap="none" lIns="92075" tIns="46038" rIns="92075" bIns="46038">
            <a:spAutoFit/>
          </a:bodyPr>
          <a:lstStyle/>
          <a:p>
            <a:pPr algn="l">
              <a:buSzPct val="75000"/>
              <a:buFont typeface="Monotype Sorts" pitchFamily="2" charset="2"/>
              <a:buChar char="v"/>
            </a:pPr>
            <a:r>
              <a:rPr lang="en-US" sz="2800">
                <a:solidFill>
                  <a:schemeClr val="tx1"/>
                </a:solidFill>
              </a:rPr>
              <a:t> Can also define Tempboats using union!  (How?)</a:t>
            </a:r>
          </a:p>
        </p:txBody>
      </p:sp>
      <p:grpSp>
        <p:nvGrpSpPr>
          <p:cNvPr id="3" name="Group 2061"/>
          <p:cNvGrpSpPr>
            <a:grpSpLocks/>
          </p:cNvGrpSpPr>
          <p:nvPr/>
        </p:nvGrpSpPr>
        <p:grpSpPr bwMode="auto">
          <a:xfrm>
            <a:off x="288925" y="5653088"/>
            <a:ext cx="8604250" cy="519112"/>
            <a:chOff x="182" y="3561"/>
            <a:chExt cx="5420" cy="327"/>
          </a:xfrm>
        </p:grpSpPr>
        <p:sp>
          <p:nvSpPr>
            <p:cNvPr id="38922" name="Rectangle 2058"/>
            <p:cNvSpPr>
              <a:spLocks noChangeArrowheads="1"/>
            </p:cNvSpPr>
            <p:nvPr/>
          </p:nvSpPr>
          <p:spPr bwMode="auto">
            <a:xfrm>
              <a:off x="182" y="3561"/>
              <a:ext cx="5420" cy="327"/>
            </a:xfrm>
            <a:prstGeom prst="rect">
              <a:avLst/>
            </a:prstGeom>
            <a:noFill/>
            <a:ln w="9525">
              <a:noFill/>
              <a:miter lim="800000"/>
              <a:headEnd/>
              <a:tailEnd/>
            </a:ln>
            <a:effectLst/>
          </p:spPr>
          <p:txBody>
            <a:bodyPr wrap="none" lIns="92075" tIns="46038" rIns="92075" bIns="46038">
              <a:spAutoFit/>
            </a:bodyPr>
            <a:lstStyle/>
            <a:p>
              <a:pPr algn="l">
                <a:buSzPct val="75000"/>
                <a:buFont typeface="Monotype Sorts" pitchFamily="2" charset="2"/>
                <a:buChar char="v"/>
              </a:pPr>
              <a:r>
                <a:rPr lang="en-US">
                  <a:solidFill>
                    <a:schemeClr val="tx1"/>
                  </a:solidFill>
                </a:rPr>
                <a:t> </a:t>
              </a:r>
              <a:r>
                <a:rPr lang="en-US" sz="2800">
                  <a:solidFill>
                    <a:schemeClr val="tx1"/>
                  </a:solidFill>
                </a:rPr>
                <a:t>What happens if       is replaced by       in this query?</a:t>
              </a:r>
            </a:p>
          </p:txBody>
        </p:sp>
        <p:graphicFrame>
          <p:nvGraphicFramePr>
            <p:cNvPr id="68608" name="Object 2048"/>
            <p:cNvGraphicFramePr>
              <a:graphicFrameLocks/>
            </p:cNvGraphicFramePr>
            <p:nvPr/>
          </p:nvGraphicFramePr>
          <p:xfrm>
            <a:off x="2112" y="3642"/>
            <a:ext cx="523" cy="233"/>
          </p:xfrm>
          <a:graphic>
            <a:graphicData uri="http://schemas.openxmlformats.org/presentationml/2006/ole">
              <p:oleObj spid="_x0000_s11266" name="Equation" r:id="rId5" imgW="844200" imgH="384120" progId="Equation.2">
                <p:embed/>
              </p:oleObj>
            </a:graphicData>
          </a:graphic>
        </p:graphicFrame>
        <p:graphicFrame>
          <p:nvGraphicFramePr>
            <p:cNvPr id="68609" name="Object 2049"/>
            <p:cNvGraphicFramePr>
              <a:graphicFrameLocks/>
            </p:cNvGraphicFramePr>
            <p:nvPr/>
          </p:nvGraphicFramePr>
          <p:xfrm>
            <a:off x="3888" y="3642"/>
            <a:ext cx="372" cy="181"/>
          </p:xfrm>
          <a:graphic>
            <a:graphicData uri="http://schemas.openxmlformats.org/presentationml/2006/ole">
              <p:oleObj spid="_x0000_s11267" name="Equation" r:id="rId6" imgW="604800" imgH="301320" progId="Equation.2">
                <p:embed/>
              </p:oleObj>
            </a:graphicData>
          </a:graphic>
        </p:graphicFrame>
      </p:gr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685800" y="6248400"/>
            <a:ext cx="1905000" cy="457200"/>
          </a:xfrm>
          <a:prstGeom prst="rect">
            <a:avLst/>
          </a:prstGeom>
          <a:noFill/>
          <a:ln w="9525">
            <a:noFill/>
            <a:miter lim="800000"/>
            <a:headEnd/>
            <a:tailEnd/>
          </a:ln>
          <a:effectLst/>
        </p:spPr>
        <p:txBody>
          <a:bodyPr wrap="none" anchor="ctr"/>
          <a:lstStyle/>
          <a:p>
            <a:endParaRPr lang="en-US"/>
          </a:p>
        </p:txBody>
      </p:sp>
      <p:sp>
        <p:nvSpPr>
          <p:cNvPr id="40963" name="Rectangle 3"/>
          <p:cNvSpPr>
            <a:spLocks noChangeArrowheads="1"/>
          </p:cNvSpPr>
          <p:nvPr/>
        </p:nvSpPr>
        <p:spPr bwMode="auto">
          <a:xfrm>
            <a:off x="3124200" y="6248400"/>
            <a:ext cx="2895600" cy="457200"/>
          </a:xfrm>
          <a:prstGeom prst="rect">
            <a:avLst/>
          </a:prstGeom>
          <a:noFill/>
          <a:ln w="9525">
            <a:noFill/>
            <a:miter lim="800000"/>
            <a:headEnd/>
            <a:tailEnd/>
          </a:ln>
          <a:effectLst/>
        </p:spPr>
        <p:txBody>
          <a:bodyPr wrap="none" anchor="ctr"/>
          <a:lstStyle/>
          <a:p>
            <a:endParaRPr lang="en-US"/>
          </a:p>
        </p:txBody>
      </p:sp>
      <p:sp>
        <p:nvSpPr>
          <p:cNvPr id="40964" name="Rectangle 4"/>
          <p:cNvSpPr>
            <a:spLocks noGrp="1" noChangeArrowheads="1"/>
          </p:cNvSpPr>
          <p:nvPr>
            <p:ph type="title"/>
          </p:nvPr>
        </p:nvSpPr>
        <p:spPr>
          <a:xfrm>
            <a:off x="457200" y="419100"/>
            <a:ext cx="8610600" cy="1104900"/>
          </a:xfrm>
          <a:noFill/>
          <a:ln/>
        </p:spPr>
        <p:txBody>
          <a:bodyPr/>
          <a:lstStyle/>
          <a:p>
            <a:r>
              <a:rPr lang="en-US" sz="3200"/>
              <a:t>Find sailors who’ve reserved a red </a:t>
            </a:r>
            <a:r>
              <a:rPr lang="en-US" sz="3200" u="sng"/>
              <a:t>and</a:t>
            </a:r>
            <a:r>
              <a:rPr lang="en-US" sz="3200"/>
              <a:t> a green boat</a:t>
            </a:r>
          </a:p>
        </p:txBody>
      </p:sp>
      <p:sp>
        <p:nvSpPr>
          <p:cNvPr id="40965" name="Rectangle 5"/>
          <p:cNvSpPr>
            <a:spLocks noGrp="1" noChangeArrowheads="1"/>
          </p:cNvSpPr>
          <p:nvPr>
            <p:ph idx="1"/>
          </p:nvPr>
        </p:nvSpPr>
        <p:spPr>
          <a:xfrm>
            <a:off x="762000" y="1676400"/>
            <a:ext cx="8153400" cy="4724400"/>
          </a:xfrm>
          <a:noFill/>
          <a:ln/>
        </p:spPr>
        <p:txBody>
          <a:bodyPr/>
          <a:lstStyle/>
          <a:p>
            <a:r>
              <a:rPr lang="en-US"/>
              <a:t>Previous approach won’t work!  Must identify sailors who’ve reserved red boats, sailors who’ve reserved green boats, then find the intersection </a:t>
            </a:r>
            <a:r>
              <a:rPr lang="en-US">
                <a:solidFill>
                  <a:schemeClr val="accent2"/>
                </a:solidFill>
              </a:rPr>
              <a:t>(note that </a:t>
            </a:r>
            <a:r>
              <a:rPr lang="en-US" i="1">
                <a:solidFill>
                  <a:schemeClr val="accent2"/>
                </a:solidFill>
              </a:rPr>
              <a:t>sid</a:t>
            </a:r>
            <a:r>
              <a:rPr lang="en-US">
                <a:solidFill>
                  <a:schemeClr val="accent2"/>
                </a:solidFill>
              </a:rPr>
              <a:t> is a key for Sailors)</a:t>
            </a:r>
            <a:r>
              <a:rPr lang="en-US"/>
              <a:t>:</a:t>
            </a:r>
          </a:p>
        </p:txBody>
      </p:sp>
      <p:graphicFrame>
        <p:nvGraphicFramePr>
          <p:cNvPr id="69632" name="Object 0"/>
          <p:cNvGraphicFramePr>
            <a:graphicFrameLocks/>
          </p:cNvGraphicFramePr>
          <p:nvPr/>
        </p:nvGraphicFramePr>
        <p:xfrm>
          <a:off x="376238" y="3713163"/>
          <a:ext cx="8639175" cy="711200"/>
        </p:xfrm>
        <a:graphic>
          <a:graphicData uri="http://schemas.openxmlformats.org/presentationml/2006/ole">
            <p:oleObj spid="_x0000_s12290" name="Equation" r:id="rId3" imgW="9618480" imgH="793440" progId="Equation.2">
              <p:embed/>
            </p:oleObj>
          </a:graphicData>
        </a:graphic>
      </p:graphicFrame>
      <p:sp>
        <p:nvSpPr>
          <p:cNvPr id="40967" name="Rectangle 7"/>
          <p:cNvSpPr>
            <a:spLocks noChangeArrowheads="1"/>
          </p:cNvSpPr>
          <p:nvPr/>
        </p:nvSpPr>
        <p:spPr bwMode="auto">
          <a:xfrm>
            <a:off x="823913" y="4892675"/>
            <a:ext cx="273050" cy="519113"/>
          </a:xfrm>
          <a:prstGeom prst="rect">
            <a:avLst/>
          </a:prstGeom>
          <a:noFill/>
          <a:ln w="9525">
            <a:noFill/>
            <a:miter lim="800000"/>
            <a:headEnd/>
            <a:tailEnd/>
          </a:ln>
          <a:effectLst/>
        </p:spPr>
        <p:txBody>
          <a:bodyPr wrap="none" lIns="92075" tIns="46038" rIns="92075" bIns="46038">
            <a:spAutoFit/>
          </a:bodyPr>
          <a:lstStyle/>
          <a:p>
            <a:pPr algn="l"/>
            <a:r>
              <a:rPr lang="en-US" sz="2800">
                <a:solidFill>
                  <a:schemeClr val="tx1"/>
                </a:solidFill>
              </a:rPr>
              <a:t> </a:t>
            </a:r>
          </a:p>
        </p:txBody>
      </p:sp>
      <p:graphicFrame>
        <p:nvGraphicFramePr>
          <p:cNvPr id="69633" name="Object 1"/>
          <p:cNvGraphicFramePr>
            <a:graphicFrameLocks/>
          </p:cNvGraphicFramePr>
          <p:nvPr/>
        </p:nvGraphicFramePr>
        <p:xfrm>
          <a:off x="228600" y="5557838"/>
          <a:ext cx="7670800" cy="684212"/>
        </p:xfrm>
        <a:graphic>
          <a:graphicData uri="http://schemas.openxmlformats.org/presentationml/2006/ole">
            <p:oleObj spid="_x0000_s12291" name="Equation" r:id="rId4" imgW="7684920" imgH="698400" progId="Equation.2">
              <p:embed/>
            </p:oleObj>
          </a:graphicData>
        </a:graphic>
      </p:graphicFrame>
      <p:sp>
        <p:nvSpPr>
          <p:cNvPr id="40969" name="Rectangle 9"/>
          <p:cNvSpPr>
            <a:spLocks noChangeArrowheads="1"/>
          </p:cNvSpPr>
          <p:nvPr/>
        </p:nvSpPr>
        <p:spPr bwMode="auto">
          <a:xfrm>
            <a:off x="823913" y="5472113"/>
            <a:ext cx="260350" cy="457200"/>
          </a:xfrm>
          <a:prstGeom prst="rect">
            <a:avLst/>
          </a:prstGeom>
          <a:noFill/>
          <a:ln w="9525">
            <a:noFill/>
            <a:miter lim="800000"/>
            <a:headEnd/>
            <a:tailEnd/>
          </a:ln>
          <a:effectLst/>
        </p:spPr>
        <p:txBody>
          <a:bodyPr wrap="none" lIns="92075" tIns="46038" rIns="92075" bIns="46038">
            <a:spAutoFit/>
          </a:bodyPr>
          <a:lstStyle/>
          <a:p>
            <a:pPr algn="l"/>
            <a:r>
              <a:rPr lang="en-US">
                <a:solidFill>
                  <a:schemeClr val="tx1"/>
                </a:solidFill>
              </a:rPr>
              <a:t> </a:t>
            </a:r>
          </a:p>
        </p:txBody>
      </p:sp>
      <p:graphicFrame>
        <p:nvGraphicFramePr>
          <p:cNvPr id="69634" name="Object 2"/>
          <p:cNvGraphicFramePr>
            <a:graphicFrameLocks/>
          </p:cNvGraphicFramePr>
          <p:nvPr/>
        </p:nvGraphicFramePr>
        <p:xfrm>
          <a:off x="304800" y="4567238"/>
          <a:ext cx="8763000" cy="842962"/>
        </p:xfrm>
        <a:graphic>
          <a:graphicData uri="http://schemas.openxmlformats.org/presentationml/2006/ole">
            <p:oleObj spid="_x0000_s12292" name="Equation" r:id="rId5" imgW="9874080" imgH="907920" progId="Equation.2">
              <p:embed/>
            </p:oleObj>
          </a:graphicData>
        </a:graphic>
      </p:graphicFrame>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9632"/>
                                        </p:tgtEl>
                                        <p:attrNameLst>
                                          <p:attrName>style.visibility</p:attrName>
                                        </p:attrNameLst>
                                      </p:cBhvr>
                                      <p:to>
                                        <p:strVal val="visible"/>
                                      </p:to>
                                    </p:set>
                                    <p:anim calcmode="lin" valueType="num">
                                      <p:cBhvr additive="base">
                                        <p:cTn id="7" dur="500" fill="hold"/>
                                        <p:tgtEl>
                                          <p:spTgt spid="69632"/>
                                        </p:tgtEl>
                                        <p:attrNameLst>
                                          <p:attrName>ppt_x</p:attrName>
                                        </p:attrNameLst>
                                      </p:cBhvr>
                                      <p:tavLst>
                                        <p:tav tm="0">
                                          <p:val>
                                            <p:strVal val="0-#ppt_w/2"/>
                                          </p:val>
                                        </p:tav>
                                        <p:tav tm="100000">
                                          <p:val>
                                            <p:strVal val="#ppt_x"/>
                                          </p:val>
                                        </p:tav>
                                      </p:tavLst>
                                    </p:anim>
                                    <p:anim calcmode="lin" valueType="num">
                                      <p:cBhvr additive="base">
                                        <p:cTn id="8" dur="500" fill="hold"/>
                                        <p:tgtEl>
                                          <p:spTgt spid="6963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9633"/>
                                        </p:tgtEl>
                                        <p:attrNameLst>
                                          <p:attrName>style.visibility</p:attrName>
                                        </p:attrNameLst>
                                      </p:cBhvr>
                                      <p:to>
                                        <p:strVal val="visible"/>
                                      </p:to>
                                    </p:set>
                                    <p:anim calcmode="lin" valueType="num">
                                      <p:cBhvr additive="base">
                                        <p:cTn id="13" dur="500" fill="hold"/>
                                        <p:tgtEl>
                                          <p:spTgt spid="69633"/>
                                        </p:tgtEl>
                                        <p:attrNameLst>
                                          <p:attrName>ppt_x</p:attrName>
                                        </p:attrNameLst>
                                      </p:cBhvr>
                                      <p:tavLst>
                                        <p:tav tm="0">
                                          <p:val>
                                            <p:strVal val="0-#ppt_w/2"/>
                                          </p:val>
                                        </p:tav>
                                        <p:tav tm="100000">
                                          <p:val>
                                            <p:strVal val="#ppt_x"/>
                                          </p:val>
                                        </p:tav>
                                      </p:tavLst>
                                    </p:anim>
                                    <p:anim calcmode="lin" valueType="num">
                                      <p:cBhvr additive="base">
                                        <p:cTn id="14" dur="500" fill="hold"/>
                                        <p:tgtEl>
                                          <p:spTgt spid="6963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9634"/>
                                        </p:tgtEl>
                                        <p:attrNameLst>
                                          <p:attrName>style.visibility</p:attrName>
                                        </p:attrNameLst>
                                      </p:cBhvr>
                                      <p:to>
                                        <p:strVal val="visible"/>
                                      </p:to>
                                    </p:set>
                                    <p:anim calcmode="lin" valueType="num">
                                      <p:cBhvr additive="base">
                                        <p:cTn id="19" dur="500" fill="hold"/>
                                        <p:tgtEl>
                                          <p:spTgt spid="69634"/>
                                        </p:tgtEl>
                                        <p:attrNameLst>
                                          <p:attrName>ppt_x</p:attrName>
                                        </p:attrNameLst>
                                      </p:cBhvr>
                                      <p:tavLst>
                                        <p:tav tm="0">
                                          <p:val>
                                            <p:strVal val="0-#ppt_w/2"/>
                                          </p:val>
                                        </p:tav>
                                        <p:tav tm="100000">
                                          <p:val>
                                            <p:strVal val="#ppt_x"/>
                                          </p:val>
                                        </p:tav>
                                      </p:tavLst>
                                    </p:anim>
                                    <p:anim calcmode="lin" valueType="num">
                                      <p:cBhvr additive="base">
                                        <p:cTn id="20" dur="500" fill="hold"/>
                                        <p:tgtEl>
                                          <p:spTgt spid="696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050"/>
          <p:cNvSpPr>
            <a:spLocks noGrp="1" noChangeArrowheads="1"/>
          </p:cNvSpPr>
          <p:nvPr>
            <p:ph type="ctrTitle"/>
          </p:nvPr>
        </p:nvSpPr>
        <p:spPr>
          <a:xfrm>
            <a:off x="685800" y="2286000"/>
            <a:ext cx="7772400" cy="1143000"/>
          </a:xfrm>
          <a:noFill/>
          <a:ln/>
        </p:spPr>
        <p:txBody>
          <a:bodyPr/>
          <a:lstStyle/>
          <a:p>
            <a:pPr algn="ctr"/>
            <a:r>
              <a:rPr lang="en-US"/>
              <a:t>Relational Calculus</a:t>
            </a:r>
          </a:p>
        </p:txBody>
      </p:sp>
    </p:spTree>
  </p:cSld>
  <p:clrMapOvr>
    <a:masterClrMapping/>
  </p:clrMapOvr>
  <p:transition spd="med">
    <p:push dir="d"/>
  </p:transition>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noFill/>
          <a:ln/>
        </p:spPr>
        <p:txBody>
          <a:bodyPr/>
          <a:lstStyle/>
          <a:p>
            <a:r>
              <a:rPr lang="en-US"/>
              <a:t>Relational Calculus</a:t>
            </a:r>
          </a:p>
        </p:txBody>
      </p:sp>
      <p:sp>
        <p:nvSpPr>
          <p:cNvPr id="47107" name="Rectangle 3"/>
          <p:cNvSpPr>
            <a:spLocks noGrp="1" noChangeArrowheads="1"/>
          </p:cNvSpPr>
          <p:nvPr>
            <p:ph idx="1"/>
          </p:nvPr>
        </p:nvSpPr>
        <p:spPr>
          <a:xfrm>
            <a:off x="76200" y="1676400"/>
            <a:ext cx="8991600" cy="4800600"/>
          </a:xfrm>
          <a:noFill/>
          <a:ln/>
        </p:spPr>
        <p:txBody>
          <a:bodyPr/>
          <a:lstStyle/>
          <a:p>
            <a:r>
              <a:rPr lang="en-US"/>
              <a:t>Comes in two flavors:  </a:t>
            </a:r>
            <a:r>
              <a:rPr lang="en-US" i="1" u="sng">
                <a:solidFill>
                  <a:schemeClr val="accent2"/>
                </a:solidFill>
              </a:rPr>
              <a:t>Tuple relational calculus </a:t>
            </a:r>
            <a:r>
              <a:rPr lang="en-US">
                <a:solidFill>
                  <a:schemeClr val="accent2"/>
                </a:solidFill>
              </a:rPr>
              <a:t>(TRC) </a:t>
            </a:r>
            <a:r>
              <a:rPr lang="en-US"/>
              <a:t>and </a:t>
            </a:r>
            <a:r>
              <a:rPr lang="en-US" i="1" u="sng">
                <a:solidFill>
                  <a:schemeClr val="accent2"/>
                </a:solidFill>
              </a:rPr>
              <a:t>Domain relational calculus</a:t>
            </a:r>
            <a:r>
              <a:rPr lang="en-US" i="1">
                <a:solidFill>
                  <a:schemeClr val="accent2"/>
                </a:solidFill>
              </a:rPr>
              <a:t> </a:t>
            </a:r>
            <a:r>
              <a:rPr lang="en-US">
                <a:solidFill>
                  <a:schemeClr val="accent2"/>
                </a:solidFill>
              </a:rPr>
              <a:t>(DRC)</a:t>
            </a:r>
            <a:r>
              <a:rPr lang="en-US"/>
              <a:t>.</a:t>
            </a:r>
          </a:p>
          <a:p>
            <a:r>
              <a:rPr lang="en-US"/>
              <a:t>Calculus has </a:t>
            </a:r>
            <a:r>
              <a:rPr lang="en-US" i="1"/>
              <a:t>variables, constants, comparison ops</a:t>
            </a:r>
            <a:r>
              <a:rPr lang="en-US"/>
              <a:t>, </a:t>
            </a:r>
            <a:r>
              <a:rPr lang="en-US" i="1"/>
              <a:t>logical connectives, </a:t>
            </a:r>
            <a:r>
              <a:rPr lang="en-US"/>
              <a:t>and </a:t>
            </a:r>
            <a:r>
              <a:rPr lang="en-US" i="1"/>
              <a:t>quantifiers</a:t>
            </a:r>
            <a:r>
              <a:rPr lang="en-US"/>
              <a:t>.</a:t>
            </a:r>
          </a:p>
          <a:p>
            <a:pPr lvl="1"/>
            <a:r>
              <a:rPr lang="en-US" i="1" u="sng">
                <a:solidFill>
                  <a:schemeClr val="accent2"/>
                </a:solidFill>
              </a:rPr>
              <a:t>TRC</a:t>
            </a:r>
            <a:r>
              <a:rPr lang="en-US">
                <a:solidFill>
                  <a:schemeClr val="accent2"/>
                </a:solidFill>
              </a:rPr>
              <a:t>:  </a:t>
            </a:r>
            <a:r>
              <a:rPr lang="en-US"/>
              <a:t>Variables range over (i.e., get bound to) </a:t>
            </a:r>
            <a:r>
              <a:rPr lang="en-US" i="1"/>
              <a:t>tuples</a:t>
            </a:r>
            <a:r>
              <a:rPr lang="en-US"/>
              <a:t>.</a:t>
            </a:r>
          </a:p>
          <a:p>
            <a:pPr lvl="1"/>
            <a:r>
              <a:rPr lang="en-US" i="1" u="sng">
                <a:solidFill>
                  <a:schemeClr val="accent2"/>
                </a:solidFill>
              </a:rPr>
              <a:t>DRC</a:t>
            </a:r>
            <a:r>
              <a:rPr lang="en-US">
                <a:solidFill>
                  <a:schemeClr val="accent2"/>
                </a:solidFill>
              </a:rPr>
              <a:t>:  </a:t>
            </a:r>
            <a:r>
              <a:rPr lang="en-US"/>
              <a:t>Variables range over </a:t>
            </a:r>
            <a:r>
              <a:rPr lang="en-US" i="1"/>
              <a:t>domain elements </a:t>
            </a:r>
            <a:r>
              <a:rPr lang="en-US"/>
              <a:t>(= field values).</a:t>
            </a:r>
          </a:p>
          <a:p>
            <a:pPr lvl="1"/>
            <a:r>
              <a:rPr lang="en-US"/>
              <a:t>Both TRC and DRC are simple subsets of first-order logic.</a:t>
            </a:r>
          </a:p>
          <a:p>
            <a:r>
              <a:rPr lang="en-US"/>
              <a:t>Expressions in the calculus are called </a:t>
            </a:r>
            <a:r>
              <a:rPr lang="en-US" i="1">
                <a:solidFill>
                  <a:schemeClr val="accent2"/>
                </a:solidFill>
              </a:rPr>
              <a:t>formulas</a:t>
            </a:r>
            <a:r>
              <a:rPr lang="en-US">
                <a:solidFill>
                  <a:schemeClr val="accent2"/>
                </a:solidFill>
              </a:rPr>
              <a:t>.  </a:t>
            </a:r>
            <a:r>
              <a:rPr lang="en-US"/>
              <a:t>An answer tuple is essentially an assignment of constants to variables that make the formula evaluate to </a:t>
            </a:r>
            <a:r>
              <a:rPr lang="en-US" i="1">
                <a:solidFill>
                  <a:schemeClr val="accent2"/>
                </a:solidFill>
              </a:rPr>
              <a:t>true</a:t>
            </a:r>
            <a:r>
              <a:rPr lang="en-US"/>
              <a:t>.</a:t>
            </a:r>
          </a:p>
        </p:txBody>
      </p:sp>
    </p:spTree>
  </p:cSld>
  <p:clrMapOvr>
    <a:masterClrMapping/>
  </p:clrMapOvr>
  <p:transition spd="med">
    <p:push dir="d"/>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latin typeface="Algerian" pitchFamily="82" charset="0"/>
              </a:rPr>
              <a:t>PROPERTIES OF RELATION</a:t>
            </a:r>
            <a:endParaRPr lang="en-US" b="1" dirty="0">
              <a:solidFill>
                <a:schemeClr val="tx1"/>
              </a:solidFill>
              <a:latin typeface="Algerian" pitchFamily="82" charset="0"/>
            </a:endParaRPr>
          </a:p>
        </p:txBody>
      </p:sp>
      <p:sp>
        <p:nvSpPr>
          <p:cNvPr id="3" name="Content Placeholder 2"/>
          <p:cNvSpPr>
            <a:spLocks noGrp="1"/>
          </p:cNvSpPr>
          <p:nvPr>
            <p:ph idx="1"/>
          </p:nvPr>
        </p:nvSpPr>
        <p:spPr/>
        <p:txBody>
          <a:bodyPr/>
          <a:lstStyle/>
          <a:p>
            <a:pPr>
              <a:buClr>
                <a:schemeClr val="tx1"/>
              </a:buClr>
              <a:buFont typeface="Wingdings" pitchFamily="2" charset="2"/>
              <a:buChar char="Ø"/>
            </a:pPr>
            <a:r>
              <a:rPr lang="en-US" dirty="0" smtClean="0"/>
              <a:t>In a table, the order of rows is immaterial.</a:t>
            </a:r>
          </a:p>
          <a:p>
            <a:pPr>
              <a:buClr>
                <a:schemeClr val="tx1"/>
              </a:buClr>
              <a:buFont typeface="Wingdings" pitchFamily="2" charset="2"/>
              <a:buChar char="Ø"/>
            </a:pPr>
            <a:r>
              <a:rPr lang="en-US" dirty="0" smtClean="0"/>
              <a:t>Order of columns is immaterial.</a:t>
            </a:r>
          </a:p>
          <a:p>
            <a:pPr>
              <a:buClr>
                <a:schemeClr val="tx1"/>
              </a:buClr>
              <a:buFont typeface="Wingdings" pitchFamily="2" charset="2"/>
              <a:buChar char="Ø"/>
            </a:pPr>
            <a:r>
              <a:rPr lang="en-US" dirty="0" smtClean="0"/>
              <a:t> In a </a:t>
            </a:r>
            <a:r>
              <a:rPr lang="en-US" dirty="0" err="1" smtClean="0"/>
              <a:t>table,there</a:t>
            </a:r>
            <a:r>
              <a:rPr lang="en-US" dirty="0" smtClean="0"/>
              <a:t> are no duplicate rows.</a:t>
            </a:r>
          </a:p>
          <a:p>
            <a:pPr>
              <a:buClr>
                <a:schemeClr val="tx1"/>
              </a:buClr>
              <a:buFont typeface="Wingdings" pitchFamily="2" charset="2"/>
              <a:buChar char="Ø"/>
            </a:pPr>
            <a:r>
              <a:rPr lang="en-US" dirty="0" smtClean="0"/>
              <a:t>Each row of table contains only one value.</a:t>
            </a:r>
          </a:p>
          <a:p>
            <a:pPr>
              <a:buClr>
                <a:schemeClr val="tx1"/>
              </a:buClr>
              <a:buFont typeface="Wingdings" pitchFamily="2" charset="2"/>
              <a:buChar char="Ø"/>
            </a:pPr>
            <a:r>
              <a:rPr lang="en-US" dirty="0" smtClean="0"/>
              <a:t>In a table, the values  in each column must come from the same attribute domain.</a:t>
            </a:r>
            <a:endParaRPr lang="en-US" dirty="0"/>
          </a:p>
        </p:txBody>
      </p:sp>
    </p:spTree>
  </p:cSld>
  <p:clrMapOvr>
    <a:masterClrMapping/>
  </p:clrMapOvr>
  <p:transition spd="med" advClick="0" advTm="3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noFill/>
          <a:ln/>
        </p:spPr>
        <p:txBody>
          <a:bodyPr/>
          <a:lstStyle/>
          <a:p>
            <a:r>
              <a:rPr lang="en-US"/>
              <a:t>Tuple Relational Calculus</a:t>
            </a:r>
          </a:p>
        </p:txBody>
      </p:sp>
      <p:sp>
        <p:nvSpPr>
          <p:cNvPr id="49155" name="Rectangle 1027"/>
          <p:cNvSpPr>
            <a:spLocks noGrp="1" noChangeArrowheads="1"/>
          </p:cNvSpPr>
          <p:nvPr>
            <p:ph idx="1"/>
          </p:nvPr>
        </p:nvSpPr>
        <p:spPr>
          <a:xfrm>
            <a:off x="762000" y="1676400"/>
            <a:ext cx="7772400" cy="4076700"/>
          </a:xfrm>
          <a:noFill/>
          <a:ln/>
        </p:spPr>
        <p:txBody>
          <a:bodyPr/>
          <a:lstStyle/>
          <a:p>
            <a:r>
              <a:rPr lang="en-US" i="1">
                <a:solidFill>
                  <a:schemeClr val="accent2"/>
                </a:solidFill>
              </a:rPr>
              <a:t>Query</a:t>
            </a:r>
            <a:r>
              <a:rPr lang="en-US"/>
              <a:t> has the form:    { T | p(T)}</a:t>
            </a:r>
          </a:p>
        </p:txBody>
      </p:sp>
      <p:sp>
        <p:nvSpPr>
          <p:cNvPr id="49156" name="Rectangle 1028"/>
          <p:cNvSpPr>
            <a:spLocks noChangeArrowheads="1"/>
          </p:cNvSpPr>
          <p:nvPr/>
        </p:nvSpPr>
        <p:spPr bwMode="auto">
          <a:xfrm>
            <a:off x="762000" y="2743200"/>
            <a:ext cx="5740400" cy="946150"/>
          </a:xfrm>
          <a:prstGeom prst="rect">
            <a:avLst/>
          </a:prstGeom>
          <a:noFill/>
          <a:ln w="9525">
            <a:noFill/>
            <a:miter lim="800000"/>
            <a:headEnd/>
            <a:tailEnd/>
          </a:ln>
          <a:effectLst/>
        </p:spPr>
        <p:txBody>
          <a:bodyPr wrap="none" lIns="92075" tIns="46038" rIns="92075" bIns="46038">
            <a:spAutoFit/>
          </a:bodyPr>
          <a:lstStyle/>
          <a:p>
            <a:pPr algn="l">
              <a:buSzPct val="75000"/>
              <a:buFont typeface="Monotype Sorts" pitchFamily="2" charset="2"/>
              <a:buChar char="v"/>
            </a:pPr>
            <a:r>
              <a:rPr lang="en-US" sz="2800">
                <a:solidFill>
                  <a:schemeClr val="tx1"/>
                </a:solidFill>
              </a:rPr>
              <a:t> </a:t>
            </a:r>
            <a:r>
              <a:rPr lang="en-US" sz="2800" i="1">
                <a:solidFill>
                  <a:schemeClr val="accent2"/>
                </a:solidFill>
              </a:rPr>
              <a:t>Answer </a:t>
            </a:r>
            <a:r>
              <a:rPr lang="en-US" sz="2800">
                <a:solidFill>
                  <a:schemeClr val="tx1"/>
                </a:solidFill>
              </a:rPr>
              <a:t>includes all tuples  T  that</a:t>
            </a:r>
          </a:p>
          <a:p>
            <a:pPr algn="l"/>
            <a:r>
              <a:rPr lang="en-US" sz="2800">
                <a:solidFill>
                  <a:schemeClr val="tx1"/>
                </a:solidFill>
              </a:rPr>
              <a:t>   make the </a:t>
            </a:r>
            <a:r>
              <a:rPr lang="en-US" sz="2800" i="1">
                <a:solidFill>
                  <a:schemeClr val="tx1"/>
                </a:solidFill>
              </a:rPr>
              <a:t>formula </a:t>
            </a:r>
            <a:r>
              <a:rPr lang="en-US" sz="2800">
                <a:solidFill>
                  <a:schemeClr val="tx1"/>
                </a:solidFill>
              </a:rPr>
              <a:t> p(T) be </a:t>
            </a:r>
            <a:r>
              <a:rPr lang="en-US" sz="2800" i="1">
                <a:solidFill>
                  <a:schemeClr val="tx1"/>
                </a:solidFill>
              </a:rPr>
              <a:t>true</a:t>
            </a:r>
            <a:r>
              <a:rPr lang="en-US" sz="2800">
                <a:solidFill>
                  <a:schemeClr val="tx1"/>
                </a:solidFill>
              </a:rPr>
              <a:t>.</a:t>
            </a:r>
          </a:p>
        </p:txBody>
      </p:sp>
      <p:sp>
        <p:nvSpPr>
          <p:cNvPr id="49157" name="Rectangle 1029"/>
          <p:cNvSpPr>
            <a:spLocks noChangeArrowheads="1"/>
          </p:cNvSpPr>
          <p:nvPr/>
        </p:nvSpPr>
        <p:spPr bwMode="auto">
          <a:xfrm>
            <a:off x="822325" y="4205288"/>
            <a:ext cx="7032625" cy="2227262"/>
          </a:xfrm>
          <a:prstGeom prst="rect">
            <a:avLst/>
          </a:prstGeom>
          <a:noFill/>
          <a:ln w="9525">
            <a:noFill/>
            <a:miter lim="800000"/>
            <a:headEnd/>
            <a:tailEnd/>
          </a:ln>
          <a:effectLst/>
        </p:spPr>
        <p:txBody>
          <a:bodyPr wrap="none" lIns="92075" tIns="46038" rIns="92075" bIns="46038">
            <a:spAutoFit/>
          </a:bodyPr>
          <a:lstStyle/>
          <a:p>
            <a:pPr algn="l">
              <a:buSzPct val="75000"/>
              <a:buFont typeface="Monotype Sorts" pitchFamily="2" charset="2"/>
              <a:buChar char="v"/>
            </a:pPr>
            <a:r>
              <a:rPr lang="en-US" sz="2800">
                <a:solidFill>
                  <a:schemeClr val="tx1"/>
                </a:solidFill>
              </a:rPr>
              <a:t> </a:t>
            </a:r>
            <a:r>
              <a:rPr lang="en-US" sz="2800" i="1" u="sng">
                <a:solidFill>
                  <a:schemeClr val="accent2"/>
                </a:solidFill>
              </a:rPr>
              <a:t>Formula</a:t>
            </a:r>
            <a:r>
              <a:rPr lang="en-US" sz="2800">
                <a:solidFill>
                  <a:schemeClr val="tx1"/>
                </a:solidFill>
              </a:rPr>
              <a:t> is recursively defined, starting with</a:t>
            </a:r>
          </a:p>
          <a:p>
            <a:pPr algn="l"/>
            <a:r>
              <a:rPr lang="en-US" sz="2800">
                <a:solidFill>
                  <a:schemeClr val="tx1"/>
                </a:solidFill>
              </a:rPr>
              <a:t>    simple </a:t>
            </a:r>
            <a:r>
              <a:rPr lang="en-US" sz="2800" i="1">
                <a:solidFill>
                  <a:schemeClr val="accent2"/>
                </a:solidFill>
              </a:rPr>
              <a:t>atomic formulas  </a:t>
            </a:r>
            <a:r>
              <a:rPr lang="en-US" sz="2800">
                <a:solidFill>
                  <a:schemeClr val="tx1"/>
                </a:solidFill>
              </a:rPr>
              <a:t>(getting tuples from</a:t>
            </a:r>
          </a:p>
          <a:p>
            <a:pPr algn="l"/>
            <a:r>
              <a:rPr lang="en-US" sz="2800">
                <a:solidFill>
                  <a:schemeClr val="tx1"/>
                </a:solidFill>
              </a:rPr>
              <a:t>    relations or making comparisons of values), </a:t>
            </a:r>
          </a:p>
          <a:p>
            <a:pPr algn="l"/>
            <a:r>
              <a:rPr lang="en-US" sz="2800">
                <a:solidFill>
                  <a:schemeClr val="tx1"/>
                </a:solidFill>
              </a:rPr>
              <a:t>    and building bigger and better formulas using</a:t>
            </a:r>
          </a:p>
          <a:p>
            <a:pPr algn="l"/>
            <a:r>
              <a:rPr lang="en-US" sz="2800">
                <a:solidFill>
                  <a:schemeClr val="tx1"/>
                </a:solidFill>
              </a:rPr>
              <a:t>    the </a:t>
            </a:r>
            <a:r>
              <a:rPr lang="en-US" sz="2800" i="1">
                <a:solidFill>
                  <a:schemeClr val="accent2"/>
                </a:solidFill>
              </a:rPr>
              <a:t>logical connectives</a:t>
            </a:r>
            <a:r>
              <a:rPr lang="en-US" sz="2800">
                <a:solidFill>
                  <a:schemeClr val="tx1"/>
                </a:solidFill>
              </a:rPr>
              <a:t>.</a:t>
            </a:r>
          </a:p>
        </p:txBody>
      </p:sp>
      <p:sp>
        <p:nvSpPr>
          <p:cNvPr id="49158" name="Rectangle 1030"/>
          <p:cNvSpPr>
            <a:spLocks noChangeArrowheads="1"/>
          </p:cNvSpPr>
          <p:nvPr/>
        </p:nvSpPr>
        <p:spPr bwMode="auto">
          <a:xfrm>
            <a:off x="1584325" y="5119688"/>
            <a:ext cx="3052763" cy="519112"/>
          </a:xfrm>
          <a:prstGeom prst="rect">
            <a:avLst/>
          </a:prstGeom>
          <a:noFill/>
          <a:ln w="9525">
            <a:noFill/>
            <a:miter lim="800000"/>
            <a:headEnd/>
            <a:tailEnd/>
          </a:ln>
          <a:effectLst/>
        </p:spPr>
        <p:txBody>
          <a:bodyPr wrap="none" anchor="ctr"/>
          <a:lstStyle/>
          <a:p>
            <a:endParaRPr lang="en-US"/>
          </a:p>
        </p:txBody>
      </p:sp>
    </p:spTree>
  </p:cSld>
  <p:clrMapOvr>
    <a:masterClrMapping/>
  </p:clrMapOvr>
  <p:transition spd="med">
    <p:push dir="d"/>
  </p:transition>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noFill/>
          <a:ln/>
        </p:spPr>
        <p:txBody>
          <a:bodyPr/>
          <a:lstStyle/>
          <a:p>
            <a:r>
              <a:rPr lang="en-US"/>
              <a:t>TRC Formulas</a:t>
            </a:r>
          </a:p>
        </p:txBody>
      </p:sp>
      <p:sp>
        <p:nvSpPr>
          <p:cNvPr id="50179" name="Rectangle 3"/>
          <p:cNvSpPr>
            <a:spLocks noGrp="1" noChangeArrowheads="1"/>
          </p:cNvSpPr>
          <p:nvPr>
            <p:ph idx="1"/>
          </p:nvPr>
        </p:nvSpPr>
        <p:spPr>
          <a:xfrm>
            <a:off x="76200" y="1524000"/>
            <a:ext cx="8991600" cy="4572000"/>
          </a:xfrm>
          <a:noFill/>
          <a:ln/>
        </p:spPr>
        <p:txBody>
          <a:bodyPr/>
          <a:lstStyle/>
          <a:p>
            <a:r>
              <a:rPr lang="en-US" i="1">
                <a:solidFill>
                  <a:schemeClr val="accent2"/>
                </a:solidFill>
              </a:rPr>
              <a:t>Atomic formula:</a:t>
            </a:r>
            <a:endParaRPr lang="en-US" i="1"/>
          </a:p>
          <a:p>
            <a:pPr lvl="1"/>
            <a:r>
              <a:rPr lang="en-US"/>
              <a:t> R </a:t>
            </a:r>
            <a:r>
              <a:rPr lang="en-US">
                <a:sym typeface="Symbol" pitchFamily="18" charset="2"/>
              </a:rPr>
              <a:t></a:t>
            </a:r>
            <a:r>
              <a:rPr lang="en-US"/>
              <a:t> Rel,  or R.a </a:t>
            </a:r>
            <a:r>
              <a:rPr lang="en-US" i="1">
                <a:solidFill>
                  <a:schemeClr val="folHlink"/>
                </a:solidFill>
              </a:rPr>
              <a:t>op</a:t>
            </a:r>
            <a:r>
              <a:rPr lang="en-US"/>
              <a:t> S.b,  or  R.a </a:t>
            </a:r>
            <a:r>
              <a:rPr lang="en-US" i="1">
                <a:solidFill>
                  <a:schemeClr val="folHlink"/>
                </a:solidFill>
              </a:rPr>
              <a:t>op</a:t>
            </a:r>
            <a:r>
              <a:rPr lang="en-US"/>
              <a:t> constant</a:t>
            </a:r>
          </a:p>
          <a:p>
            <a:pPr lvl="1"/>
            <a:r>
              <a:rPr lang="en-US" i="1">
                <a:solidFill>
                  <a:schemeClr val="folHlink"/>
                </a:solidFill>
              </a:rPr>
              <a:t>op</a:t>
            </a:r>
            <a:r>
              <a:rPr lang="en-US"/>
              <a:t>  is one of </a:t>
            </a:r>
          </a:p>
          <a:p>
            <a:r>
              <a:rPr lang="en-US" i="1">
                <a:solidFill>
                  <a:schemeClr val="accent2"/>
                </a:solidFill>
              </a:rPr>
              <a:t>Formula:</a:t>
            </a:r>
          </a:p>
          <a:p>
            <a:pPr lvl="1"/>
            <a:r>
              <a:rPr lang="en-US" sz="2800"/>
              <a:t>an atomic formula,  or</a:t>
            </a:r>
          </a:p>
          <a:p>
            <a:pPr lvl="1"/>
            <a:r>
              <a:rPr lang="en-US" sz="2800"/>
              <a:t>                            , where p and q are formulas,  or</a:t>
            </a:r>
          </a:p>
          <a:p>
            <a:pPr lvl="1"/>
            <a:r>
              <a:rPr lang="en-US" sz="2800"/>
              <a:t>                       , where variable X is </a:t>
            </a:r>
            <a:r>
              <a:rPr lang="en-US" sz="2800" i="1">
                <a:solidFill>
                  <a:schemeClr val="accent2"/>
                </a:solidFill>
              </a:rPr>
              <a:t>free</a:t>
            </a:r>
            <a:r>
              <a:rPr lang="en-US" sz="2800">
                <a:solidFill>
                  <a:schemeClr val="accent2"/>
                </a:solidFill>
              </a:rPr>
              <a:t> </a:t>
            </a:r>
            <a:r>
              <a:rPr lang="en-US" sz="2800"/>
              <a:t>in p(X),  or</a:t>
            </a:r>
          </a:p>
          <a:p>
            <a:pPr lvl="1"/>
            <a:r>
              <a:rPr lang="en-US" sz="2800"/>
              <a:t>                       , where variable X is </a:t>
            </a:r>
            <a:r>
              <a:rPr lang="en-US" sz="2800" i="1">
                <a:solidFill>
                  <a:schemeClr val="accent2"/>
                </a:solidFill>
              </a:rPr>
              <a:t>free</a:t>
            </a:r>
            <a:r>
              <a:rPr lang="en-US" sz="2800"/>
              <a:t> in p(X)</a:t>
            </a:r>
            <a:endParaRPr lang="en-US"/>
          </a:p>
        </p:txBody>
      </p:sp>
      <p:graphicFrame>
        <p:nvGraphicFramePr>
          <p:cNvPr id="50180" name="Object 4"/>
          <p:cNvGraphicFramePr>
            <a:graphicFrameLocks/>
          </p:cNvGraphicFramePr>
          <p:nvPr/>
        </p:nvGraphicFramePr>
        <p:xfrm>
          <a:off x="2687638" y="2540000"/>
          <a:ext cx="2262187" cy="566738"/>
        </p:xfrm>
        <a:graphic>
          <a:graphicData uri="http://schemas.openxmlformats.org/presentationml/2006/ole">
            <p:oleObj spid="_x0000_s13314" name="Equation" r:id="rId3" imgW="2277720" imgH="582480" progId="Equation.2">
              <p:embed/>
            </p:oleObj>
          </a:graphicData>
        </a:graphic>
      </p:graphicFrame>
      <p:graphicFrame>
        <p:nvGraphicFramePr>
          <p:cNvPr id="50181" name="Object 5"/>
          <p:cNvGraphicFramePr>
            <a:graphicFrameLocks/>
          </p:cNvGraphicFramePr>
          <p:nvPr/>
        </p:nvGraphicFramePr>
        <p:xfrm>
          <a:off x="1066800" y="4064000"/>
          <a:ext cx="2686050" cy="592138"/>
        </p:xfrm>
        <a:graphic>
          <a:graphicData uri="http://schemas.openxmlformats.org/presentationml/2006/ole">
            <p:oleObj spid="_x0000_s13315" name="Equation" r:id="rId4" imgW="2701800" imgH="607680" progId="Equation.2">
              <p:embed/>
            </p:oleObj>
          </a:graphicData>
        </a:graphic>
      </p:graphicFrame>
      <p:graphicFrame>
        <p:nvGraphicFramePr>
          <p:cNvPr id="50182" name="Object 6"/>
          <p:cNvGraphicFramePr>
            <a:graphicFrameLocks/>
          </p:cNvGraphicFramePr>
          <p:nvPr/>
        </p:nvGraphicFramePr>
        <p:xfrm>
          <a:off x="1219200" y="4521200"/>
          <a:ext cx="2117725" cy="552450"/>
        </p:xfrm>
        <a:graphic>
          <a:graphicData uri="http://schemas.openxmlformats.org/presentationml/2006/ole">
            <p:oleObj spid="_x0000_s13316" name="Equation" r:id="rId5" imgW="2133360" imgH="568080" progId="Equation.2">
              <p:embed/>
            </p:oleObj>
          </a:graphicData>
        </a:graphic>
      </p:graphicFrame>
      <p:graphicFrame>
        <p:nvGraphicFramePr>
          <p:cNvPr id="50183" name="Object 7"/>
          <p:cNvGraphicFramePr>
            <a:graphicFrameLocks/>
          </p:cNvGraphicFramePr>
          <p:nvPr/>
        </p:nvGraphicFramePr>
        <p:xfrm>
          <a:off x="1223963" y="5054600"/>
          <a:ext cx="2405062" cy="552450"/>
        </p:xfrm>
        <a:graphic>
          <a:graphicData uri="http://schemas.openxmlformats.org/presentationml/2006/ole">
            <p:oleObj spid="_x0000_s13317" name="Equation" r:id="rId6" imgW="2420640" imgH="568080" progId="Equation.2">
              <p:embed/>
            </p:oleObj>
          </a:graphicData>
        </a:graphic>
      </p:graphicFrame>
    </p:spTree>
  </p:cSld>
  <p:clrMapOvr>
    <a:masterClrMapping/>
  </p:clrMapOvr>
  <p:transition spd="med">
    <p:push dir="d"/>
  </p:transition>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Rectangle 1026"/>
          <p:cNvSpPr>
            <a:spLocks noGrp="1" noChangeArrowheads="1"/>
          </p:cNvSpPr>
          <p:nvPr>
            <p:ph type="title"/>
          </p:nvPr>
        </p:nvSpPr>
        <p:spPr>
          <a:noFill/>
          <a:ln/>
        </p:spPr>
        <p:txBody>
          <a:bodyPr/>
          <a:lstStyle/>
          <a:p>
            <a:r>
              <a:rPr lang="en-US"/>
              <a:t>Free and Bound Variables</a:t>
            </a:r>
          </a:p>
        </p:txBody>
      </p:sp>
      <p:sp>
        <p:nvSpPr>
          <p:cNvPr id="51203" name="Rectangle 1027"/>
          <p:cNvSpPr>
            <a:spLocks noGrp="1" noChangeArrowheads="1"/>
          </p:cNvSpPr>
          <p:nvPr>
            <p:ph idx="1"/>
          </p:nvPr>
        </p:nvSpPr>
        <p:spPr>
          <a:xfrm>
            <a:off x="609600" y="2133600"/>
            <a:ext cx="8534400" cy="2133600"/>
          </a:xfrm>
          <a:noFill/>
          <a:ln/>
        </p:spPr>
        <p:txBody>
          <a:bodyPr/>
          <a:lstStyle/>
          <a:p>
            <a:r>
              <a:rPr lang="en-US"/>
              <a:t>The use of </a:t>
            </a:r>
            <a:r>
              <a:rPr lang="en-US">
                <a:solidFill>
                  <a:schemeClr val="accent2"/>
                </a:solidFill>
              </a:rPr>
              <a:t>quantifiers</a:t>
            </a:r>
            <a:r>
              <a:rPr lang="en-US"/>
              <a:t>    </a:t>
            </a:r>
            <a:r>
              <a:rPr lang="en-US">
                <a:sym typeface="Symbol" pitchFamily="18" charset="2"/>
              </a:rPr>
              <a:t>X</a:t>
            </a:r>
            <a:r>
              <a:rPr lang="en-US"/>
              <a:t>    and    </a:t>
            </a:r>
            <a:r>
              <a:rPr lang="en-US">
                <a:sym typeface="Symbol" pitchFamily="18" charset="2"/>
              </a:rPr>
              <a:t>X</a:t>
            </a:r>
            <a:r>
              <a:rPr lang="en-US"/>
              <a:t>     in a formula is said to </a:t>
            </a:r>
            <a:r>
              <a:rPr lang="en-US" i="1" u="sng">
                <a:solidFill>
                  <a:schemeClr val="accent2"/>
                </a:solidFill>
              </a:rPr>
              <a:t>bind</a:t>
            </a:r>
            <a:r>
              <a:rPr lang="en-US"/>
              <a:t> X.</a:t>
            </a:r>
          </a:p>
          <a:p>
            <a:pPr lvl="1"/>
            <a:r>
              <a:rPr lang="en-US"/>
              <a:t>A variable that is </a:t>
            </a:r>
            <a:r>
              <a:rPr lang="en-US">
                <a:solidFill>
                  <a:schemeClr val="accent2"/>
                </a:solidFill>
              </a:rPr>
              <a:t>not bound </a:t>
            </a:r>
            <a:r>
              <a:rPr lang="en-US"/>
              <a:t>is </a:t>
            </a:r>
            <a:r>
              <a:rPr lang="en-US" u="sng">
                <a:solidFill>
                  <a:schemeClr val="accent2"/>
                </a:solidFill>
              </a:rPr>
              <a:t>free</a:t>
            </a:r>
            <a:r>
              <a:rPr lang="en-US"/>
              <a:t>. </a:t>
            </a:r>
          </a:p>
          <a:p>
            <a:r>
              <a:rPr lang="en-US"/>
              <a:t>Let us revisit the definition of a </a:t>
            </a:r>
            <a:r>
              <a:rPr lang="en-US">
                <a:solidFill>
                  <a:schemeClr val="accent2"/>
                </a:solidFill>
              </a:rPr>
              <a:t>query</a:t>
            </a:r>
            <a:r>
              <a:rPr lang="en-US"/>
              <a:t>: {T|p(T)}      </a:t>
            </a:r>
          </a:p>
        </p:txBody>
      </p:sp>
      <p:sp>
        <p:nvSpPr>
          <p:cNvPr id="51204" name="Rectangle 1028"/>
          <p:cNvSpPr>
            <a:spLocks noChangeArrowheads="1"/>
          </p:cNvSpPr>
          <p:nvPr/>
        </p:nvSpPr>
        <p:spPr bwMode="auto">
          <a:xfrm>
            <a:off x="76200" y="4495800"/>
            <a:ext cx="8991600" cy="1905000"/>
          </a:xfrm>
          <a:prstGeom prst="rect">
            <a:avLst/>
          </a:prstGeom>
          <a:noFill/>
          <a:ln w="9525">
            <a:noFill/>
            <a:miter lim="800000"/>
            <a:headEnd/>
            <a:tailEnd/>
          </a:ln>
          <a:effectLst/>
        </p:spPr>
        <p:txBody>
          <a:bodyPr wrap="none" anchor="ctr"/>
          <a:lstStyle/>
          <a:p>
            <a:endParaRPr lang="en-US"/>
          </a:p>
        </p:txBody>
      </p:sp>
      <p:sp>
        <p:nvSpPr>
          <p:cNvPr id="51205" name="Rectangle 1029"/>
          <p:cNvSpPr>
            <a:spLocks noChangeArrowheads="1"/>
          </p:cNvSpPr>
          <p:nvPr/>
        </p:nvSpPr>
        <p:spPr bwMode="auto">
          <a:xfrm>
            <a:off x="533400" y="4419600"/>
            <a:ext cx="8001000" cy="2133600"/>
          </a:xfrm>
          <a:prstGeom prst="rect">
            <a:avLst/>
          </a:prstGeom>
          <a:noFill/>
          <a:ln w="9525">
            <a:noFill/>
            <a:miter lim="800000"/>
            <a:headEnd/>
            <a:tailEnd/>
          </a:ln>
          <a:effectLst/>
        </p:spPr>
        <p:txBody>
          <a:bodyPr lIns="92075" tIns="46038" rIns="92075" bIns="46038"/>
          <a:lstStyle/>
          <a:p>
            <a:pPr marL="342900" indent="-342900" algn="l">
              <a:spcBef>
                <a:spcPct val="20000"/>
              </a:spcBef>
              <a:buClr>
                <a:schemeClr val="tx1"/>
              </a:buClr>
              <a:buSzPct val="75000"/>
              <a:buFont typeface="Monotype Sorts" pitchFamily="2" charset="2"/>
              <a:buChar char="v"/>
            </a:pPr>
            <a:r>
              <a:rPr lang="en-US" sz="2800">
                <a:solidFill>
                  <a:schemeClr val="tx1"/>
                </a:solidFill>
              </a:rPr>
              <a:t>There is an important restriction:  the variable </a:t>
            </a:r>
            <a:r>
              <a:rPr lang="en-US" sz="2800">
                <a:solidFill>
                  <a:schemeClr val="accent2"/>
                </a:solidFill>
              </a:rPr>
              <a:t>T </a:t>
            </a:r>
            <a:r>
              <a:rPr lang="en-US" sz="2800">
                <a:solidFill>
                  <a:schemeClr val="tx1"/>
                </a:solidFill>
              </a:rPr>
              <a:t>that appears to the left of `|’ must be the </a:t>
            </a:r>
            <a:r>
              <a:rPr lang="en-US" sz="2800" i="1">
                <a:solidFill>
                  <a:schemeClr val="accent2"/>
                </a:solidFill>
              </a:rPr>
              <a:t>only</a:t>
            </a:r>
            <a:r>
              <a:rPr lang="en-US" sz="2800">
                <a:solidFill>
                  <a:schemeClr val="tx1"/>
                </a:solidFill>
              </a:rPr>
              <a:t> free variable in the formula p(...).</a:t>
            </a:r>
          </a:p>
        </p:txBody>
      </p:sp>
    </p:spTree>
  </p:cSld>
  <p:clrMapOvr>
    <a:masterClrMapping/>
  </p:clrMapOvr>
  <p:transition spd="med">
    <p:push dir="d"/>
  </p:transition>
</p:sld>
</file>

<file path=ppt/slides/slide8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2226" name="Rectangle 1026"/>
          <p:cNvSpPr>
            <a:spLocks noGrp="1" noChangeArrowheads="1"/>
          </p:cNvSpPr>
          <p:nvPr>
            <p:ph type="title"/>
          </p:nvPr>
        </p:nvSpPr>
        <p:spPr>
          <a:noFill/>
          <a:ln/>
        </p:spPr>
        <p:txBody>
          <a:bodyPr>
            <a:normAutofit fontScale="90000"/>
          </a:bodyPr>
          <a:lstStyle/>
          <a:p>
            <a:r>
              <a:rPr lang="en-US"/>
              <a:t>Find all sailors with a rating above 7</a:t>
            </a:r>
          </a:p>
        </p:txBody>
      </p:sp>
      <p:sp>
        <p:nvSpPr>
          <p:cNvPr id="52227" name="Rectangle 1027"/>
          <p:cNvSpPr>
            <a:spLocks noGrp="1" noChangeArrowheads="1"/>
          </p:cNvSpPr>
          <p:nvPr>
            <p:ph idx="1"/>
          </p:nvPr>
        </p:nvSpPr>
        <p:spPr>
          <a:xfrm>
            <a:off x="152400" y="2438400"/>
            <a:ext cx="8686800" cy="4076700"/>
          </a:xfrm>
          <a:noFill/>
          <a:ln/>
        </p:spPr>
        <p:txBody>
          <a:bodyPr/>
          <a:lstStyle/>
          <a:p>
            <a:r>
              <a:rPr lang="en-US">
                <a:solidFill>
                  <a:schemeClr val="accent2"/>
                </a:solidFill>
              </a:rPr>
              <a:t>{S | S </a:t>
            </a:r>
            <a:r>
              <a:rPr lang="en-US">
                <a:solidFill>
                  <a:schemeClr val="accent2"/>
                </a:solidFill>
                <a:sym typeface="Symbol" pitchFamily="18" charset="2"/>
              </a:rPr>
              <a:t></a:t>
            </a:r>
            <a:r>
              <a:rPr lang="en-US">
                <a:solidFill>
                  <a:schemeClr val="accent2"/>
                </a:solidFill>
              </a:rPr>
              <a:t> Sailors ^ S.rating &gt; 7}</a:t>
            </a:r>
            <a:endParaRPr lang="en-US"/>
          </a:p>
          <a:p>
            <a:r>
              <a:rPr lang="en-US"/>
              <a:t>Query is evaluated on an instance of </a:t>
            </a:r>
            <a:r>
              <a:rPr lang="en-US">
                <a:solidFill>
                  <a:schemeClr val="accent2"/>
                </a:solidFill>
              </a:rPr>
              <a:t>Sailors</a:t>
            </a:r>
            <a:endParaRPr lang="en-US"/>
          </a:p>
          <a:p>
            <a:r>
              <a:rPr lang="en-US"/>
              <a:t>Tuple variable S is instantiated to each tuple of this instance in turn, and the condition “</a:t>
            </a:r>
            <a:r>
              <a:rPr lang="en-US">
                <a:solidFill>
                  <a:schemeClr val="accent2"/>
                </a:solidFill>
              </a:rPr>
              <a:t>S.rating &gt; 7</a:t>
            </a:r>
            <a:r>
              <a:rPr lang="en-US"/>
              <a:t>” is applied to each such tuple.</a:t>
            </a:r>
          </a:p>
          <a:p>
            <a:r>
              <a:rPr lang="en-US"/>
              <a:t>Answer contains all </a:t>
            </a:r>
            <a:r>
              <a:rPr lang="en-US">
                <a:solidFill>
                  <a:schemeClr val="accent2"/>
                </a:solidFill>
              </a:rPr>
              <a:t>instances of S</a:t>
            </a:r>
            <a:r>
              <a:rPr lang="en-US"/>
              <a:t> (which are tuples of Sailors) satisfying the condition.</a:t>
            </a:r>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Rectangle 3074"/>
          <p:cNvSpPr>
            <a:spLocks noGrp="1" noChangeArrowheads="1"/>
          </p:cNvSpPr>
          <p:nvPr>
            <p:ph type="title"/>
          </p:nvPr>
        </p:nvSpPr>
        <p:spPr>
          <a:xfrm>
            <a:off x="609600" y="419100"/>
            <a:ext cx="8382000" cy="1104900"/>
          </a:xfrm>
          <a:noFill/>
          <a:ln/>
        </p:spPr>
        <p:txBody>
          <a:bodyPr/>
          <a:lstStyle/>
          <a:p>
            <a:r>
              <a:rPr lang="en-US" sz="3200"/>
              <a:t>Find sailors rated &gt; 7 who’ve reserved boat #103</a:t>
            </a:r>
          </a:p>
        </p:txBody>
      </p:sp>
      <p:sp>
        <p:nvSpPr>
          <p:cNvPr id="54275" name="Rectangle 3075"/>
          <p:cNvSpPr>
            <a:spLocks noGrp="1" noChangeArrowheads="1"/>
          </p:cNvSpPr>
          <p:nvPr>
            <p:ph idx="1"/>
          </p:nvPr>
        </p:nvSpPr>
        <p:spPr>
          <a:xfrm>
            <a:off x="381000" y="2057400"/>
            <a:ext cx="8382000" cy="3886200"/>
          </a:xfrm>
          <a:noFill/>
          <a:ln/>
        </p:spPr>
        <p:txBody>
          <a:bodyPr/>
          <a:lstStyle/>
          <a:p>
            <a:r>
              <a:rPr lang="en-US">
                <a:solidFill>
                  <a:schemeClr val="accent2"/>
                </a:solidFill>
              </a:rPr>
              <a:t>{S | (S </a:t>
            </a:r>
            <a:r>
              <a:rPr lang="en-US">
                <a:solidFill>
                  <a:schemeClr val="accent2"/>
                </a:solidFill>
                <a:sym typeface="Symbol" pitchFamily="18" charset="2"/>
              </a:rPr>
              <a:t></a:t>
            </a:r>
            <a:r>
              <a:rPr lang="en-US">
                <a:solidFill>
                  <a:schemeClr val="accent2"/>
                </a:solidFill>
              </a:rPr>
              <a:t> Sailors) ^ (S.rating &gt; 7) ^ (</a:t>
            </a:r>
            <a:r>
              <a:rPr lang="en-US">
                <a:solidFill>
                  <a:schemeClr val="accent2"/>
                </a:solidFill>
                <a:sym typeface="Symbol" pitchFamily="18" charset="2"/>
              </a:rPr>
              <a:t></a:t>
            </a:r>
            <a:r>
              <a:rPr lang="en-US">
                <a:solidFill>
                  <a:schemeClr val="accent2"/>
                </a:solidFill>
              </a:rPr>
              <a:t> R </a:t>
            </a:r>
            <a:r>
              <a:rPr lang="en-US">
                <a:solidFill>
                  <a:schemeClr val="accent2"/>
                </a:solidFill>
                <a:sym typeface="Symbol" pitchFamily="18" charset="2"/>
              </a:rPr>
              <a:t></a:t>
            </a:r>
            <a:r>
              <a:rPr lang="en-US">
                <a:solidFill>
                  <a:schemeClr val="accent2"/>
                </a:solidFill>
              </a:rPr>
              <a:t> Reserves (R.sid = S.sid ^ R.bid = 103))}</a:t>
            </a:r>
            <a:endParaRPr lang="en-US"/>
          </a:p>
          <a:p>
            <a:r>
              <a:rPr lang="en-US"/>
              <a:t>Note the use of    </a:t>
            </a:r>
            <a:r>
              <a:rPr lang="en-US">
                <a:sym typeface="Symbol" pitchFamily="18" charset="2"/>
              </a:rPr>
              <a:t></a:t>
            </a:r>
            <a:r>
              <a:rPr lang="en-US"/>
              <a:t>   to find a tuple in Reserves that `joins with’ the Sailors tuple under consideration. </a:t>
            </a:r>
          </a:p>
          <a:p>
            <a:r>
              <a:rPr lang="en-US"/>
              <a:t>R is </a:t>
            </a:r>
            <a:r>
              <a:rPr lang="en-US">
                <a:solidFill>
                  <a:schemeClr val="accent2"/>
                </a:solidFill>
              </a:rPr>
              <a:t>bound</a:t>
            </a:r>
            <a:r>
              <a:rPr lang="en-US"/>
              <a:t>, S is not</a:t>
            </a:r>
          </a:p>
          <a:p>
            <a:endParaRPr lang="en-US"/>
          </a:p>
        </p:txBody>
      </p:sp>
    </p:spTree>
  </p:cSld>
  <p:clrMapOvr>
    <a:masterClrMapping/>
  </p:clrMapOvr>
  <p:transition spd="med">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 calcmode="lin" valueType="num">
                                      <p:cBhvr additive="base">
                                        <p:cTn id="13" dur="500" fill="hold"/>
                                        <p:tgtEl>
                                          <p:spTgt spid="542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42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4275">
                                            <p:txEl>
                                              <p:pRg st="2" end="2"/>
                                            </p:txEl>
                                          </p:spTgt>
                                        </p:tgtEl>
                                        <p:attrNameLst>
                                          <p:attrName>style.visibility</p:attrName>
                                        </p:attrNameLst>
                                      </p:cBhvr>
                                      <p:to>
                                        <p:strVal val="visible"/>
                                      </p:to>
                                    </p:set>
                                    <p:anim calcmode="lin" valueType="num">
                                      <p:cBhvr additive="base">
                                        <p:cTn id="19" dur="500" fill="hold"/>
                                        <p:tgtEl>
                                          <p:spTgt spid="542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427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noFill/>
          <a:ln/>
        </p:spPr>
        <p:txBody>
          <a:bodyPr>
            <a:normAutofit fontScale="90000"/>
          </a:bodyPr>
          <a:lstStyle/>
          <a:p>
            <a:r>
              <a:rPr lang="en-US"/>
              <a:t>Unsafe Queries,  Expressive Power</a:t>
            </a:r>
          </a:p>
        </p:txBody>
      </p:sp>
      <p:sp>
        <p:nvSpPr>
          <p:cNvPr id="56323" name="Rectangle 3"/>
          <p:cNvSpPr>
            <a:spLocks noGrp="1" noChangeArrowheads="1"/>
          </p:cNvSpPr>
          <p:nvPr>
            <p:ph idx="1"/>
          </p:nvPr>
        </p:nvSpPr>
        <p:spPr>
          <a:xfrm>
            <a:off x="381000" y="1600200"/>
            <a:ext cx="8458200" cy="4724400"/>
          </a:xfrm>
          <a:noFill/>
          <a:ln/>
        </p:spPr>
        <p:txBody>
          <a:bodyPr/>
          <a:lstStyle/>
          <a:p>
            <a:r>
              <a:rPr lang="en-US"/>
              <a:t>It is possible to write syntactically correct calculus queries that have an infinite number of answers!  Such queries are called </a:t>
            </a:r>
            <a:r>
              <a:rPr lang="en-US" i="1" u="sng">
                <a:solidFill>
                  <a:schemeClr val="accent2"/>
                </a:solidFill>
              </a:rPr>
              <a:t>unsafe</a:t>
            </a:r>
            <a:r>
              <a:rPr lang="en-US">
                <a:solidFill>
                  <a:schemeClr val="accent2"/>
                </a:solidFill>
              </a:rPr>
              <a:t>.</a:t>
            </a:r>
            <a:endParaRPr lang="en-US"/>
          </a:p>
          <a:p>
            <a:pPr lvl="1"/>
            <a:r>
              <a:rPr lang="en-US"/>
              <a:t>e.g.,</a:t>
            </a:r>
          </a:p>
          <a:p>
            <a:pPr lvl="1">
              <a:buFontTx/>
              <a:buNone/>
            </a:pPr>
            <a:endParaRPr lang="en-US"/>
          </a:p>
          <a:p>
            <a:r>
              <a:rPr lang="en-US"/>
              <a:t>It is known that every query that can be expressed in relational algebra can be expressed as a safe query in DRC / TRC; the converse is also true. </a:t>
            </a:r>
          </a:p>
          <a:p>
            <a:r>
              <a:rPr lang="en-US" i="1" u="sng">
                <a:solidFill>
                  <a:schemeClr val="accent2"/>
                </a:solidFill>
              </a:rPr>
              <a:t>Relational Completeness</a:t>
            </a:r>
            <a:r>
              <a:rPr lang="en-US">
                <a:solidFill>
                  <a:schemeClr val="accent2"/>
                </a:solidFill>
              </a:rPr>
              <a:t>:  </a:t>
            </a:r>
            <a:r>
              <a:rPr lang="en-US"/>
              <a:t>Query language (e.g., SQL) can express every query that is expressible in relational algebra/calculus. </a:t>
            </a:r>
          </a:p>
        </p:txBody>
      </p:sp>
      <p:graphicFrame>
        <p:nvGraphicFramePr>
          <p:cNvPr id="56324" name="Object 4"/>
          <p:cNvGraphicFramePr>
            <a:graphicFrameLocks/>
          </p:cNvGraphicFramePr>
          <p:nvPr/>
        </p:nvGraphicFramePr>
        <p:xfrm>
          <a:off x="2057400" y="3073400"/>
          <a:ext cx="3590925" cy="723900"/>
        </p:xfrm>
        <a:graphic>
          <a:graphicData uri="http://schemas.openxmlformats.org/presentationml/2006/ole">
            <p:oleObj spid="_x0000_s14338" name="Equation" r:id="rId3" imgW="3606480" imgH="739440" progId="Equation.2">
              <p:embed/>
            </p:oleObj>
          </a:graphicData>
        </a:graphic>
      </p:graphicFrame>
    </p:spTree>
  </p:cSld>
  <p:clrMapOvr>
    <a:masterClrMapping/>
  </p:clrMapOvr>
  <p:transition spd="med">
    <p:push dir="d"/>
  </p:transition>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noFill/>
          <a:ln/>
        </p:spPr>
        <p:txBody>
          <a:bodyPr/>
          <a:lstStyle/>
          <a:p>
            <a:r>
              <a:rPr lang="en-US"/>
              <a:t>Summary</a:t>
            </a:r>
          </a:p>
        </p:txBody>
      </p:sp>
      <p:sp>
        <p:nvSpPr>
          <p:cNvPr id="57347" name="Rectangle 3"/>
          <p:cNvSpPr>
            <a:spLocks noGrp="1" noChangeArrowheads="1"/>
          </p:cNvSpPr>
          <p:nvPr>
            <p:ph idx="1"/>
          </p:nvPr>
        </p:nvSpPr>
        <p:spPr>
          <a:xfrm>
            <a:off x="76200" y="1371600"/>
            <a:ext cx="8991600" cy="5257800"/>
          </a:xfrm>
          <a:noFill/>
          <a:ln/>
        </p:spPr>
        <p:txBody>
          <a:bodyPr/>
          <a:lstStyle/>
          <a:p>
            <a:r>
              <a:rPr lang="en-US"/>
              <a:t>The relational model has rigorously defined query languages that are simple and powerful.</a:t>
            </a:r>
          </a:p>
          <a:p>
            <a:r>
              <a:rPr lang="en-US"/>
              <a:t>Relational algebra is more operational; useful as internal representation for query evaluation plans.</a:t>
            </a:r>
          </a:p>
          <a:p>
            <a:r>
              <a:rPr lang="en-US"/>
              <a:t>Relational calculus is non-operational, and users define queries in terms of what they want, not in terms of how to compute it.  </a:t>
            </a:r>
            <a:r>
              <a:rPr lang="en-US">
                <a:solidFill>
                  <a:schemeClr val="accent2"/>
                </a:solidFill>
              </a:rPr>
              <a:t>(</a:t>
            </a:r>
            <a:r>
              <a:rPr lang="en-US" i="1">
                <a:solidFill>
                  <a:schemeClr val="accent2"/>
                </a:solidFill>
              </a:rPr>
              <a:t>Declarativeness</a:t>
            </a:r>
            <a:r>
              <a:rPr lang="en-US">
                <a:solidFill>
                  <a:schemeClr val="accent2"/>
                </a:solidFill>
              </a:rPr>
              <a:t>.)</a:t>
            </a:r>
            <a:endParaRPr lang="en-US"/>
          </a:p>
          <a:p>
            <a:r>
              <a:rPr lang="en-US"/>
              <a:t>Several ways of expressing a given query; a </a:t>
            </a:r>
            <a:r>
              <a:rPr lang="en-US" i="1"/>
              <a:t>query</a:t>
            </a:r>
            <a:r>
              <a:rPr lang="en-US"/>
              <a:t> </a:t>
            </a:r>
            <a:r>
              <a:rPr lang="en-US" i="1"/>
              <a:t>optimizer</a:t>
            </a:r>
            <a:r>
              <a:rPr lang="en-US"/>
              <a:t> should choose the most efficient version.</a:t>
            </a:r>
          </a:p>
          <a:p>
            <a:r>
              <a:rPr lang="en-US"/>
              <a:t>Algebra and safe calculus have same </a:t>
            </a:r>
            <a:r>
              <a:rPr lang="en-US" i="1">
                <a:solidFill>
                  <a:schemeClr val="accent2"/>
                </a:solidFill>
              </a:rPr>
              <a:t>expressive</a:t>
            </a:r>
            <a:r>
              <a:rPr lang="en-US">
                <a:solidFill>
                  <a:schemeClr val="accent2"/>
                </a:solidFill>
              </a:rPr>
              <a:t> </a:t>
            </a:r>
            <a:r>
              <a:rPr lang="en-US" i="1">
                <a:solidFill>
                  <a:schemeClr val="accent2"/>
                </a:solidFill>
              </a:rPr>
              <a:t>power</a:t>
            </a:r>
            <a:r>
              <a:rPr lang="en-US"/>
              <a:t>, leading to the notion of </a:t>
            </a:r>
            <a:r>
              <a:rPr lang="en-US" i="1">
                <a:solidFill>
                  <a:schemeClr val="accent2"/>
                </a:solidFill>
              </a:rPr>
              <a:t>relational completeness</a:t>
            </a:r>
            <a:r>
              <a:rPr lang="en-US" i="1"/>
              <a:t>.</a:t>
            </a:r>
          </a:p>
        </p:txBody>
      </p:sp>
    </p:spTree>
  </p:cSld>
  <p:clrMapOvr>
    <a:masterClrMapping/>
  </p:clrMapOvr>
  <p:transition spd="med">
    <p:push dir="d"/>
  </p:transition>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754" y="654112"/>
            <a:ext cx="7238246" cy="2546288"/>
          </a:xfrm>
        </p:spPr>
        <p:txBody>
          <a:bodyPr>
            <a:noAutofit/>
          </a:bodyPr>
          <a:lstStyle/>
          <a:p>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
            </a:r>
            <a:br>
              <a:rPr lang="en-US" sz="4000" dirty="0" smtClean="0">
                <a:solidFill>
                  <a:schemeClr val="tx1"/>
                </a:solidFill>
              </a:rPr>
            </a:br>
            <a:r>
              <a:rPr lang="en-US" sz="4000" dirty="0" smtClean="0">
                <a:solidFill>
                  <a:schemeClr val="tx1"/>
                </a:solidFill>
              </a:rPr>
              <a:t>                  </a:t>
            </a:r>
            <a:br>
              <a:rPr lang="en-US" sz="4000" dirty="0" smtClean="0">
                <a:solidFill>
                  <a:schemeClr val="tx1"/>
                </a:solidFill>
              </a:rPr>
            </a:br>
            <a:endParaRPr lang="en-US" sz="4000" dirty="0">
              <a:solidFill>
                <a:schemeClr val="tx1"/>
              </a:solidFill>
            </a:endParaRPr>
          </a:p>
          <a:p>
            <a:r>
              <a:rPr lang="en-US" sz="4000" dirty="0" smtClean="0">
                <a:solidFill>
                  <a:schemeClr val="tx1"/>
                </a:solidFill>
              </a:rPr>
              <a:t>                         </a:t>
            </a:r>
            <a:r>
              <a:rPr lang="en-US" sz="4000" dirty="0" smtClean="0">
                <a:solidFill>
                  <a:schemeClr val="accent1"/>
                </a:solidFill>
              </a:rPr>
              <a:t> Unit-4                     </a:t>
            </a:r>
          </a:p>
          <a:p>
            <a:r>
              <a:rPr lang="en-US" sz="4000" dirty="0" err="1" smtClean="0">
                <a:solidFill>
                  <a:schemeClr val="tx1"/>
                </a:solidFill>
              </a:rPr>
              <a:t>        Sql</a:t>
            </a:r>
            <a:r>
              <a:rPr lang="en-US" sz="4000" dirty="0" smtClean="0">
                <a:solidFill>
                  <a:schemeClr val="tx1"/>
                </a:solidFill>
              </a:rPr>
              <a:t> components and data </a:t>
            </a:r>
          </a:p>
          <a:p>
            <a:r>
              <a:rPr lang="en-US" sz="4000" dirty="0" err="1" smtClean="0">
                <a:solidFill>
                  <a:schemeClr val="tx1"/>
                </a:solidFill>
              </a:rPr>
              <a:t>            defination</a:t>
            </a:r>
            <a:r>
              <a:rPr lang="en-US" sz="4000" dirty="0" smtClean="0">
                <a:solidFill>
                  <a:schemeClr val="tx1"/>
                </a:solidFill>
              </a:rPr>
              <a:t>  language</a:t>
            </a:r>
          </a:p>
        </p:txBody>
      </p:sp>
    </p:spTree>
  </p:cSld>
  <p:clrMapOvr>
    <a:masterClrMapping/>
  </p:clrMapOvr>
  <p:transition spd="med">
    <p:push dir="d"/>
  </p:transition>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655638"/>
          </a:xfrm>
        </p:spPr>
        <p:txBody>
          <a:bodyPr>
            <a:noAutofit/>
          </a:bodyPr>
          <a:lstStyle/>
          <a:p>
            <a:r>
              <a:rPr lang="en-US" sz="4800" b="1" dirty="0" smtClean="0">
                <a:solidFill>
                  <a:schemeClr val="tx1"/>
                </a:solidFill>
              </a:rPr>
              <a:t>              content</a:t>
            </a:r>
            <a:endParaRPr lang="en-US" sz="4800" b="1" dirty="0">
              <a:solidFill>
                <a:schemeClr val="tx1"/>
              </a:solidFill>
            </a:endParaRPr>
          </a:p>
        </p:txBody>
      </p:sp>
      <p:sp>
        <p:nvSpPr>
          <p:cNvPr id="3" name="Content Placeholder 2"/>
          <p:cNvSpPr>
            <a:spLocks noGrp="1"/>
          </p:cNvSpPr>
          <p:nvPr>
            <p:ph sz="half" idx="1"/>
          </p:nvPr>
        </p:nvSpPr>
        <p:spPr>
          <a:xfrm>
            <a:off x="457200" y="990600"/>
            <a:ext cx="7391400" cy="5181600"/>
          </a:xfrm>
        </p:spPr>
        <p:txBody>
          <a:bodyPr>
            <a:normAutofit fontScale="92500" lnSpcReduction="10000"/>
          </a:bodyPr>
          <a:lstStyle/>
          <a:p>
            <a:r>
              <a:rPr lang="en-US" b="1" dirty="0" smtClean="0"/>
              <a:t> SQL’s basic object </a:t>
            </a:r>
          </a:p>
          <a:p>
            <a:r>
              <a:rPr lang="en-US" b="1" dirty="0" smtClean="0"/>
              <a:t>Data types</a:t>
            </a:r>
          </a:p>
          <a:p>
            <a:pPr>
              <a:buFont typeface="Wingdings" pitchFamily="2" charset="2"/>
              <a:buChar char="Ø"/>
            </a:pPr>
            <a:r>
              <a:rPr lang="en-US" b="1" dirty="0" smtClean="0"/>
              <a:t> Character-String </a:t>
            </a:r>
            <a:r>
              <a:rPr lang="en-US" b="1" dirty="0" err="1" smtClean="0"/>
              <a:t>datatype</a:t>
            </a:r>
            <a:endParaRPr lang="en-US" b="1" dirty="0" smtClean="0"/>
          </a:p>
          <a:p>
            <a:pPr>
              <a:buFont typeface="Wingdings" pitchFamily="2" charset="2"/>
              <a:buChar char="Ø"/>
            </a:pPr>
            <a:r>
              <a:rPr lang="en-US" b="1" dirty="0" smtClean="0"/>
              <a:t> Numeric </a:t>
            </a:r>
            <a:r>
              <a:rPr lang="en-US" b="1" dirty="0" err="1" smtClean="0"/>
              <a:t>datatype</a:t>
            </a:r>
            <a:endParaRPr lang="en-US" b="1" dirty="0" smtClean="0"/>
          </a:p>
          <a:p>
            <a:pPr>
              <a:buFont typeface="Wingdings" pitchFamily="2" charset="2"/>
              <a:buChar char="Ø"/>
            </a:pPr>
            <a:r>
              <a:rPr lang="en-US" b="1" dirty="0" smtClean="0"/>
              <a:t>Date and Time </a:t>
            </a:r>
            <a:r>
              <a:rPr lang="en-US" b="1" dirty="0" err="1" smtClean="0"/>
              <a:t>datatype</a:t>
            </a:r>
            <a:endParaRPr lang="en-US" b="1" dirty="0" smtClean="0"/>
          </a:p>
          <a:p>
            <a:r>
              <a:rPr lang="en-US" b="1" dirty="0" smtClean="0"/>
              <a:t>Aggregate functions</a:t>
            </a:r>
          </a:p>
          <a:p>
            <a:r>
              <a:rPr lang="en-US" b="1" dirty="0" smtClean="0"/>
              <a:t>Scalar functions</a:t>
            </a:r>
          </a:p>
          <a:p>
            <a:r>
              <a:rPr lang="en-US" b="1" dirty="0" smtClean="0"/>
              <a:t>Null values </a:t>
            </a:r>
          </a:p>
          <a:p>
            <a:r>
              <a:rPr lang="en-US" b="1" dirty="0" smtClean="0"/>
              <a:t>Creating database objects </a:t>
            </a:r>
          </a:p>
          <a:p>
            <a:r>
              <a:rPr lang="en-US" b="1" dirty="0" smtClean="0"/>
              <a:t>Modifying database objects</a:t>
            </a:r>
          </a:p>
          <a:p>
            <a:r>
              <a:rPr lang="en-US" b="1" dirty="0" smtClean="0"/>
              <a:t>Removing database objects</a:t>
            </a:r>
          </a:p>
          <a:p>
            <a:r>
              <a:rPr lang="en-US" b="1" dirty="0" smtClean="0"/>
              <a:t>Reference</a:t>
            </a:r>
          </a:p>
          <a:p>
            <a:endParaRPr lang="en-US" b="1" dirty="0"/>
          </a:p>
        </p:txBody>
      </p:sp>
    </p:spTree>
  </p:cSld>
  <p:clrMapOvr>
    <a:masterClrMapping/>
  </p:clrMapOvr>
  <p:transition spd="med">
    <p:push dir="d"/>
  </p:transition>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467600" cy="655638"/>
          </a:xfrm>
        </p:spPr>
        <p:txBody>
          <a:bodyPr>
            <a:normAutofit/>
          </a:bodyPr>
          <a:lstStyle/>
          <a:p>
            <a:r>
              <a:rPr lang="en-US" sz="3600" b="1" dirty="0" smtClean="0">
                <a:solidFill>
                  <a:schemeClr val="tx1"/>
                </a:solidFill>
              </a:rPr>
              <a:t>      Introduction   to   </a:t>
            </a:r>
            <a:r>
              <a:rPr lang="en-US" sz="3600" b="1" dirty="0" err="1" smtClean="0">
                <a:solidFill>
                  <a:schemeClr val="tx1"/>
                </a:solidFill>
              </a:rPr>
              <a:t>sql</a:t>
            </a:r>
            <a:endParaRPr lang="en-US" sz="3600" b="1" dirty="0">
              <a:solidFill>
                <a:schemeClr val="tx1"/>
              </a:solidFill>
            </a:endParaRPr>
          </a:p>
        </p:txBody>
      </p:sp>
      <p:sp>
        <p:nvSpPr>
          <p:cNvPr id="3" name="Content Placeholder 2"/>
          <p:cNvSpPr>
            <a:spLocks noGrp="1"/>
          </p:cNvSpPr>
          <p:nvPr>
            <p:ph sz="half" idx="1"/>
          </p:nvPr>
        </p:nvSpPr>
        <p:spPr>
          <a:xfrm>
            <a:off x="457200" y="1600200"/>
            <a:ext cx="7543800" cy="4572000"/>
          </a:xfrm>
        </p:spPr>
        <p:txBody>
          <a:bodyPr/>
          <a:lstStyle/>
          <a:p>
            <a:r>
              <a:rPr lang="en-US" dirty="0" smtClean="0"/>
              <a:t>Structure Query Language(SQL) is a database query language used for storing and managing data in Relational DBMS. SQL was the first commercial language introduced for E.F </a:t>
            </a:r>
            <a:r>
              <a:rPr lang="en-US" dirty="0" err="1" smtClean="0"/>
              <a:t>Codd's</a:t>
            </a:r>
            <a:r>
              <a:rPr lang="en-US" dirty="0" smtClean="0"/>
              <a:t> </a:t>
            </a:r>
            <a:r>
              <a:rPr lang="en-US" b="1" dirty="0" smtClean="0"/>
              <a:t>Relational</a:t>
            </a:r>
            <a:r>
              <a:rPr lang="en-US" dirty="0" smtClean="0"/>
              <a:t> model of database. Today almost all RDBMS(</a:t>
            </a:r>
            <a:r>
              <a:rPr lang="en-US" dirty="0" err="1" smtClean="0"/>
              <a:t>MySql</a:t>
            </a:r>
            <a:r>
              <a:rPr lang="en-US" dirty="0" smtClean="0"/>
              <a:t>, Oracle, </a:t>
            </a:r>
            <a:r>
              <a:rPr lang="en-US" dirty="0" err="1" smtClean="0"/>
              <a:t>Infomix</a:t>
            </a:r>
            <a:r>
              <a:rPr lang="en-US" dirty="0" smtClean="0"/>
              <a:t>, Sybase, MS Access) use </a:t>
            </a:r>
            <a:r>
              <a:rPr lang="en-US" b="1" dirty="0" smtClean="0"/>
              <a:t>SQL</a:t>
            </a:r>
            <a:r>
              <a:rPr lang="en-US" dirty="0" smtClean="0"/>
              <a:t> as the standard database query language. SQL is used to perform all types of data operations in RDBMS.</a:t>
            </a:r>
            <a:endParaRPr lang="en-US" dirty="0"/>
          </a:p>
        </p:txBody>
      </p:sp>
    </p:spTree>
  </p:cSld>
  <p:clrMapOvr>
    <a:masterClrMapping/>
  </p:clrMapOvr>
  <p:transition spd="med">
    <p:push dir="d"/>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313688"/>
          </a:xfrm>
        </p:spPr>
        <p:txBody>
          <a:bodyPr>
            <a:normAutofit fontScale="90000"/>
          </a:bodyPr>
          <a:lstStyle/>
          <a:p>
            <a:pPr algn="ctr"/>
            <a:r>
              <a:rPr lang="en-US" b="1" dirty="0" smtClean="0">
                <a:solidFill>
                  <a:schemeClr val="tx1"/>
                </a:solidFill>
                <a:latin typeface="Algerian" pitchFamily="82" charset="0"/>
              </a:rPr>
              <a:t>REPRESENTING  RELATIONAL DATABASE  STRUCTURES</a:t>
            </a:r>
            <a:endParaRPr lang="en-US" b="1" dirty="0">
              <a:solidFill>
                <a:schemeClr val="tx1"/>
              </a:solidFill>
              <a:latin typeface="Algerian" pitchFamily="82" charset="0"/>
            </a:endParaRPr>
          </a:p>
        </p:txBody>
      </p:sp>
      <p:sp>
        <p:nvSpPr>
          <p:cNvPr id="3" name="Content Placeholder 2"/>
          <p:cNvSpPr>
            <a:spLocks noGrp="1"/>
          </p:cNvSpPr>
          <p:nvPr>
            <p:ph idx="1"/>
          </p:nvPr>
        </p:nvSpPr>
        <p:spPr/>
        <p:txBody>
          <a:bodyPr/>
          <a:lstStyle/>
          <a:p>
            <a:pPr>
              <a:buNone/>
            </a:pPr>
            <a:r>
              <a:rPr lang="en-US" dirty="0" smtClean="0"/>
              <a:t> The relation scheme would be written as </a:t>
            </a:r>
          </a:p>
          <a:p>
            <a:pPr>
              <a:buNone/>
            </a:pPr>
            <a:r>
              <a:rPr lang="en-US" b="1" dirty="0" smtClean="0"/>
              <a:t>         student(</a:t>
            </a:r>
            <a:r>
              <a:rPr lang="en-US" b="1" dirty="0" err="1" smtClean="0"/>
              <a:t>stuid,sname,subject,marks</a:t>
            </a:r>
            <a:r>
              <a:rPr lang="en-US" b="1" dirty="0" smtClean="0"/>
              <a:t>)</a:t>
            </a:r>
          </a:p>
          <a:p>
            <a:pPr>
              <a:buNone/>
            </a:pPr>
            <a:r>
              <a:rPr lang="en-US" b="1" dirty="0" smtClean="0"/>
              <a:t>         class(</a:t>
            </a:r>
            <a:r>
              <a:rPr lang="en-US" b="1" dirty="0" err="1" smtClean="0"/>
              <a:t>courses#,facid,room</a:t>
            </a:r>
            <a:r>
              <a:rPr lang="en-US" b="1" dirty="0" smtClean="0"/>
              <a:t>)</a:t>
            </a:r>
          </a:p>
          <a:p>
            <a:pPr>
              <a:buNone/>
            </a:pPr>
            <a:r>
              <a:rPr lang="en-US" b="1" dirty="0" smtClean="0"/>
              <a:t>         faculty(</a:t>
            </a:r>
            <a:r>
              <a:rPr lang="en-US" b="1" dirty="0" err="1" smtClean="0"/>
              <a:t>facid,fname,dept,rank</a:t>
            </a:r>
            <a:r>
              <a:rPr lang="en-US" b="1" dirty="0" smtClean="0"/>
              <a:t>)</a:t>
            </a:r>
          </a:p>
          <a:p>
            <a:pPr>
              <a:buNone/>
            </a:pPr>
            <a:r>
              <a:rPr lang="en-US" b="1" dirty="0" smtClean="0"/>
              <a:t>         enrollment(</a:t>
            </a:r>
            <a:r>
              <a:rPr lang="en-US" b="1" dirty="0" err="1" smtClean="0"/>
              <a:t>course#,stuid,grade</a:t>
            </a:r>
            <a:r>
              <a:rPr lang="en-US" b="1" dirty="0" smtClean="0"/>
              <a:t>)</a:t>
            </a:r>
            <a:endParaRPr lang="en-US" b="1" dirty="0"/>
          </a:p>
        </p:txBody>
      </p:sp>
    </p:spTree>
  </p:cSld>
  <p:clrMapOvr>
    <a:masterClrMapping/>
  </p:clrMapOvr>
  <p:transition spd="med" advClick="0" advTm="3000">
    <p:cover di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sz="3600" b="1" dirty="0" smtClean="0">
                <a:solidFill>
                  <a:schemeClr val="tx1"/>
                </a:solidFill>
              </a:rPr>
              <a:t>     ADVANTAGES   OF   SQL</a:t>
            </a:r>
            <a:endParaRPr lang="en-US" sz="3600" b="1" dirty="0">
              <a:solidFill>
                <a:schemeClr val="tx1"/>
              </a:solidFill>
            </a:endParaRPr>
          </a:p>
        </p:txBody>
      </p:sp>
      <p:sp>
        <p:nvSpPr>
          <p:cNvPr id="3" name="Content Placeholder 2"/>
          <p:cNvSpPr>
            <a:spLocks noGrp="1"/>
          </p:cNvSpPr>
          <p:nvPr>
            <p:ph sz="half" idx="1"/>
          </p:nvPr>
        </p:nvSpPr>
        <p:spPr>
          <a:xfrm>
            <a:off x="457200" y="1143000"/>
            <a:ext cx="7467600" cy="5029200"/>
          </a:xfrm>
        </p:spPr>
        <p:txBody>
          <a:bodyPr>
            <a:normAutofit fontScale="92500"/>
          </a:bodyPr>
          <a:lstStyle/>
          <a:p>
            <a:r>
              <a:rPr lang="en-US" dirty="0" smtClean="0"/>
              <a:t>Allows users to access data in the relational database management systems.</a:t>
            </a:r>
          </a:p>
          <a:p>
            <a:r>
              <a:rPr lang="en-US" dirty="0" smtClean="0"/>
              <a:t>Allows users to describe the data.</a:t>
            </a:r>
          </a:p>
          <a:p>
            <a:r>
              <a:rPr lang="en-US" dirty="0" smtClean="0"/>
              <a:t>Allows users to define the data in a database and manipulate that data.</a:t>
            </a:r>
          </a:p>
          <a:p>
            <a:r>
              <a:rPr lang="en-US" dirty="0" smtClean="0"/>
              <a:t>Allows to embed within other languages using SQL modules, libraries &amp; pre-compilers.</a:t>
            </a:r>
          </a:p>
          <a:p>
            <a:r>
              <a:rPr lang="en-US" dirty="0" smtClean="0"/>
              <a:t>Allows users to create and drop databases and tables.</a:t>
            </a:r>
          </a:p>
          <a:p>
            <a:r>
              <a:rPr lang="en-US" dirty="0" smtClean="0"/>
              <a:t>Allows users to create view, stored procedure, functions in a database.</a:t>
            </a:r>
          </a:p>
          <a:p>
            <a:r>
              <a:rPr lang="en-US" smtClean="0"/>
              <a:t>Allows users to set permissions on tables, procedures and views.</a:t>
            </a:r>
            <a:endParaRPr lang="en-US"/>
          </a:p>
        </p:txBody>
      </p:sp>
    </p:spTree>
  </p:cSld>
  <p:clrMapOvr>
    <a:masterClrMapping/>
  </p:clrMapOvr>
  <p:transition spd="med">
    <p:push dir="d"/>
  </p:transition>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fontScale="90000"/>
          </a:bodyPr>
          <a:lstStyle/>
          <a:p>
            <a:r>
              <a:rPr lang="en-US" sz="4400" b="1" dirty="0" smtClean="0">
                <a:solidFill>
                  <a:schemeClr val="tx1"/>
                </a:solidFill>
              </a:rPr>
              <a:t>Disadvantages of </a:t>
            </a:r>
            <a:r>
              <a:rPr lang="en-US" sz="4400" b="1" dirty="0" err="1" smtClean="0">
                <a:solidFill>
                  <a:schemeClr val="tx1"/>
                </a:solidFill>
              </a:rPr>
              <a:t>sql</a:t>
            </a:r>
            <a:endParaRPr lang="en-US" sz="4400" b="1" dirty="0">
              <a:solidFill>
                <a:schemeClr val="tx1"/>
              </a:solidFill>
            </a:endParaRPr>
          </a:p>
        </p:txBody>
      </p:sp>
      <p:sp>
        <p:nvSpPr>
          <p:cNvPr id="3" name="Content Placeholder 2"/>
          <p:cNvSpPr>
            <a:spLocks noGrp="1"/>
          </p:cNvSpPr>
          <p:nvPr>
            <p:ph sz="half" idx="1"/>
          </p:nvPr>
        </p:nvSpPr>
        <p:spPr>
          <a:xfrm>
            <a:off x="457200" y="990600"/>
            <a:ext cx="7467600" cy="5181600"/>
          </a:xfrm>
        </p:spPr>
        <p:txBody>
          <a:bodyPr/>
          <a:lstStyle/>
          <a:p>
            <a:r>
              <a:rPr lang="en-US" dirty="0" smtClean="0"/>
              <a:t>Difficulty in Interfacing:</a:t>
            </a:r>
            <a:br>
              <a:rPr lang="en-US" dirty="0" smtClean="0"/>
            </a:br>
            <a:r>
              <a:rPr lang="en-US" dirty="0" smtClean="0"/>
              <a:t>Interfacing an SQL database is more complex than</a:t>
            </a:r>
            <a:br>
              <a:rPr lang="en-US" dirty="0" smtClean="0"/>
            </a:br>
            <a:r>
              <a:rPr lang="en-US" dirty="0" smtClean="0"/>
              <a:t>adding a few lines of code.</a:t>
            </a:r>
          </a:p>
          <a:p>
            <a:endParaRPr lang="en-US" dirty="0" smtClean="0"/>
          </a:p>
          <a:p>
            <a:r>
              <a:rPr lang="en-US" dirty="0" smtClean="0"/>
              <a:t>More Features Implemented in Proprietary way:</a:t>
            </a:r>
            <a:br>
              <a:rPr lang="en-US" dirty="0" smtClean="0"/>
            </a:br>
            <a:r>
              <a:rPr lang="en-US" dirty="0" smtClean="0"/>
              <a:t>Although SQL databases conform to ANSI &amp; ISO </a:t>
            </a:r>
            <a:br>
              <a:rPr lang="en-US" dirty="0" smtClean="0"/>
            </a:br>
            <a:r>
              <a:rPr lang="en-US" dirty="0" smtClean="0"/>
              <a:t>standards, some databases go for proprietary</a:t>
            </a:r>
            <a:br>
              <a:rPr lang="en-US" dirty="0" smtClean="0"/>
            </a:br>
            <a:r>
              <a:rPr lang="en-US" dirty="0" smtClean="0"/>
              <a:t>extensions to standard SQL to ensure vendor lock-in.</a:t>
            </a:r>
            <a:endParaRPr lang="en-US" dirty="0"/>
          </a:p>
        </p:txBody>
      </p:sp>
    </p:spTree>
  </p:cSld>
  <p:clrMapOvr>
    <a:masterClrMapping/>
  </p:clrMapOvr>
  <p:transition spd="med">
    <p:push dir="d"/>
  </p:transition>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Autofit/>
          </a:bodyPr>
          <a:lstStyle/>
          <a:p>
            <a:r>
              <a:rPr lang="en-US" sz="4000" b="1" dirty="0" smtClean="0">
                <a:solidFill>
                  <a:schemeClr val="tx1"/>
                </a:solidFill>
              </a:rPr>
              <a:t>       An overview  of  </a:t>
            </a:r>
            <a:r>
              <a:rPr lang="en-US" sz="4000" b="1" dirty="0" err="1" smtClean="0">
                <a:solidFill>
                  <a:schemeClr val="tx1"/>
                </a:solidFill>
              </a:rPr>
              <a:t>sql</a:t>
            </a:r>
            <a:endParaRPr lang="en-US" sz="4000" b="1" dirty="0">
              <a:solidFill>
                <a:schemeClr val="tx1"/>
              </a:solidFill>
            </a:endParaRPr>
          </a:p>
        </p:txBody>
      </p:sp>
      <p:sp>
        <p:nvSpPr>
          <p:cNvPr id="3" name="Content Placeholder 2"/>
          <p:cNvSpPr>
            <a:spLocks noGrp="1"/>
          </p:cNvSpPr>
          <p:nvPr>
            <p:ph sz="half" idx="1"/>
          </p:nvPr>
        </p:nvSpPr>
        <p:spPr>
          <a:xfrm>
            <a:off x="457200" y="1219200"/>
            <a:ext cx="7467600" cy="4953000"/>
          </a:xfrm>
        </p:spPr>
        <p:txBody>
          <a:bodyPr>
            <a:normAutofit fontScale="92500" lnSpcReduction="10000"/>
          </a:bodyPr>
          <a:lstStyle/>
          <a:p>
            <a:r>
              <a:rPr lang="en-US" dirty="0" smtClean="0"/>
              <a:t>SQL is Structured Query Language, which is a computer language for storing, manipulating and retrieving data stored in a relational database.</a:t>
            </a:r>
          </a:p>
          <a:p>
            <a:r>
              <a:rPr lang="en-US" dirty="0" smtClean="0"/>
              <a:t>SQL is the standard language for Relational Database System. All the Relational Database Management Systems (RDMS) like </a:t>
            </a:r>
            <a:r>
              <a:rPr lang="en-US" dirty="0" err="1" smtClean="0"/>
              <a:t>MySQL</a:t>
            </a:r>
            <a:r>
              <a:rPr lang="en-US" dirty="0" smtClean="0"/>
              <a:t>, MS Access, Oracle, Sybase, Informix, </a:t>
            </a:r>
            <a:r>
              <a:rPr lang="en-US" dirty="0" err="1" smtClean="0"/>
              <a:t>Postgres</a:t>
            </a:r>
            <a:r>
              <a:rPr lang="en-US" dirty="0" smtClean="0"/>
              <a:t> and SQL Server use SQL as their standard database language.</a:t>
            </a:r>
          </a:p>
          <a:p>
            <a:r>
              <a:rPr lang="en-US" dirty="0" smtClean="0"/>
              <a:t>Also, they are using different dialects, such as −</a:t>
            </a:r>
          </a:p>
          <a:p>
            <a:pPr>
              <a:buNone/>
            </a:pPr>
            <a:r>
              <a:rPr lang="en-US" dirty="0" smtClean="0"/>
              <a:t>                    MS SQL Server using T-SQL,</a:t>
            </a:r>
          </a:p>
          <a:p>
            <a:pPr>
              <a:buNone/>
            </a:pPr>
            <a:r>
              <a:rPr lang="en-US" dirty="0" smtClean="0"/>
              <a:t>                    Oracle using PL/SQL,</a:t>
            </a:r>
          </a:p>
          <a:p>
            <a:pPr>
              <a:buNone/>
            </a:pPr>
            <a:r>
              <a:rPr lang="en-US" dirty="0" smtClean="0"/>
              <a:t>                    MS Access version of SQL is called JET                       SQL (native format) etc.</a:t>
            </a:r>
          </a:p>
          <a:p>
            <a:endParaRPr lang="en-US" dirty="0"/>
          </a:p>
        </p:txBody>
      </p:sp>
    </p:spTree>
  </p:cSld>
  <p:clrMapOvr>
    <a:masterClrMapping/>
  </p:clrMapOvr>
  <p:transition spd="med">
    <p:push dir="d"/>
  </p:transition>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sz="3200" b="1" dirty="0" smtClean="0">
                <a:solidFill>
                  <a:schemeClr val="tx1"/>
                </a:solidFill>
              </a:rPr>
              <a:t>             Data  types  in  </a:t>
            </a:r>
            <a:r>
              <a:rPr lang="en-US" sz="3200" b="1" dirty="0" err="1" smtClean="0">
                <a:solidFill>
                  <a:schemeClr val="tx1"/>
                </a:solidFill>
              </a:rPr>
              <a:t>sql</a:t>
            </a:r>
            <a:endParaRPr lang="en-US" sz="3200" b="1" dirty="0">
              <a:solidFill>
                <a:schemeClr val="tx1"/>
              </a:solidFill>
            </a:endParaRPr>
          </a:p>
        </p:txBody>
      </p:sp>
      <p:sp>
        <p:nvSpPr>
          <p:cNvPr id="3" name="Content Placeholder 2"/>
          <p:cNvSpPr>
            <a:spLocks noGrp="1"/>
          </p:cNvSpPr>
          <p:nvPr>
            <p:ph sz="half" idx="1"/>
          </p:nvPr>
        </p:nvSpPr>
        <p:spPr>
          <a:xfrm>
            <a:off x="457200" y="1219200"/>
            <a:ext cx="7696200" cy="4953000"/>
          </a:xfrm>
        </p:spPr>
        <p:txBody>
          <a:bodyPr>
            <a:normAutofit/>
          </a:bodyPr>
          <a:lstStyle/>
          <a:p>
            <a:r>
              <a:rPr lang="en-US" sz="2000" dirty="0" smtClean="0"/>
              <a:t>SQL Data Type is an attribute that specifies the type of data of any object. Each column, variable and expression has a related data type in SQL. You can use these data types while creating your tables. You can choose a data type for a table column based on your requirement.</a:t>
            </a:r>
          </a:p>
          <a:p>
            <a:r>
              <a:rPr lang="en-US" sz="2000" dirty="0" smtClean="0"/>
              <a:t>The are three types of data type in </a:t>
            </a:r>
            <a:r>
              <a:rPr lang="en-US" sz="2000" dirty="0" err="1" smtClean="0"/>
              <a:t>sql</a:t>
            </a:r>
            <a:r>
              <a:rPr lang="en-US" sz="2000" dirty="0" smtClean="0"/>
              <a:t>:-</a:t>
            </a:r>
          </a:p>
          <a:p>
            <a:pPr>
              <a:buNone/>
            </a:pPr>
            <a:r>
              <a:rPr lang="en-US" sz="2000" dirty="0" smtClean="0"/>
              <a:t>      a) Character-String </a:t>
            </a:r>
            <a:r>
              <a:rPr lang="en-US" sz="2000" dirty="0" err="1" smtClean="0"/>
              <a:t>datatypes</a:t>
            </a:r>
            <a:r>
              <a:rPr lang="en-US" sz="2000" dirty="0" smtClean="0"/>
              <a:t> </a:t>
            </a:r>
          </a:p>
          <a:p>
            <a:pPr>
              <a:buNone/>
            </a:pPr>
            <a:r>
              <a:rPr lang="en-US" sz="2000" dirty="0" smtClean="0"/>
              <a:t>      b) Numeric </a:t>
            </a:r>
            <a:r>
              <a:rPr lang="en-US" sz="2000" dirty="0" err="1" smtClean="0"/>
              <a:t>datatypes</a:t>
            </a:r>
            <a:r>
              <a:rPr lang="en-US" sz="2000" dirty="0" smtClean="0"/>
              <a:t> </a:t>
            </a:r>
          </a:p>
          <a:p>
            <a:pPr>
              <a:buNone/>
            </a:pPr>
            <a:r>
              <a:rPr lang="en-US" sz="2000" dirty="0" smtClean="0"/>
              <a:t>      c) Date-Time </a:t>
            </a:r>
            <a:r>
              <a:rPr lang="en-US" sz="2000" dirty="0" err="1" smtClean="0"/>
              <a:t>datatypes</a:t>
            </a:r>
            <a:endParaRPr lang="en-US" sz="2000" dirty="0" smtClean="0"/>
          </a:p>
          <a:p>
            <a:endParaRPr lang="en-US" sz="2000" dirty="0"/>
          </a:p>
        </p:txBody>
      </p:sp>
    </p:spTree>
  </p:cSld>
  <p:clrMapOvr>
    <a:masterClrMapping/>
  </p:clrMapOvr>
  <p:transition spd="med">
    <p:push dir="d"/>
  </p:transition>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rmAutofit fontScale="90000"/>
          </a:bodyPr>
          <a:lstStyle/>
          <a:p>
            <a:r>
              <a:rPr lang="en-US" sz="3600" b="1" dirty="0" smtClean="0">
                <a:solidFill>
                  <a:schemeClr val="tx1"/>
                </a:solidFill>
              </a:rPr>
              <a:t>  Character-string  </a:t>
            </a:r>
            <a:r>
              <a:rPr lang="en-US" sz="3600" b="1" dirty="0" err="1" smtClean="0">
                <a:solidFill>
                  <a:schemeClr val="tx1"/>
                </a:solidFill>
              </a:rPr>
              <a:t>datatypes</a:t>
            </a:r>
            <a:r>
              <a:rPr lang="en-US" sz="3600" b="1" dirty="0" smtClean="0">
                <a:solidFill>
                  <a:schemeClr val="tx1"/>
                </a:solidFill>
              </a:rPr>
              <a:t> </a:t>
            </a:r>
            <a:endParaRPr lang="en-US" sz="3600" b="1" dirty="0">
              <a:solidFill>
                <a:schemeClr val="tx1"/>
              </a:solidFill>
            </a:endParaRPr>
          </a:p>
        </p:txBody>
      </p:sp>
      <p:sp>
        <p:nvSpPr>
          <p:cNvPr id="3" name="Content Placeholder 2"/>
          <p:cNvSpPr>
            <a:spLocks noGrp="1"/>
          </p:cNvSpPr>
          <p:nvPr>
            <p:ph idx="1"/>
          </p:nvPr>
        </p:nvSpPr>
        <p:spPr>
          <a:xfrm>
            <a:off x="457200" y="1066800"/>
            <a:ext cx="7467600" cy="5407152"/>
          </a:xfrm>
        </p:spPr>
        <p:txBody>
          <a:bodyPr>
            <a:normAutofit fontScale="92500" lnSpcReduction="10000"/>
          </a:bodyPr>
          <a:lstStyle/>
          <a:p>
            <a:r>
              <a:rPr lang="en-US" dirty="0" smtClean="0"/>
              <a:t>Character data types store character strings. The four different character types vary in length and storage characteristics:-</a:t>
            </a:r>
          </a:p>
          <a:p>
            <a:pPr>
              <a:buNone/>
            </a:pPr>
            <a:r>
              <a:rPr lang="en-US" dirty="0" smtClean="0"/>
              <a:t>                            char</a:t>
            </a:r>
          </a:p>
          <a:p>
            <a:pPr>
              <a:buNone/>
            </a:pPr>
            <a:r>
              <a:rPr lang="en-US" dirty="0" smtClean="0"/>
              <a:t>                            </a:t>
            </a:r>
            <a:r>
              <a:rPr lang="en-US" dirty="0" err="1" smtClean="0"/>
              <a:t>varchar</a:t>
            </a:r>
            <a:r>
              <a:rPr lang="en-US" dirty="0" smtClean="0"/>
              <a:t> </a:t>
            </a:r>
          </a:p>
          <a:p>
            <a:pPr>
              <a:buNone/>
            </a:pPr>
            <a:r>
              <a:rPr lang="en-US" dirty="0" smtClean="0"/>
              <a:t>                            </a:t>
            </a:r>
            <a:r>
              <a:rPr lang="en-US" dirty="0" err="1" smtClean="0"/>
              <a:t>varchar</a:t>
            </a:r>
            <a:r>
              <a:rPr lang="en-US" dirty="0" smtClean="0"/>
              <a:t>(max)</a:t>
            </a:r>
          </a:p>
          <a:p>
            <a:pPr>
              <a:buNone/>
            </a:pPr>
            <a:r>
              <a:rPr lang="en-US" dirty="0" smtClean="0"/>
              <a:t>                             text</a:t>
            </a:r>
          </a:p>
          <a:p>
            <a:r>
              <a:rPr lang="en-US" dirty="0" smtClean="0"/>
              <a:t>The char data type is used to store strings of fixed size. As noted earlier, the maximum size of this data type is 8,000 characters, which is a significant increase over the 255-character limit in early versions. When a variable or a table column is assigned with a string that is shorter than its nominal size, it is padded with trailing spaces to fill the specified field length.</a:t>
            </a:r>
          </a:p>
          <a:p>
            <a:endParaRPr lang="en-US" dirty="0"/>
          </a:p>
        </p:txBody>
      </p:sp>
    </p:spTree>
  </p:cSld>
  <p:clrMapOvr>
    <a:masterClrMapping/>
  </p:clrMapOvr>
  <p:transition spd="med">
    <p:push dir="d"/>
  </p:transition>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fontScale="90000"/>
          </a:bodyPr>
          <a:lstStyle/>
          <a:p>
            <a:r>
              <a:rPr lang="en-US" b="1" dirty="0" smtClean="0">
                <a:solidFill>
                  <a:schemeClr val="tx1"/>
                </a:solidFill>
              </a:rPr>
              <a:t>                Numeric  </a:t>
            </a:r>
            <a:r>
              <a:rPr lang="en-US" b="1" dirty="0" err="1" smtClean="0">
                <a:solidFill>
                  <a:schemeClr val="tx1"/>
                </a:solidFill>
              </a:rPr>
              <a:t>datatypes</a:t>
            </a:r>
            <a:r>
              <a:rPr lang="en-US" b="1" dirty="0" smtClean="0">
                <a:solidFill>
                  <a:schemeClr val="tx1"/>
                </a:solidFill>
              </a:rPr>
              <a:t> </a:t>
            </a:r>
            <a:endParaRPr lang="en-US" b="1" dirty="0">
              <a:solidFill>
                <a:schemeClr val="tx1"/>
              </a:solidFill>
            </a:endParaRPr>
          </a:p>
        </p:txBody>
      </p:sp>
      <p:sp>
        <p:nvSpPr>
          <p:cNvPr id="3" name="Content Placeholder 2"/>
          <p:cNvSpPr>
            <a:spLocks noGrp="1"/>
          </p:cNvSpPr>
          <p:nvPr>
            <p:ph idx="1"/>
          </p:nvPr>
        </p:nvSpPr>
        <p:spPr>
          <a:xfrm>
            <a:off x="457200" y="1219200"/>
            <a:ext cx="7467600" cy="4873752"/>
          </a:xfrm>
        </p:spPr>
        <p:txBody>
          <a:bodyPr>
            <a:normAutofit fontScale="92500"/>
          </a:bodyPr>
          <a:lstStyle/>
          <a:p>
            <a:r>
              <a:rPr lang="en-US" dirty="0" smtClean="0"/>
              <a:t>In SQL, </a:t>
            </a:r>
            <a:r>
              <a:rPr lang="en-US" b="1" dirty="0" smtClean="0"/>
              <a:t>numeric</a:t>
            </a:r>
            <a:r>
              <a:rPr lang="en-US" dirty="0" smtClean="0"/>
              <a:t> data types are useful whenever we want to insert only numeric values in columns. By using numeric data types we can define a columns that accepts only numeric values. </a:t>
            </a:r>
          </a:p>
          <a:p>
            <a:r>
              <a:rPr lang="en-US" dirty="0" smtClean="0"/>
              <a:t>For example, in SQL table if we want to allow users to store only numeric values in particular column, then we need to define that column as numeric data type. In SQL we have a two different type of numeric data types available, those are</a:t>
            </a:r>
          </a:p>
          <a:p>
            <a:pPr>
              <a:buNone/>
            </a:pPr>
            <a:r>
              <a:rPr lang="en-US" b="1" dirty="0" smtClean="0"/>
              <a:t>                         </a:t>
            </a:r>
            <a:r>
              <a:rPr lang="en-US" dirty="0" smtClean="0"/>
              <a:t>Exact Numeric Data Types</a:t>
            </a:r>
          </a:p>
          <a:p>
            <a:pPr>
              <a:buNone/>
            </a:pPr>
            <a:r>
              <a:rPr lang="en-US" dirty="0" smtClean="0"/>
              <a:t>                          Approximate Numeric Data Types </a:t>
            </a:r>
          </a:p>
          <a:p>
            <a:endParaRPr lang="en-US" dirty="0"/>
          </a:p>
        </p:txBody>
      </p:sp>
    </p:spTree>
  </p:cSld>
  <p:clrMapOvr>
    <a:masterClrMapping/>
  </p:clrMapOvr>
  <p:transition spd="med">
    <p:push dir="d"/>
  </p:transition>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715962"/>
          </a:xfrm>
        </p:spPr>
        <p:txBody>
          <a:bodyPr>
            <a:normAutofit/>
          </a:bodyPr>
          <a:lstStyle/>
          <a:p>
            <a:r>
              <a:rPr lang="en-US" sz="4000" b="1" dirty="0" smtClean="0">
                <a:solidFill>
                  <a:schemeClr val="tx1"/>
                </a:solidFill>
              </a:rPr>
              <a:t>  Date  and  time  </a:t>
            </a:r>
            <a:r>
              <a:rPr lang="en-US" sz="4000" b="1" dirty="0" err="1" smtClean="0">
                <a:solidFill>
                  <a:schemeClr val="tx1"/>
                </a:solidFill>
              </a:rPr>
              <a:t>datatype</a:t>
            </a:r>
            <a:endParaRPr lang="en-US" sz="4000" b="1" dirty="0">
              <a:solidFill>
                <a:schemeClr val="tx1"/>
              </a:solidFill>
            </a:endParaRPr>
          </a:p>
        </p:txBody>
      </p:sp>
      <p:sp>
        <p:nvSpPr>
          <p:cNvPr id="3" name="Content Placeholder 2"/>
          <p:cNvSpPr>
            <a:spLocks noGrp="1"/>
          </p:cNvSpPr>
          <p:nvPr>
            <p:ph idx="1"/>
          </p:nvPr>
        </p:nvSpPr>
        <p:spPr>
          <a:xfrm>
            <a:off x="457200" y="1143000"/>
            <a:ext cx="7467600" cy="4873752"/>
          </a:xfrm>
        </p:spPr>
        <p:txBody>
          <a:bodyPr>
            <a:normAutofit/>
          </a:bodyPr>
          <a:lstStyle/>
          <a:p>
            <a:r>
              <a:rPr lang="en-US" sz="2000" dirty="0" smtClean="0"/>
              <a:t>The date and time types for representing temporal values are </a:t>
            </a:r>
            <a:r>
              <a:rPr lang="en-US" sz="2000" dirty="0" smtClean="0">
                <a:hlinkClick r:id="rId2" tooltip="11.3.1 The DATE, DATETIME, and TIMESTAMP Types"/>
              </a:rPr>
              <a:t>DATE</a:t>
            </a:r>
            <a:r>
              <a:rPr lang="en-US" sz="2000" dirty="0" smtClean="0"/>
              <a:t>, </a:t>
            </a:r>
            <a:r>
              <a:rPr lang="en-US" sz="2000" dirty="0" smtClean="0">
                <a:hlinkClick r:id="rId3" tooltip="11.3.2 The TIME Type"/>
              </a:rPr>
              <a:t>TIME</a:t>
            </a:r>
            <a:r>
              <a:rPr lang="en-US" sz="2000" dirty="0" smtClean="0"/>
              <a:t>, </a:t>
            </a:r>
            <a:r>
              <a:rPr lang="en-US" sz="2000" dirty="0" smtClean="0">
                <a:hlinkClick r:id="rId2" tooltip="11.3.1 The DATE, DATETIME, and TIMESTAMP Types"/>
              </a:rPr>
              <a:t>DATETIME</a:t>
            </a:r>
            <a:r>
              <a:rPr lang="en-US" sz="2000" dirty="0" smtClean="0"/>
              <a:t>, </a:t>
            </a:r>
            <a:r>
              <a:rPr lang="en-US" sz="2000" dirty="0" smtClean="0">
                <a:hlinkClick r:id="rId2" tooltip="11.3.1 The DATE, DATETIME, and TIMESTAMP Types"/>
              </a:rPr>
              <a:t>TIMESTAMP</a:t>
            </a:r>
            <a:r>
              <a:rPr lang="en-US" sz="2000" dirty="0" smtClean="0"/>
              <a:t>, and </a:t>
            </a:r>
            <a:r>
              <a:rPr lang="en-US" sz="2000" u="sng" dirty="0" smtClean="0">
                <a:hlinkClick r:id="rId4" tooltip="11.3.3 The YEAR Type"/>
              </a:rPr>
              <a:t>YEAR</a:t>
            </a:r>
            <a:r>
              <a:rPr lang="en-US" sz="2000" dirty="0" smtClean="0"/>
              <a:t>. Each temporal type has a range of valid values, as well as a “zero” value that may be used when you specify an invalid value that </a:t>
            </a:r>
            <a:r>
              <a:rPr lang="en-US" sz="2000" dirty="0" err="1" smtClean="0"/>
              <a:t>MySQL</a:t>
            </a:r>
            <a:r>
              <a:rPr lang="en-US" sz="2000" dirty="0" smtClean="0"/>
              <a:t> cannot represent. The </a:t>
            </a:r>
            <a:r>
              <a:rPr lang="en-US" sz="2000" dirty="0" smtClean="0">
                <a:hlinkClick r:id="rId2" tooltip="11.3.1 The DATE, DATETIME, and TIMESTAMP Types"/>
              </a:rPr>
              <a:t>TIMESTAMP</a:t>
            </a:r>
            <a:r>
              <a:rPr lang="en-US" sz="2000" dirty="0" smtClean="0"/>
              <a:t> type has special automatic updating behavior, described later. For temporal type storage requirement</a:t>
            </a:r>
          </a:p>
          <a:p>
            <a:endParaRPr lang="en-US" sz="2000" dirty="0" smtClean="0"/>
          </a:p>
          <a:p>
            <a:r>
              <a:rPr lang="en-US" sz="2000" dirty="0" smtClean="0"/>
              <a:t>The DATETIME type is used for values that contain both date and time parts. </a:t>
            </a:r>
            <a:r>
              <a:rPr lang="en-US" sz="2000" dirty="0" err="1" smtClean="0"/>
              <a:t>MySQL</a:t>
            </a:r>
            <a:r>
              <a:rPr lang="en-US" sz="2000" dirty="0" smtClean="0"/>
              <a:t> retrieves and displays DATETIME values in 'YYYY-MM-DD HH:MM:SS' format. The supported range is '1000-01-01 00:00:00' to '9999-12-31 23:59:59'.</a:t>
            </a:r>
            <a:endParaRPr lang="en-US" sz="2000" dirty="0"/>
          </a:p>
        </p:txBody>
      </p:sp>
    </p:spTree>
  </p:cSld>
  <p:clrMapOvr>
    <a:masterClrMapping/>
  </p:clrMapOvr>
  <p:transition spd="med">
    <p:push dir="d"/>
  </p:transition>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a:bodyPr>
          <a:lstStyle/>
          <a:p>
            <a:r>
              <a:rPr lang="en-US" sz="3200" b="1" smtClean="0">
                <a:solidFill>
                  <a:schemeClr val="tx1"/>
                </a:solidFill>
              </a:rPr>
              <a:t>         Aggregate  </a:t>
            </a:r>
            <a:r>
              <a:rPr lang="en-US" sz="3200" b="1" dirty="0" smtClean="0">
                <a:solidFill>
                  <a:schemeClr val="tx1"/>
                </a:solidFill>
              </a:rPr>
              <a:t>function</a:t>
            </a:r>
            <a:endParaRPr lang="en-US" sz="3200" b="1" dirty="0">
              <a:solidFill>
                <a:schemeClr val="tx1"/>
              </a:solidFill>
            </a:endParaRPr>
          </a:p>
        </p:txBody>
      </p:sp>
      <p:sp>
        <p:nvSpPr>
          <p:cNvPr id="3" name="Content Placeholder 2"/>
          <p:cNvSpPr>
            <a:spLocks noGrp="1"/>
          </p:cNvSpPr>
          <p:nvPr>
            <p:ph idx="1"/>
          </p:nvPr>
        </p:nvSpPr>
        <p:spPr>
          <a:xfrm>
            <a:off x="457200" y="1219200"/>
            <a:ext cx="7467600" cy="5254752"/>
          </a:xfrm>
        </p:spPr>
        <p:txBody>
          <a:bodyPr>
            <a:noAutofit/>
          </a:bodyPr>
          <a:lstStyle/>
          <a:p>
            <a:r>
              <a:rPr lang="en-US" sz="1800" dirty="0" smtClean="0"/>
              <a:t>An aggregate function performs a calculation on a set of values, and returns a single value. Except for COUNT, aggregate functions ignore null values. Aggregate functions are often used with the GROUP BY clause of the SELECT statement.</a:t>
            </a:r>
          </a:p>
          <a:p>
            <a:r>
              <a:rPr lang="en-US" sz="1800" dirty="0" smtClean="0"/>
              <a:t>All aggregate functions are deterministic. In other words, aggregate functions return the same value each time that they are called, when called with a specific set of input values. See </a:t>
            </a:r>
            <a:r>
              <a:rPr lang="en-US" sz="1800" u="sng" dirty="0" smtClean="0">
                <a:hlinkClick r:id="rId2"/>
              </a:rPr>
              <a:t>Deterministic and Nondeterministic Functions</a:t>
            </a:r>
            <a:r>
              <a:rPr lang="en-US" sz="1800" dirty="0" smtClean="0"/>
              <a:t> for more information about function determinism. The </a:t>
            </a:r>
            <a:r>
              <a:rPr lang="en-US" sz="1800" u="sng" dirty="0" smtClean="0"/>
              <a:t>OVER clause  </a:t>
            </a:r>
            <a:r>
              <a:rPr lang="en-US" sz="1800" dirty="0" smtClean="0"/>
              <a:t>may follow all aggregate functions, except the GROUPING or GROUPING_ID functions.</a:t>
            </a:r>
          </a:p>
          <a:p>
            <a:r>
              <a:rPr lang="en-US" sz="1800" dirty="0" smtClean="0"/>
              <a:t>Use aggregate functions as expressions only in the following situations:</a:t>
            </a:r>
          </a:p>
          <a:p>
            <a:r>
              <a:rPr lang="en-US" sz="1800" dirty="0" smtClean="0"/>
              <a:t>The select list of a SELECT statement (either a </a:t>
            </a:r>
            <a:r>
              <a:rPr lang="en-US" sz="1800" dirty="0" err="1" smtClean="0"/>
              <a:t>subquery</a:t>
            </a:r>
            <a:r>
              <a:rPr lang="en-US" sz="1800" dirty="0" smtClean="0"/>
              <a:t> or an outer query). </a:t>
            </a:r>
          </a:p>
          <a:p>
            <a:r>
              <a:rPr lang="en-US" sz="1800" dirty="0" smtClean="0"/>
              <a:t>A HAVING clause. </a:t>
            </a:r>
          </a:p>
          <a:p>
            <a:endParaRPr lang="en-US" sz="1800" dirty="0"/>
          </a:p>
        </p:txBody>
      </p:sp>
    </p:spTree>
  </p:cSld>
  <p:clrMapOvr>
    <a:masterClrMapping/>
  </p:clrMapOvr>
  <p:transition spd="med">
    <p:push dir="d"/>
  </p:transition>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639762"/>
          </a:xfrm>
        </p:spPr>
        <p:txBody>
          <a:bodyPr>
            <a:normAutofit fontScale="90000"/>
          </a:bodyPr>
          <a:lstStyle/>
          <a:p>
            <a:r>
              <a:rPr lang="en-US" b="1" dirty="0" smtClean="0">
                <a:solidFill>
                  <a:schemeClr val="tx1"/>
                </a:solidFill>
              </a:rPr>
              <a:t>              SCALAR  FUNCTION</a:t>
            </a:r>
            <a:endParaRPr lang="en-US" b="1" dirty="0">
              <a:solidFill>
                <a:schemeClr val="tx1"/>
              </a:solidFill>
            </a:endParaRPr>
          </a:p>
        </p:txBody>
      </p:sp>
      <p:sp>
        <p:nvSpPr>
          <p:cNvPr id="3" name="Content Placeholder 2"/>
          <p:cNvSpPr>
            <a:spLocks noGrp="1"/>
          </p:cNvSpPr>
          <p:nvPr>
            <p:ph idx="1"/>
          </p:nvPr>
        </p:nvSpPr>
        <p:spPr>
          <a:xfrm>
            <a:off x="457200" y="1143000"/>
            <a:ext cx="7467600" cy="5330952"/>
          </a:xfrm>
        </p:spPr>
        <p:txBody>
          <a:bodyPr/>
          <a:lstStyle/>
          <a:p>
            <a:pPr fontAlgn="base"/>
            <a:r>
              <a:rPr lang="en-US" dirty="0" smtClean="0"/>
              <a:t>These functions are based on user input, these too returns single value:-</a:t>
            </a:r>
          </a:p>
          <a:p>
            <a:pPr fontAlgn="base">
              <a:buNone/>
            </a:pPr>
            <a:r>
              <a:rPr lang="en-US" dirty="0" smtClean="0"/>
              <a:t>                       a) UCASE()</a:t>
            </a:r>
          </a:p>
          <a:p>
            <a:pPr fontAlgn="base">
              <a:buNone/>
            </a:pPr>
            <a:r>
              <a:rPr lang="en-US" dirty="0" smtClean="0"/>
              <a:t>                       b) LCASE()</a:t>
            </a:r>
          </a:p>
          <a:p>
            <a:pPr fontAlgn="base">
              <a:buNone/>
            </a:pPr>
            <a:r>
              <a:rPr lang="en-US" dirty="0" smtClean="0"/>
              <a:t>                       c)  MID()</a:t>
            </a:r>
          </a:p>
          <a:p>
            <a:pPr fontAlgn="base">
              <a:buNone/>
            </a:pPr>
            <a:r>
              <a:rPr lang="en-US" dirty="0" smtClean="0"/>
              <a:t>                       d)  LEN()</a:t>
            </a:r>
          </a:p>
          <a:p>
            <a:pPr fontAlgn="base">
              <a:buNone/>
            </a:pPr>
            <a:r>
              <a:rPr lang="en-US" dirty="0" smtClean="0"/>
              <a:t>                       e)  ROUND()</a:t>
            </a:r>
          </a:p>
          <a:p>
            <a:pPr fontAlgn="base">
              <a:buNone/>
            </a:pPr>
            <a:r>
              <a:rPr lang="en-US" dirty="0" smtClean="0"/>
              <a:t>                       f)   NOW()</a:t>
            </a:r>
          </a:p>
          <a:p>
            <a:pPr fontAlgn="base">
              <a:buNone/>
            </a:pPr>
            <a:r>
              <a:rPr lang="en-US" dirty="0" smtClean="0"/>
              <a:t>                       g)  FORMAT()</a:t>
            </a:r>
          </a:p>
          <a:p>
            <a:endParaRPr lang="en-US" dirty="0"/>
          </a:p>
        </p:txBody>
      </p:sp>
    </p:spTree>
  </p:cSld>
  <p:clrMapOvr>
    <a:masterClrMapping/>
  </p:clrMapOvr>
  <p:transition spd="med">
    <p:push dir="d"/>
  </p:transition>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noAutofit/>
          </a:bodyPr>
          <a:lstStyle/>
          <a:p>
            <a:r>
              <a:rPr lang="en-US" sz="3600" b="1" dirty="0" smtClean="0">
                <a:solidFill>
                  <a:schemeClr val="tx1"/>
                </a:solidFill>
              </a:rPr>
              <a:t>                   Null values</a:t>
            </a:r>
            <a:endParaRPr lang="en-US" sz="3600" b="1" dirty="0">
              <a:solidFill>
                <a:schemeClr val="tx1"/>
              </a:solidFill>
            </a:endParaRPr>
          </a:p>
        </p:txBody>
      </p:sp>
      <p:sp>
        <p:nvSpPr>
          <p:cNvPr id="3" name="Content Placeholder 2"/>
          <p:cNvSpPr>
            <a:spLocks noGrp="1"/>
          </p:cNvSpPr>
          <p:nvPr>
            <p:ph idx="1"/>
          </p:nvPr>
        </p:nvSpPr>
        <p:spPr>
          <a:xfrm>
            <a:off x="457200" y="990600"/>
            <a:ext cx="8229600" cy="5483352"/>
          </a:xfrm>
        </p:spPr>
        <p:txBody>
          <a:bodyPr>
            <a:normAutofit/>
          </a:bodyPr>
          <a:lstStyle/>
          <a:p>
            <a:r>
              <a:rPr lang="en-US" sz="2000" dirty="0" smtClean="0"/>
              <a:t>The SQL </a:t>
            </a:r>
            <a:r>
              <a:rPr lang="en-US" sz="2000" b="1" dirty="0" smtClean="0"/>
              <a:t>NULL</a:t>
            </a:r>
            <a:r>
              <a:rPr lang="en-US" sz="2000" dirty="0" smtClean="0"/>
              <a:t> is the term used to represent a missing value. A NULL value in a table is a value in a field that appears to be blank.</a:t>
            </a:r>
          </a:p>
          <a:p>
            <a:r>
              <a:rPr lang="en-US" sz="2000" dirty="0" smtClean="0"/>
              <a:t>A field with a NULL value is a field with no value. It is very important to understand that a NULL value is different than a zero value or a field that contains spaces.</a:t>
            </a:r>
          </a:p>
          <a:p>
            <a:r>
              <a:rPr lang="en-US" sz="2000" dirty="0" smtClean="0"/>
              <a:t>Syntax</a:t>
            </a:r>
          </a:p>
          <a:p>
            <a:pPr>
              <a:buNone/>
            </a:pPr>
            <a:r>
              <a:rPr lang="en-US" sz="2000" dirty="0" smtClean="0"/>
              <a:t>        The basic syntax of </a:t>
            </a:r>
            <a:r>
              <a:rPr lang="en-US" sz="2000" b="1" dirty="0" smtClean="0"/>
              <a:t>NULL</a:t>
            </a:r>
            <a:r>
              <a:rPr lang="en-US" sz="2000" dirty="0" smtClean="0"/>
              <a:t> while creating a table.</a:t>
            </a:r>
          </a:p>
          <a:p>
            <a:pPr>
              <a:buNone/>
            </a:pPr>
            <a:r>
              <a:rPr lang="en-US" sz="2000" dirty="0" smtClean="0"/>
              <a:t>         SQL&gt; CREATE TABLE CUSTOMERS(</a:t>
            </a:r>
          </a:p>
          <a:p>
            <a:pPr>
              <a:buNone/>
            </a:pPr>
            <a:r>
              <a:rPr lang="en-US" sz="2000" dirty="0" smtClean="0"/>
              <a:t>        ID INT                                                           NOT NULL,</a:t>
            </a:r>
          </a:p>
          <a:p>
            <a:pPr>
              <a:buNone/>
            </a:pPr>
            <a:r>
              <a:rPr lang="en-US" sz="2000" dirty="0" smtClean="0"/>
              <a:t>        NAME VARCHAR (20)                                NOT NULL,  </a:t>
            </a:r>
          </a:p>
          <a:p>
            <a:pPr>
              <a:buNone/>
            </a:pPr>
            <a:r>
              <a:rPr lang="en-US" sz="2000" dirty="0" smtClean="0"/>
              <a:t>        AGE INT                                                       NOT NULL, </a:t>
            </a:r>
          </a:p>
          <a:p>
            <a:pPr>
              <a:buNone/>
            </a:pPr>
            <a:r>
              <a:rPr lang="en-US" sz="2000" dirty="0" smtClean="0"/>
              <a:t>        ADDRESS CHAR (25) , </a:t>
            </a:r>
          </a:p>
          <a:p>
            <a:pPr>
              <a:buNone/>
            </a:pPr>
            <a:r>
              <a:rPr lang="en-US" sz="2000" dirty="0" smtClean="0"/>
              <a:t>        SALARY DECIMAL (18, 2), </a:t>
            </a:r>
          </a:p>
          <a:p>
            <a:pPr>
              <a:buNone/>
            </a:pPr>
            <a:r>
              <a:rPr lang="en-US" sz="2000" dirty="0" smtClean="0"/>
              <a:t>        PRIMARY KEY (ID) );  </a:t>
            </a:r>
            <a:endParaRPr lang="en-US" sz="2000" dirty="0"/>
          </a:p>
        </p:txBody>
      </p:sp>
    </p:spTree>
  </p:cSld>
  <p:clrMapOvr>
    <a:masterClrMapping/>
  </p:clrMapOvr>
  <p:transition spd="med">
    <p:push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421</TotalTime>
  <Words>9573</Words>
  <Application>Microsoft Office PowerPoint</Application>
  <PresentationFormat>On-screen Show (4:3)</PresentationFormat>
  <Paragraphs>1302</Paragraphs>
  <Slides>187</Slides>
  <Notes>18</Notes>
  <HiddenSlides>0</HiddenSlides>
  <MMClips>3</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187</vt:i4>
      </vt:variant>
    </vt:vector>
  </HeadingPairs>
  <TitlesOfParts>
    <vt:vector size="190" baseType="lpstr">
      <vt:lpstr>Office Theme</vt:lpstr>
      <vt:lpstr>Document</vt:lpstr>
      <vt:lpstr>Equation</vt:lpstr>
      <vt:lpstr>RELATIONAL MODEL</vt:lpstr>
      <vt:lpstr>RELATIONAL DATABASE:</vt:lpstr>
      <vt:lpstr>RELATIONAL MODEL CONCEPTS:</vt:lpstr>
      <vt:lpstr>Slide 4</vt:lpstr>
      <vt:lpstr>Slide 5</vt:lpstr>
      <vt:lpstr>Slide 6</vt:lpstr>
      <vt:lpstr>RELATIONS</vt:lpstr>
      <vt:lpstr>PROPERTIES OF RELATION</vt:lpstr>
      <vt:lpstr>REPRESENTING  RELATIONAL DATABASE  STRUCTURES</vt:lpstr>
      <vt:lpstr>KEYS</vt:lpstr>
      <vt:lpstr>Slide 11</vt:lpstr>
      <vt:lpstr>Primary key: An attribute which recognize a tuple uniquely is called a primary key. For example: SID is a primary key. Primary key can have more than one attribute such type of key is called a concatenated key.  ▪Secondary key: Secondary key recognizes the tuple but not uniquely. For example : Name , Trade and Grade are the seconadary  keys in STUDENT relation. </vt:lpstr>
      <vt:lpstr>Slide 13</vt:lpstr>
      <vt:lpstr>Foreign key: A foreign key is an attribute of a    relation that is primary key of another relation. In below example, DNO is a foreign key .</vt:lpstr>
      <vt:lpstr>EXTENSIONS AND INTENSIONS</vt:lpstr>
      <vt:lpstr>RELATIONAL CONSTRAINTS</vt:lpstr>
      <vt:lpstr>Tuple uniqueness constraints : Relation is defined as a set of tuples . By definition, all elements of  a set are distinct. Hence, all tuples in a relation must also be distinct.     </vt:lpstr>
      <vt:lpstr>Key Constraints : Primary key must have unique value in the relational table. For example , if ROLL_NO is primary key then    STUDENT</vt:lpstr>
      <vt:lpstr>Integrity rule 1 (Entity Integrity)</vt:lpstr>
      <vt:lpstr>Integrity rule 2(Referencial Integrity rule):</vt:lpstr>
      <vt:lpstr>CONCEPT OF NULL</vt:lpstr>
      <vt:lpstr>RELATION AND THEIR SCHEMES</vt:lpstr>
      <vt:lpstr>Chapter 2</vt:lpstr>
      <vt:lpstr>Functional Dependency</vt:lpstr>
      <vt:lpstr>Slide 25</vt:lpstr>
      <vt:lpstr>Fully Functional Dependency</vt:lpstr>
      <vt:lpstr>Slide 27</vt:lpstr>
      <vt:lpstr>Trivial and Non trivial Dependency</vt:lpstr>
      <vt:lpstr>NONTRIVIAL DEPENDENCIES</vt:lpstr>
      <vt:lpstr>Inference Rules for Functional Dependencies</vt:lpstr>
      <vt:lpstr>Armstrong’s Inference Rules</vt:lpstr>
      <vt:lpstr>Armstrong’s Inference Rules</vt:lpstr>
      <vt:lpstr>Armstrong’s Inference Rule</vt:lpstr>
      <vt:lpstr>Equivalence of sets of Functional Dependencies</vt:lpstr>
      <vt:lpstr>Chapter   2</vt:lpstr>
      <vt:lpstr>Normalization</vt:lpstr>
      <vt:lpstr>Slide 37</vt:lpstr>
      <vt:lpstr>Modification Anomalies</vt:lpstr>
      <vt:lpstr>These three Update Anomalies are having different impact on our database. </vt:lpstr>
      <vt:lpstr>First Normal Form (1NF)  </vt:lpstr>
      <vt:lpstr>Time for an Example </vt:lpstr>
      <vt:lpstr>Second Normal Form (2NF)</vt:lpstr>
      <vt:lpstr>Time for an Example </vt:lpstr>
      <vt:lpstr>How to remove Partial Dependency? </vt:lpstr>
      <vt:lpstr>Third Normal Form (3NF)</vt:lpstr>
      <vt:lpstr>Time for an Example</vt:lpstr>
      <vt:lpstr> How to remove Transitive Dependency? </vt:lpstr>
      <vt:lpstr>Boyce and Codd Normal Form (BCNF)</vt:lpstr>
      <vt:lpstr>Time for an Example </vt:lpstr>
      <vt:lpstr>How to satisfy BCNF? </vt:lpstr>
      <vt:lpstr>Fourth Normal Form (4NF) </vt:lpstr>
      <vt:lpstr>Time for an Example </vt:lpstr>
      <vt:lpstr>Slide 53</vt:lpstr>
      <vt:lpstr>How to satisfy 4th Normal Form? </vt:lpstr>
      <vt:lpstr>Fifth Normal Form (5NF)</vt:lpstr>
      <vt:lpstr>Slide 56</vt:lpstr>
      <vt:lpstr>Slide 57</vt:lpstr>
      <vt:lpstr>Multi-valued Dependency</vt:lpstr>
      <vt:lpstr>Slide 59</vt:lpstr>
      <vt:lpstr>Lossless Decomposition</vt:lpstr>
      <vt:lpstr>Reference</vt:lpstr>
      <vt:lpstr>Relational Algebra</vt:lpstr>
      <vt:lpstr>Relational Query Languages</vt:lpstr>
      <vt:lpstr>Formal Relational Query Languages</vt:lpstr>
      <vt:lpstr>Preliminaries</vt:lpstr>
      <vt:lpstr>Example Instances</vt:lpstr>
      <vt:lpstr>Relational Algebra</vt:lpstr>
      <vt:lpstr>Projection</vt:lpstr>
      <vt:lpstr>Selection</vt:lpstr>
      <vt:lpstr>Union, Intersection, Set-Difference</vt:lpstr>
      <vt:lpstr>Cross-Product</vt:lpstr>
      <vt:lpstr>Joins</vt:lpstr>
      <vt:lpstr>Joins</vt:lpstr>
      <vt:lpstr>Find names of sailors who’ve reserved boat #103</vt:lpstr>
      <vt:lpstr>Find names of sailors who’ve reserved a red boat</vt:lpstr>
      <vt:lpstr>Find sailors who’ve reserved a red or a green boat</vt:lpstr>
      <vt:lpstr>Find sailors who’ve reserved a red and a green boat</vt:lpstr>
      <vt:lpstr>Relational Calculus</vt:lpstr>
      <vt:lpstr>Relational Calculus</vt:lpstr>
      <vt:lpstr>Tuple Relational Calculus</vt:lpstr>
      <vt:lpstr>TRC Formulas</vt:lpstr>
      <vt:lpstr>Free and Bound Variables</vt:lpstr>
      <vt:lpstr>Find all sailors with a rating above 7</vt:lpstr>
      <vt:lpstr>Find sailors rated &gt; 7 who’ve reserved boat #103</vt:lpstr>
      <vt:lpstr>Unsafe Queries,  Expressive Power</vt:lpstr>
      <vt:lpstr>Summary</vt:lpstr>
      <vt:lpstr>                                                           Unit-4                              Sql components and data              defination  language</vt:lpstr>
      <vt:lpstr>              content</vt:lpstr>
      <vt:lpstr>      Introduction   to   sql</vt:lpstr>
      <vt:lpstr>     ADVANTAGES   OF   SQL</vt:lpstr>
      <vt:lpstr>Disadvantages of sql</vt:lpstr>
      <vt:lpstr>       An overview  of  sql</vt:lpstr>
      <vt:lpstr>             Data  types  in  sql</vt:lpstr>
      <vt:lpstr>  Character-string  datatypes </vt:lpstr>
      <vt:lpstr>                Numeric  datatypes </vt:lpstr>
      <vt:lpstr>  Date  and  time  datatype</vt:lpstr>
      <vt:lpstr>         Aggregate  function</vt:lpstr>
      <vt:lpstr>              SCALAR  FUNCTION</vt:lpstr>
      <vt:lpstr>                   Null values</vt:lpstr>
      <vt:lpstr>   Creating database objects</vt:lpstr>
      <vt:lpstr>Modifying database objects</vt:lpstr>
      <vt:lpstr>        Removing database objects</vt:lpstr>
      <vt:lpstr>                 reference</vt:lpstr>
      <vt:lpstr>Unit-5 </vt:lpstr>
      <vt:lpstr>CONTENT….</vt:lpstr>
      <vt:lpstr>INSERT STATEMENT</vt:lpstr>
      <vt:lpstr>INSERT (contd.)</vt:lpstr>
      <vt:lpstr>INSERT (contd.)</vt:lpstr>
      <vt:lpstr>UPDATE STATEMENT</vt:lpstr>
      <vt:lpstr>UPDATE (contd.)</vt:lpstr>
      <vt:lpstr>UPDATE (contd.)</vt:lpstr>
      <vt:lpstr>DELETE STATEMENT</vt:lpstr>
      <vt:lpstr>DELETE (contd.)</vt:lpstr>
      <vt:lpstr>SELECT STATEMENT</vt:lpstr>
      <vt:lpstr>SELECT(contd.)</vt:lpstr>
      <vt:lpstr>QUERIES</vt:lpstr>
      <vt:lpstr>Creating a query</vt:lpstr>
      <vt:lpstr> SQL Queries</vt:lpstr>
      <vt:lpstr>A select query</vt:lpstr>
      <vt:lpstr>SUB-QUERIES</vt:lpstr>
      <vt:lpstr>Sub-query’s types</vt:lpstr>
      <vt:lpstr>EXAMPLE….</vt:lpstr>
      <vt:lpstr>General rules</vt:lpstr>
      <vt:lpstr>Different clauses of select statement</vt:lpstr>
      <vt:lpstr>Having clause</vt:lpstr>
      <vt:lpstr>Order By Clause</vt:lpstr>
      <vt:lpstr>Order By</vt:lpstr>
      <vt:lpstr>Join Operator</vt:lpstr>
      <vt:lpstr>Inner Join</vt:lpstr>
      <vt:lpstr>Outer join</vt:lpstr>
      <vt:lpstr>Self join</vt:lpstr>
      <vt:lpstr>Correlated sub-queries</vt:lpstr>
      <vt:lpstr>Correlated sub-queries</vt:lpstr>
      <vt:lpstr>Derived tables</vt:lpstr>
      <vt:lpstr>Syntax…</vt:lpstr>
      <vt:lpstr>                                                 STORED  PROCEDURES  AND  USER  DEFINED  FUNCTIONS</vt:lpstr>
      <vt:lpstr>                 CONTENT</vt:lpstr>
      <vt:lpstr>INTRODUCTION TO PL\SQL</vt:lpstr>
      <vt:lpstr>ADVANTAGES OF PL/SQL</vt:lpstr>
      <vt:lpstr> ARCHITECTURE OF PL/SQL</vt:lpstr>
      <vt:lpstr>Slide 141</vt:lpstr>
      <vt:lpstr>PL/SQL CHARACTER SETS</vt:lpstr>
      <vt:lpstr>PL/SQL  DATA  TYPES</vt:lpstr>
      <vt:lpstr>PL/SQL  DATA TYPES </vt:lpstr>
      <vt:lpstr>    PL/SQL  VARIABLES       </vt:lpstr>
      <vt:lpstr>        LOCAL   VARIABLE</vt:lpstr>
      <vt:lpstr>   TRY  AND  CATCH   STATEMENT</vt:lpstr>
      <vt:lpstr>IF STATEMENT</vt:lpstr>
      <vt:lpstr>Slide 149</vt:lpstr>
      <vt:lpstr>WHILE  LOOP  STATEMENT</vt:lpstr>
      <vt:lpstr>STORED PROGRAMS</vt:lpstr>
      <vt:lpstr>  USER   DEFINED  FUNCTIONS</vt:lpstr>
      <vt:lpstr>INSERT STATEMENT</vt:lpstr>
      <vt:lpstr>UPDATE   STATEMENT</vt:lpstr>
      <vt:lpstr>DELETE  STATEMENTS </vt:lpstr>
      <vt:lpstr>           System Catalog </vt:lpstr>
      <vt:lpstr>REFERENCE</vt:lpstr>
      <vt:lpstr>Slide 158</vt:lpstr>
      <vt:lpstr>CONTENT</vt:lpstr>
      <vt:lpstr>   INDXEXS</vt:lpstr>
      <vt:lpstr>TYPES OF INDEX</vt:lpstr>
      <vt:lpstr>CREATING  AN  INDEX</vt:lpstr>
      <vt:lpstr>CREATION OF UNIQUE INDEX</vt:lpstr>
      <vt:lpstr>GUIDELINE FOR USING INDEXES</vt:lpstr>
      <vt:lpstr>    VIEWS</vt:lpstr>
      <vt:lpstr>     ADVANTAGES  OF  VIEW</vt:lpstr>
      <vt:lpstr>      DISADVANTAGES OF VIEW</vt:lpstr>
      <vt:lpstr>    DATABASE SECURITY</vt:lpstr>
      <vt:lpstr> SQL  GRANT  COMMAND</vt:lpstr>
      <vt:lpstr>  SQL  REVOKE  COMMAND</vt:lpstr>
      <vt:lpstr>    PRIVILEGES</vt:lpstr>
      <vt:lpstr>    ROLES</vt:lpstr>
      <vt:lpstr>CREATING  ROLES</vt:lpstr>
      <vt:lpstr>    REFERENCE</vt:lpstr>
      <vt:lpstr>TRIGGER</vt:lpstr>
      <vt:lpstr>Content</vt:lpstr>
      <vt:lpstr>Introduction of Trigger</vt:lpstr>
      <vt:lpstr>PL/SQL Triggers Syntax</vt:lpstr>
      <vt:lpstr>Syntax Description</vt:lpstr>
      <vt:lpstr>Component of Trigger </vt:lpstr>
      <vt:lpstr>Type of Triggers </vt:lpstr>
      <vt:lpstr>Slide 182</vt:lpstr>
      <vt:lpstr>Creating a Trigger </vt:lpstr>
      <vt:lpstr>Using Triggers </vt:lpstr>
      <vt:lpstr>Slide 185</vt:lpstr>
      <vt:lpstr>Slide 186</vt:lpstr>
      <vt:lpstr>Refrences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RELATIONAL MODEL</dc:title>
  <dc:creator>p</dc:creator>
  <cp:lastModifiedBy>admin</cp:lastModifiedBy>
  <cp:revision>67</cp:revision>
  <dcterms:created xsi:type="dcterms:W3CDTF">2018-08-07T10:22:30Z</dcterms:created>
  <dcterms:modified xsi:type="dcterms:W3CDTF">2018-09-24T05:51:03Z</dcterms:modified>
</cp:coreProperties>
</file>