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Default Extension="png" ContentType="image/png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739" y="3124"/>
            <a:ext cx="120345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-181228"/>
            <a:ext cx="369824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1165605"/>
            <a:ext cx="11577319" cy="3514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srmncrautovbe.blogspot.in/2015/09/bus-body.html" TargetMode="Externa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1721" y="197865"/>
            <a:ext cx="4446905" cy="9251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900" spc="-340">
                <a:solidFill>
                  <a:srgbClr val="000000"/>
                </a:solidFill>
              </a:rPr>
              <a:t>Vehicle</a:t>
            </a:r>
            <a:r>
              <a:rPr dirty="0" sz="5900" spc="-390">
                <a:solidFill>
                  <a:srgbClr val="000000"/>
                </a:solidFill>
              </a:rPr>
              <a:t> </a:t>
            </a:r>
            <a:r>
              <a:rPr dirty="0" sz="5900" spc="-459">
                <a:solidFill>
                  <a:srgbClr val="000000"/>
                </a:solidFill>
              </a:rPr>
              <a:t>chassis</a:t>
            </a:r>
            <a:endParaRPr sz="59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4"/>
            <a:ext cx="10302875" cy="37274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35890">
              <a:lnSpc>
                <a:spcPct val="100000"/>
              </a:lnSpc>
              <a:spcBef>
                <a:spcPts val="105"/>
              </a:spcBef>
            </a:pPr>
            <a:r>
              <a:rPr dirty="0" sz="3500">
                <a:latin typeface="Arial"/>
                <a:cs typeface="Arial"/>
              </a:rPr>
              <a:t>Introduction of Chassis</a:t>
            </a:r>
            <a:r>
              <a:rPr dirty="0" sz="3500" spc="40">
                <a:latin typeface="Arial"/>
                <a:cs typeface="Arial"/>
              </a:rPr>
              <a:t> </a:t>
            </a:r>
            <a:r>
              <a:rPr dirty="0" sz="3500">
                <a:latin typeface="Arial"/>
                <a:cs typeface="Arial"/>
              </a:rPr>
              <a:t>Frame</a:t>
            </a: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200">
              <a:latin typeface="Times New Roman"/>
              <a:cs typeface="Times New Roman"/>
            </a:endParaRPr>
          </a:p>
          <a:p>
            <a:pPr marL="241300" marR="817880" indent="-228600">
              <a:lnSpc>
                <a:spcPts val="3020"/>
              </a:lnSpc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Chassis frame </a:t>
            </a:r>
            <a:r>
              <a:rPr dirty="0" sz="2800">
                <a:latin typeface="Arial"/>
                <a:cs typeface="Arial"/>
              </a:rPr>
              <a:t>is </a:t>
            </a:r>
            <a:r>
              <a:rPr dirty="0" sz="2800" spc="-5">
                <a:latin typeface="Arial"/>
                <a:cs typeface="Arial"/>
              </a:rPr>
              <a:t>the basic frame work of the automobile. It  supports all the </a:t>
            </a:r>
            <a:r>
              <a:rPr dirty="0" sz="2800">
                <a:latin typeface="Arial"/>
                <a:cs typeface="Arial"/>
              </a:rPr>
              <a:t>parts </a:t>
            </a:r>
            <a:r>
              <a:rPr dirty="0" sz="2800" spc="-5">
                <a:latin typeface="Arial"/>
                <a:cs typeface="Arial"/>
              </a:rPr>
              <a:t>of the automobile attached to</a:t>
            </a:r>
            <a:r>
              <a:rPr dirty="0" sz="2800" spc="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it.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It </a:t>
            </a:r>
            <a:r>
              <a:rPr dirty="0" sz="2800" spc="-5">
                <a:latin typeface="Arial"/>
                <a:cs typeface="Arial"/>
              </a:rPr>
              <a:t>is </a:t>
            </a:r>
            <a:r>
              <a:rPr dirty="0" sz="2800" spc="-10">
                <a:latin typeface="Arial"/>
                <a:cs typeface="Arial"/>
              </a:rPr>
              <a:t>made </a:t>
            </a:r>
            <a:r>
              <a:rPr dirty="0" sz="2800" spc="-5">
                <a:latin typeface="Arial"/>
                <a:cs typeface="Arial"/>
              </a:rPr>
              <a:t>of </a:t>
            </a:r>
            <a:r>
              <a:rPr dirty="0" sz="2800">
                <a:latin typeface="Arial"/>
                <a:cs typeface="Arial"/>
              </a:rPr>
              <a:t>drop </a:t>
            </a:r>
            <a:r>
              <a:rPr dirty="0" sz="2800" spc="-5">
                <a:latin typeface="Arial"/>
                <a:cs typeface="Arial"/>
              </a:rPr>
              <a:t>forged </a:t>
            </a:r>
            <a:r>
              <a:rPr dirty="0" sz="2800">
                <a:latin typeface="Arial"/>
                <a:cs typeface="Arial"/>
              </a:rPr>
              <a:t>steel, </a:t>
            </a:r>
            <a:r>
              <a:rPr dirty="0" sz="2800" spc="-5">
                <a:latin typeface="Arial"/>
                <a:cs typeface="Arial"/>
              </a:rPr>
              <a:t>carbon </a:t>
            </a:r>
            <a:r>
              <a:rPr dirty="0" sz="2800">
                <a:latin typeface="Arial"/>
                <a:cs typeface="Arial"/>
              </a:rPr>
              <a:t>steel </a:t>
            </a:r>
            <a:r>
              <a:rPr dirty="0" sz="2800" spc="-5">
                <a:latin typeface="Arial"/>
                <a:cs typeface="Arial"/>
              </a:rPr>
              <a:t>or aluminium</a:t>
            </a:r>
            <a:r>
              <a:rPr dirty="0" sz="2800" spc="200">
                <a:latin typeface="Arial"/>
                <a:cs typeface="Arial"/>
              </a:rPr>
              <a:t> </a:t>
            </a:r>
            <a:r>
              <a:rPr dirty="0" sz="2800" spc="-35">
                <a:latin typeface="Arial"/>
                <a:cs typeface="Arial"/>
              </a:rPr>
              <a:t>alloy.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Char char="•"/>
              <a:tabLst>
                <a:tab pos="320675" algn="l"/>
                <a:tab pos="321310" algn="l"/>
              </a:tabLst>
            </a:pPr>
            <a:r>
              <a:rPr dirty="0" sz="2800" spc="-5">
                <a:latin typeface="Arial"/>
                <a:cs typeface="Arial"/>
              </a:rPr>
              <a:t>All the parts </a:t>
            </a:r>
            <a:r>
              <a:rPr dirty="0" sz="2800">
                <a:latin typeface="Arial"/>
                <a:cs typeface="Arial"/>
              </a:rPr>
              <a:t>related </a:t>
            </a:r>
            <a:r>
              <a:rPr dirty="0" sz="2800" spc="-5">
                <a:latin typeface="Arial"/>
                <a:cs typeface="Arial"/>
              </a:rPr>
              <a:t>to automobile like </a:t>
            </a:r>
            <a:r>
              <a:rPr dirty="0" sz="2800">
                <a:latin typeface="Arial"/>
                <a:cs typeface="Arial"/>
              </a:rPr>
              <a:t>powerplant,transmission,  steering, suspension, </a:t>
            </a:r>
            <a:r>
              <a:rPr dirty="0" sz="2800" spc="-5">
                <a:latin typeface="Arial"/>
                <a:cs typeface="Arial"/>
              </a:rPr>
              <a:t>braking system,etc are attached to and  supported by it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 spc="-45">
                <a:latin typeface="Arial"/>
                <a:cs typeface="Arial"/>
              </a:rPr>
              <a:t>only.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10157460" cy="237236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Char char="•"/>
              <a:tabLst>
                <a:tab pos="241935" algn="l"/>
              </a:tabLst>
            </a:pPr>
            <a:r>
              <a:rPr dirty="0" sz="2800" spc="-250">
                <a:latin typeface="Arial"/>
                <a:cs typeface="Arial"/>
              </a:rPr>
              <a:t>Sedans </a:t>
            </a:r>
            <a:r>
              <a:rPr dirty="0" sz="2800" spc="-130">
                <a:latin typeface="Arial"/>
                <a:cs typeface="Arial"/>
              </a:rPr>
              <a:t>are </a:t>
            </a:r>
            <a:r>
              <a:rPr dirty="0" sz="2800" spc="-40">
                <a:latin typeface="Arial"/>
                <a:cs typeface="Arial"/>
              </a:rPr>
              <a:t>the </a:t>
            </a:r>
            <a:r>
              <a:rPr dirty="0" sz="2800" spc="-195">
                <a:latin typeface="Arial"/>
                <a:cs typeface="Arial"/>
              </a:rPr>
              <a:t>cars </a:t>
            </a:r>
            <a:r>
              <a:rPr dirty="0" sz="2800" spc="-145">
                <a:latin typeface="Arial"/>
                <a:cs typeface="Arial"/>
              </a:rPr>
              <a:t>designed </a:t>
            </a:r>
            <a:r>
              <a:rPr dirty="0" sz="2800" spc="20">
                <a:latin typeface="Arial"/>
                <a:cs typeface="Arial"/>
              </a:rPr>
              <a:t>to </a:t>
            </a:r>
            <a:r>
              <a:rPr dirty="0" sz="2800" spc="-10">
                <a:latin typeface="Arial"/>
                <a:cs typeface="Arial"/>
              </a:rPr>
              <a:t>for </a:t>
            </a:r>
            <a:r>
              <a:rPr dirty="0" sz="2800" spc="-75">
                <a:latin typeface="Arial"/>
                <a:cs typeface="Arial"/>
              </a:rPr>
              <a:t>comfortable </a:t>
            </a:r>
            <a:r>
              <a:rPr dirty="0" sz="2800" spc="-130">
                <a:latin typeface="Arial"/>
                <a:cs typeface="Arial"/>
              </a:rPr>
              <a:t>seating </a:t>
            </a:r>
            <a:r>
              <a:rPr dirty="0" sz="2800" spc="-5">
                <a:latin typeface="Arial"/>
                <a:cs typeface="Arial"/>
              </a:rPr>
              <a:t>of </a:t>
            </a:r>
            <a:r>
              <a:rPr dirty="0" sz="2800" spc="-145">
                <a:latin typeface="Arial"/>
                <a:cs typeface="Arial"/>
              </a:rPr>
              <a:t>5  </a:t>
            </a:r>
            <a:r>
              <a:rPr dirty="0" sz="2800" spc="-185">
                <a:latin typeface="Arial"/>
                <a:cs typeface="Arial"/>
              </a:rPr>
              <a:t>passengers. </a:t>
            </a:r>
            <a:r>
              <a:rPr dirty="0" sz="2800" spc="-250">
                <a:latin typeface="Arial"/>
                <a:cs typeface="Arial"/>
              </a:rPr>
              <a:t>Sedans </a:t>
            </a:r>
            <a:r>
              <a:rPr dirty="0" sz="2800" spc="-150">
                <a:latin typeface="Arial"/>
                <a:cs typeface="Arial"/>
              </a:rPr>
              <a:t>come </a:t>
            </a:r>
            <a:r>
              <a:rPr dirty="0" sz="2800" spc="15">
                <a:latin typeface="Arial"/>
                <a:cs typeface="Arial"/>
              </a:rPr>
              <a:t>with </a:t>
            </a:r>
            <a:r>
              <a:rPr dirty="0" sz="2800" spc="-100">
                <a:latin typeface="Arial"/>
                <a:cs typeface="Arial"/>
              </a:rPr>
              <a:t>larger </a:t>
            </a:r>
            <a:r>
              <a:rPr dirty="0" sz="2800" spc="-25">
                <a:latin typeface="Arial"/>
                <a:cs typeface="Arial"/>
              </a:rPr>
              <a:t>trunk </a:t>
            </a:r>
            <a:r>
              <a:rPr dirty="0" sz="2800" spc="-229">
                <a:latin typeface="Arial"/>
                <a:cs typeface="Arial"/>
              </a:rPr>
              <a:t>sizes </a:t>
            </a:r>
            <a:r>
              <a:rPr dirty="0" sz="2800" spc="-85">
                <a:latin typeface="Arial"/>
                <a:cs typeface="Arial"/>
              </a:rPr>
              <a:t>which </a:t>
            </a:r>
            <a:r>
              <a:rPr dirty="0" sz="2800" spc="-185">
                <a:latin typeface="Arial"/>
                <a:cs typeface="Arial"/>
              </a:rPr>
              <a:t>can </a:t>
            </a:r>
            <a:r>
              <a:rPr dirty="0" sz="2800" spc="-130">
                <a:latin typeface="Arial"/>
                <a:cs typeface="Arial"/>
              </a:rPr>
              <a:t>be </a:t>
            </a:r>
            <a:r>
              <a:rPr dirty="0" sz="2800" spc="-170">
                <a:latin typeface="Arial"/>
                <a:cs typeface="Arial"/>
              </a:rPr>
              <a:t>used  </a:t>
            </a:r>
            <a:r>
              <a:rPr dirty="0" sz="2800" spc="-15">
                <a:latin typeface="Arial"/>
                <a:cs typeface="Arial"/>
              </a:rPr>
              <a:t>for </a:t>
            </a:r>
            <a:r>
              <a:rPr dirty="0" sz="2800" spc="-105">
                <a:latin typeface="Arial"/>
                <a:cs typeface="Arial"/>
              </a:rPr>
              <a:t>carrying </a:t>
            </a:r>
            <a:r>
              <a:rPr dirty="0" sz="2800" spc="-100">
                <a:latin typeface="Arial"/>
                <a:cs typeface="Arial"/>
              </a:rPr>
              <a:t>larger </a:t>
            </a:r>
            <a:r>
              <a:rPr dirty="0" sz="2800" spc="-75">
                <a:latin typeface="Arial"/>
                <a:cs typeface="Arial"/>
              </a:rPr>
              <a:t>amount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165">
                <a:latin typeface="Arial"/>
                <a:cs typeface="Arial"/>
              </a:rPr>
              <a:t>luggage. </a:t>
            </a:r>
            <a:r>
              <a:rPr dirty="0" sz="2800" spc="-204">
                <a:latin typeface="Arial"/>
                <a:cs typeface="Arial"/>
              </a:rPr>
              <a:t>The </a:t>
            </a:r>
            <a:r>
              <a:rPr dirty="0" sz="2800" spc="-105">
                <a:latin typeface="Arial"/>
                <a:cs typeface="Arial"/>
              </a:rPr>
              <a:t>features </a:t>
            </a:r>
            <a:r>
              <a:rPr dirty="0" sz="2800" spc="-10">
                <a:latin typeface="Arial"/>
                <a:cs typeface="Arial"/>
              </a:rPr>
              <a:t>of</a:t>
            </a:r>
            <a:r>
              <a:rPr dirty="0" sz="2800" spc="-434">
                <a:latin typeface="Arial"/>
                <a:cs typeface="Arial"/>
              </a:rPr>
              <a:t> </a:t>
            </a:r>
            <a:r>
              <a:rPr dirty="0" sz="2800" spc="-180">
                <a:latin typeface="Arial"/>
                <a:cs typeface="Arial"/>
              </a:rPr>
              <a:t>sedan </a:t>
            </a:r>
            <a:r>
              <a:rPr dirty="0" sz="2800" spc="-120">
                <a:latin typeface="Arial"/>
                <a:cs typeface="Arial"/>
              </a:rPr>
              <a:t>includes  </a:t>
            </a:r>
            <a:r>
              <a:rPr dirty="0" sz="2800" spc="-100">
                <a:latin typeface="Arial"/>
                <a:cs typeface="Arial"/>
              </a:rPr>
              <a:t>larger </a:t>
            </a:r>
            <a:r>
              <a:rPr dirty="0" sz="2800" spc="-90">
                <a:latin typeface="Arial"/>
                <a:cs typeface="Arial"/>
              </a:rPr>
              <a:t>overall </a:t>
            </a:r>
            <a:r>
              <a:rPr dirty="0" sz="2800" spc="-125">
                <a:latin typeface="Arial"/>
                <a:cs typeface="Arial"/>
              </a:rPr>
              <a:t>dimensions </a:t>
            </a:r>
            <a:r>
              <a:rPr dirty="0" sz="2800" spc="-75">
                <a:latin typeface="Arial"/>
                <a:cs typeface="Arial"/>
              </a:rPr>
              <a:t>i.e. </a:t>
            </a:r>
            <a:r>
              <a:rPr dirty="0" sz="2800" spc="-80">
                <a:latin typeface="Arial"/>
                <a:cs typeface="Arial"/>
              </a:rPr>
              <a:t>length, </a:t>
            </a:r>
            <a:r>
              <a:rPr dirty="0" sz="2800" spc="-20">
                <a:latin typeface="Arial"/>
                <a:cs typeface="Arial"/>
              </a:rPr>
              <a:t>width, </a:t>
            </a:r>
            <a:r>
              <a:rPr dirty="0" sz="2800" spc="-80">
                <a:latin typeface="Arial"/>
                <a:cs typeface="Arial"/>
              </a:rPr>
              <a:t>height </a:t>
            </a:r>
            <a:r>
              <a:rPr dirty="0" sz="2800" spc="-135">
                <a:latin typeface="Arial"/>
                <a:cs typeface="Arial"/>
              </a:rPr>
              <a:t>and </a:t>
            </a:r>
            <a:r>
              <a:rPr dirty="0" sz="2800" spc="-85">
                <a:latin typeface="Arial"/>
                <a:cs typeface="Arial"/>
              </a:rPr>
              <a:t>wheel </a:t>
            </a:r>
            <a:r>
              <a:rPr dirty="0" sz="2800" spc="-180">
                <a:latin typeface="Arial"/>
                <a:cs typeface="Arial"/>
              </a:rPr>
              <a:t>base.  </a:t>
            </a:r>
            <a:r>
              <a:rPr dirty="0" sz="2800" spc="-110">
                <a:latin typeface="Arial"/>
                <a:cs typeface="Arial"/>
              </a:rPr>
              <a:t>Many </a:t>
            </a:r>
            <a:r>
              <a:rPr dirty="0" sz="2800" spc="-85">
                <a:latin typeface="Arial"/>
                <a:cs typeface="Arial"/>
              </a:rPr>
              <a:t>times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114">
                <a:latin typeface="Arial"/>
                <a:cs typeface="Arial"/>
              </a:rPr>
              <a:t>existing </a:t>
            </a:r>
            <a:r>
              <a:rPr dirty="0" sz="2800" spc="-135">
                <a:latin typeface="Arial"/>
                <a:cs typeface="Arial"/>
              </a:rPr>
              <a:t>hatchback </a:t>
            </a:r>
            <a:r>
              <a:rPr dirty="0" sz="2800" spc="-140">
                <a:latin typeface="Arial"/>
                <a:cs typeface="Arial"/>
              </a:rPr>
              <a:t>car </a:t>
            </a:r>
            <a:r>
              <a:rPr dirty="0" sz="2800" spc="-150">
                <a:latin typeface="Arial"/>
                <a:cs typeface="Arial"/>
              </a:rPr>
              <a:t>design </a:t>
            </a:r>
            <a:r>
              <a:rPr dirty="0" sz="2800" spc="-145">
                <a:latin typeface="Arial"/>
                <a:cs typeface="Arial"/>
              </a:rPr>
              <a:t>is </a:t>
            </a:r>
            <a:r>
              <a:rPr dirty="0" sz="2800" spc="-35">
                <a:latin typeface="Arial"/>
                <a:cs typeface="Arial"/>
              </a:rPr>
              <a:t>itself </a:t>
            </a:r>
            <a:r>
              <a:rPr dirty="0" sz="2800" spc="-170">
                <a:latin typeface="Arial"/>
                <a:cs typeface="Arial"/>
              </a:rPr>
              <a:t>used </a:t>
            </a:r>
            <a:r>
              <a:rPr dirty="0" sz="2800" spc="-15">
                <a:latin typeface="Arial"/>
                <a:cs typeface="Arial"/>
              </a:rPr>
              <a:t>for </a:t>
            </a:r>
            <a:r>
              <a:rPr dirty="0" sz="2800" spc="-180">
                <a:latin typeface="Arial"/>
                <a:cs typeface="Arial"/>
              </a:rPr>
              <a:t>sedan  </a:t>
            </a:r>
            <a:r>
              <a:rPr dirty="0" sz="2800" spc="15">
                <a:latin typeface="Arial"/>
                <a:cs typeface="Arial"/>
              </a:rPr>
              <a:t>with </a:t>
            </a:r>
            <a:r>
              <a:rPr dirty="0" sz="2800" spc="-30">
                <a:latin typeface="Arial"/>
                <a:cs typeface="Arial"/>
              </a:rPr>
              <a:t>boot </a:t>
            </a:r>
            <a:r>
              <a:rPr dirty="0" sz="2800" spc="-204">
                <a:latin typeface="Arial"/>
                <a:cs typeface="Arial"/>
              </a:rPr>
              <a:t>space</a:t>
            </a:r>
            <a:r>
              <a:rPr dirty="0" sz="2800" spc="-395">
                <a:latin typeface="Arial"/>
                <a:cs typeface="Arial"/>
              </a:rPr>
              <a:t> </a:t>
            </a:r>
            <a:r>
              <a:rPr dirty="0" sz="2800" spc="-110">
                <a:latin typeface="Arial"/>
                <a:cs typeface="Arial"/>
              </a:rPr>
              <a:t>extended.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0526" y="609676"/>
            <a:ext cx="225361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65">
                <a:solidFill>
                  <a:srgbClr val="000000"/>
                </a:solidFill>
              </a:rPr>
              <a:t>SUV/MUV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238500" y="1857755"/>
            <a:ext cx="5715000" cy="428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37106"/>
            <a:ext cx="10300335" cy="4132579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241300" marR="495300" indent="-228600">
              <a:lnSpc>
                <a:spcPct val="70000"/>
              </a:lnSpc>
              <a:spcBef>
                <a:spcPts val="1040"/>
              </a:spcBef>
              <a:buChar char="•"/>
              <a:tabLst>
                <a:tab pos="241935" algn="l"/>
              </a:tabLst>
            </a:pPr>
            <a:r>
              <a:rPr dirty="0" sz="2600" spc="-75">
                <a:latin typeface="Arial"/>
                <a:cs typeface="Arial"/>
              </a:rPr>
              <a:t>Although </a:t>
            </a:r>
            <a:r>
              <a:rPr dirty="0" sz="2600" spc="-30">
                <a:latin typeface="Arial"/>
                <a:cs typeface="Arial"/>
              </a:rPr>
              <a:t>the </a:t>
            </a:r>
            <a:r>
              <a:rPr dirty="0" sz="2600" spc="-135">
                <a:latin typeface="Arial"/>
                <a:cs typeface="Arial"/>
              </a:rPr>
              <a:t>MUV </a:t>
            </a:r>
            <a:r>
              <a:rPr dirty="0" sz="2600" spc="10">
                <a:latin typeface="Arial"/>
                <a:cs typeface="Arial"/>
              </a:rPr>
              <a:t>(Multi </a:t>
            </a:r>
            <a:r>
              <a:rPr dirty="0" sz="2600">
                <a:latin typeface="Arial"/>
                <a:cs typeface="Arial"/>
              </a:rPr>
              <a:t>Utility </a:t>
            </a:r>
            <a:r>
              <a:rPr dirty="0" sz="2600" spc="-130">
                <a:latin typeface="Arial"/>
                <a:cs typeface="Arial"/>
              </a:rPr>
              <a:t>Vehicle) </a:t>
            </a:r>
            <a:r>
              <a:rPr dirty="0" sz="2600" spc="-120">
                <a:latin typeface="Arial"/>
                <a:cs typeface="Arial"/>
              </a:rPr>
              <a:t>and </a:t>
            </a:r>
            <a:r>
              <a:rPr dirty="0" sz="2600" spc="-340">
                <a:latin typeface="Arial"/>
                <a:cs typeface="Arial"/>
              </a:rPr>
              <a:t>SUV </a:t>
            </a:r>
            <a:r>
              <a:rPr dirty="0" sz="2600" spc="-100">
                <a:latin typeface="Arial"/>
                <a:cs typeface="Arial"/>
              </a:rPr>
              <a:t>(Sport </a:t>
            </a:r>
            <a:r>
              <a:rPr dirty="0" sz="2600">
                <a:latin typeface="Arial"/>
                <a:cs typeface="Arial"/>
              </a:rPr>
              <a:t>Utility</a:t>
            </a:r>
            <a:r>
              <a:rPr dirty="0" sz="2600" spc="-484">
                <a:latin typeface="Arial"/>
                <a:cs typeface="Arial"/>
              </a:rPr>
              <a:t> </a:t>
            </a:r>
            <a:r>
              <a:rPr dirty="0" sz="2600" spc="-130">
                <a:latin typeface="Arial"/>
                <a:cs typeface="Arial"/>
              </a:rPr>
              <a:t>Vehicle)  </a:t>
            </a:r>
            <a:r>
              <a:rPr dirty="0" sz="2600" spc="-55">
                <a:latin typeface="Arial"/>
                <a:cs typeface="Arial"/>
              </a:rPr>
              <a:t>sport </a:t>
            </a:r>
            <a:r>
              <a:rPr dirty="0" sz="2600" spc="-70">
                <a:latin typeface="Arial"/>
                <a:cs typeface="Arial"/>
              </a:rPr>
              <a:t>similar </a:t>
            </a:r>
            <a:r>
              <a:rPr dirty="0" sz="2600" spc="-145">
                <a:latin typeface="Arial"/>
                <a:cs typeface="Arial"/>
              </a:rPr>
              <a:t>designs, </a:t>
            </a:r>
            <a:r>
              <a:rPr dirty="0" sz="2600" spc="-30">
                <a:latin typeface="Arial"/>
                <a:cs typeface="Arial"/>
              </a:rPr>
              <a:t>the </a:t>
            </a:r>
            <a:r>
              <a:rPr dirty="0" sz="2600" spc="10">
                <a:latin typeface="Arial"/>
                <a:cs typeface="Arial"/>
              </a:rPr>
              <a:t>two</a:t>
            </a:r>
            <a:r>
              <a:rPr dirty="0" sz="2600" spc="-550">
                <a:latin typeface="Arial"/>
                <a:cs typeface="Arial"/>
              </a:rPr>
              <a:t> </a:t>
            </a:r>
            <a:r>
              <a:rPr dirty="0" sz="2600" spc="-114">
                <a:latin typeface="Arial"/>
                <a:cs typeface="Arial"/>
              </a:rPr>
              <a:t>are </a:t>
            </a:r>
            <a:r>
              <a:rPr dirty="0" sz="2600" spc="-75">
                <a:latin typeface="Arial"/>
                <a:cs typeface="Arial"/>
              </a:rPr>
              <a:t>significantly </a:t>
            </a:r>
            <a:r>
              <a:rPr dirty="0" sz="2600" spc="-35">
                <a:latin typeface="Arial"/>
                <a:cs typeface="Arial"/>
              </a:rPr>
              <a:t>different.</a:t>
            </a:r>
            <a:endParaRPr sz="2600">
              <a:latin typeface="Arial"/>
              <a:cs typeface="Arial"/>
            </a:endParaRPr>
          </a:p>
          <a:p>
            <a:pPr marL="241300" marR="15240" indent="-228600">
              <a:lnSpc>
                <a:spcPct val="70000"/>
              </a:lnSpc>
              <a:spcBef>
                <a:spcPts val="994"/>
              </a:spcBef>
              <a:buChar char="•"/>
              <a:tabLst>
                <a:tab pos="241935" algn="l"/>
              </a:tabLst>
            </a:pPr>
            <a:r>
              <a:rPr dirty="0" sz="2600" spc="-135">
                <a:latin typeface="Arial"/>
                <a:cs typeface="Arial"/>
              </a:rPr>
              <a:t>MUV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 spc="-125">
                <a:latin typeface="Arial"/>
                <a:cs typeface="Arial"/>
              </a:rPr>
              <a:t>vehicles</a:t>
            </a:r>
            <a:r>
              <a:rPr dirty="0" sz="2600" spc="-165">
                <a:latin typeface="Arial"/>
                <a:cs typeface="Arial"/>
              </a:rPr>
              <a:t> </a:t>
            </a:r>
            <a:r>
              <a:rPr dirty="0" sz="2600" spc="-114">
                <a:latin typeface="Arial"/>
                <a:cs typeface="Arial"/>
              </a:rPr>
              <a:t>are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 spc="-135">
                <a:latin typeface="Arial"/>
                <a:cs typeface="Arial"/>
              </a:rPr>
              <a:t>designed</a:t>
            </a:r>
            <a:r>
              <a:rPr dirty="0" sz="2600" spc="-170">
                <a:latin typeface="Arial"/>
                <a:cs typeface="Arial"/>
              </a:rPr>
              <a:t> </a:t>
            </a:r>
            <a:r>
              <a:rPr dirty="0" sz="2600" spc="25">
                <a:latin typeface="Arial"/>
                <a:cs typeface="Arial"/>
              </a:rPr>
              <a:t>to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100">
                <a:latin typeface="Arial"/>
                <a:cs typeface="Arial"/>
              </a:rPr>
              <a:t>create</a:t>
            </a:r>
            <a:r>
              <a:rPr dirty="0" sz="2600" spc="-150">
                <a:latin typeface="Arial"/>
                <a:cs typeface="Arial"/>
              </a:rPr>
              <a:t> </a:t>
            </a:r>
            <a:r>
              <a:rPr dirty="0" sz="2600" spc="-15">
                <a:latin typeface="Arial"/>
                <a:cs typeface="Arial"/>
              </a:rPr>
              <a:t>utility.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140">
                <a:latin typeface="Arial"/>
                <a:cs typeface="Arial"/>
              </a:rPr>
              <a:t>There</a:t>
            </a:r>
            <a:r>
              <a:rPr dirty="0" sz="2600" spc="-165">
                <a:latin typeface="Arial"/>
                <a:cs typeface="Arial"/>
              </a:rPr>
              <a:t> </a:t>
            </a:r>
            <a:r>
              <a:rPr dirty="0" sz="2600" spc="-55">
                <a:latin typeface="Arial"/>
                <a:cs typeface="Arial"/>
              </a:rPr>
              <a:t>would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120">
                <a:latin typeface="Arial"/>
                <a:cs typeface="Arial"/>
              </a:rPr>
              <a:t>be</a:t>
            </a:r>
            <a:r>
              <a:rPr dirty="0" sz="2600" spc="-150">
                <a:latin typeface="Arial"/>
                <a:cs typeface="Arial"/>
              </a:rPr>
              <a:t> </a:t>
            </a:r>
            <a:r>
              <a:rPr dirty="0" sz="2600" spc="-65">
                <a:latin typeface="Arial"/>
                <a:cs typeface="Arial"/>
              </a:rPr>
              <a:t>flexible</a:t>
            </a:r>
            <a:r>
              <a:rPr dirty="0" sz="2600" spc="-165">
                <a:latin typeface="Arial"/>
                <a:cs typeface="Arial"/>
              </a:rPr>
              <a:t> </a:t>
            </a:r>
            <a:r>
              <a:rPr dirty="0" sz="2600" spc="-114">
                <a:latin typeface="Arial"/>
                <a:cs typeface="Arial"/>
              </a:rPr>
              <a:t>seating  </a:t>
            </a:r>
            <a:r>
              <a:rPr dirty="0" sz="2600" spc="-65">
                <a:latin typeface="Arial"/>
                <a:cs typeface="Arial"/>
              </a:rPr>
              <a:t>options </a:t>
            </a:r>
            <a:r>
              <a:rPr dirty="0" sz="2600" spc="-114">
                <a:latin typeface="Arial"/>
                <a:cs typeface="Arial"/>
              </a:rPr>
              <a:t>ranging </a:t>
            </a:r>
            <a:r>
              <a:rPr dirty="0" sz="2600" spc="-25">
                <a:latin typeface="Arial"/>
                <a:cs typeface="Arial"/>
              </a:rPr>
              <a:t>from </a:t>
            </a:r>
            <a:r>
              <a:rPr dirty="0" sz="2600" spc="-100">
                <a:latin typeface="Arial"/>
                <a:cs typeface="Arial"/>
              </a:rPr>
              <a:t>7, 8, </a:t>
            </a:r>
            <a:r>
              <a:rPr dirty="0" sz="2600" spc="-130">
                <a:latin typeface="Arial"/>
                <a:cs typeface="Arial"/>
              </a:rPr>
              <a:t>9 </a:t>
            </a:r>
            <a:r>
              <a:rPr dirty="0" sz="2600" spc="-120">
                <a:latin typeface="Arial"/>
                <a:cs typeface="Arial"/>
              </a:rPr>
              <a:t>and </a:t>
            </a:r>
            <a:r>
              <a:rPr dirty="0" sz="2600" spc="-130">
                <a:latin typeface="Arial"/>
                <a:cs typeface="Arial"/>
              </a:rPr>
              <a:t>10 </a:t>
            </a:r>
            <a:r>
              <a:rPr dirty="0" sz="2600" spc="-180">
                <a:latin typeface="Arial"/>
                <a:cs typeface="Arial"/>
              </a:rPr>
              <a:t>so </a:t>
            </a:r>
            <a:r>
              <a:rPr dirty="0" sz="2600" spc="-80">
                <a:latin typeface="Arial"/>
                <a:cs typeface="Arial"/>
              </a:rPr>
              <a:t>on. </a:t>
            </a:r>
            <a:r>
              <a:rPr dirty="0" sz="2600" spc="-190">
                <a:latin typeface="Arial"/>
                <a:cs typeface="Arial"/>
              </a:rPr>
              <a:t>The </a:t>
            </a:r>
            <a:r>
              <a:rPr dirty="0" sz="2600" spc="-95">
                <a:latin typeface="Arial"/>
                <a:cs typeface="Arial"/>
              </a:rPr>
              <a:t>body </a:t>
            </a:r>
            <a:r>
              <a:rPr dirty="0" sz="2600" spc="-135">
                <a:latin typeface="Arial"/>
                <a:cs typeface="Arial"/>
              </a:rPr>
              <a:t>is </a:t>
            </a:r>
            <a:r>
              <a:rPr dirty="0" sz="2600">
                <a:latin typeface="Arial"/>
                <a:cs typeface="Arial"/>
              </a:rPr>
              <a:t>built </a:t>
            </a:r>
            <a:r>
              <a:rPr dirty="0" sz="2600" spc="-85">
                <a:latin typeface="Arial"/>
                <a:cs typeface="Arial"/>
              </a:rPr>
              <a:t>on </a:t>
            </a:r>
            <a:r>
              <a:rPr dirty="0" sz="2600" spc="-185">
                <a:latin typeface="Arial"/>
                <a:cs typeface="Arial"/>
              </a:rPr>
              <a:t>chassis  </a:t>
            </a:r>
            <a:r>
              <a:rPr dirty="0" sz="2600" spc="-80">
                <a:latin typeface="Arial"/>
                <a:cs typeface="Arial"/>
              </a:rPr>
              <a:t>frame </a:t>
            </a:r>
            <a:r>
              <a:rPr dirty="0" sz="2600" spc="-120">
                <a:latin typeface="Arial"/>
                <a:cs typeface="Arial"/>
              </a:rPr>
              <a:t>and </a:t>
            </a:r>
            <a:r>
              <a:rPr dirty="0" sz="2600" spc="-170">
                <a:latin typeface="Arial"/>
                <a:cs typeface="Arial"/>
              </a:rPr>
              <a:t>can </a:t>
            </a:r>
            <a:r>
              <a:rPr dirty="0" sz="2600" spc="-90">
                <a:latin typeface="Arial"/>
                <a:cs typeface="Arial"/>
              </a:rPr>
              <a:t>carry </a:t>
            </a:r>
            <a:r>
              <a:rPr dirty="0" sz="2600" spc="-114">
                <a:latin typeface="Arial"/>
                <a:cs typeface="Arial"/>
              </a:rPr>
              <a:t>large </a:t>
            </a:r>
            <a:r>
              <a:rPr dirty="0" sz="2600" spc="-100">
                <a:latin typeface="Arial"/>
                <a:cs typeface="Arial"/>
              </a:rPr>
              <a:t>amounts </a:t>
            </a:r>
            <a:r>
              <a:rPr dirty="0" sz="2600" spc="-10">
                <a:latin typeface="Arial"/>
                <a:cs typeface="Arial"/>
              </a:rPr>
              <a:t>of</a:t>
            </a:r>
            <a:r>
              <a:rPr dirty="0" sz="2600" spc="-315">
                <a:latin typeface="Arial"/>
                <a:cs typeface="Arial"/>
              </a:rPr>
              <a:t> </a:t>
            </a:r>
            <a:r>
              <a:rPr dirty="0" sz="2600" spc="-150">
                <a:latin typeface="Arial"/>
                <a:cs typeface="Arial"/>
              </a:rPr>
              <a:t>luggage.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241300" marR="574675" indent="-228600">
              <a:lnSpc>
                <a:spcPct val="70000"/>
              </a:lnSpc>
              <a:spcBef>
                <a:spcPts val="5"/>
              </a:spcBef>
              <a:buChar char="•"/>
              <a:tabLst>
                <a:tab pos="241935" algn="l"/>
              </a:tabLst>
            </a:pPr>
            <a:r>
              <a:rPr dirty="0" sz="2600" spc="-340">
                <a:latin typeface="Arial"/>
                <a:cs typeface="Arial"/>
              </a:rPr>
              <a:t>SUV </a:t>
            </a:r>
            <a:r>
              <a:rPr dirty="0" sz="2600" spc="-114">
                <a:latin typeface="Arial"/>
                <a:cs typeface="Arial"/>
              </a:rPr>
              <a:t>are </a:t>
            </a:r>
            <a:r>
              <a:rPr dirty="0" sz="2600" spc="-125">
                <a:latin typeface="Arial"/>
                <a:cs typeface="Arial"/>
              </a:rPr>
              <a:t>vehicles </a:t>
            </a:r>
            <a:r>
              <a:rPr dirty="0" sz="2600" spc="-135">
                <a:latin typeface="Arial"/>
                <a:cs typeface="Arial"/>
              </a:rPr>
              <a:t>designed </a:t>
            </a:r>
            <a:r>
              <a:rPr dirty="0" sz="2600" spc="25">
                <a:latin typeface="Arial"/>
                <a:cs typeface="Arial"/>
              </a:rPr>
              <a:t>to </a:t>
            </a:r>
            <a:r>
              <a:rPr dirty="0" sz="2600" spc="-175">
                <a:latin typeface="Arial"/>
                <a:cs typeface="Arial"/>
              </a:rPr>
              <a:t>use </a:t>
            </a:r>
            <a:r>
              <a:rPr dirty="0" sz="2600" spc="-30">
                <a:latin typeface="Arial"/>
                <a:cs typeface="Arial"/>
              </a:rPr>
              <a:t>in </a:t>
            </a:r>
            <a:r>
              <a:rPr dirty="0" sz="2600" spc="-55">
                <a:latin typeface="Arial"/>
                <a:cs typeface="Arial"/>
              </a:rPr>
              <a:t>all </a:t>
            </a:r>
            <a:r>
              <a:rPr dirty="0" sz="2600" spc="-90">
                <a:latin typeface="Arial"/>
                <a:cs typeface="Arial"/>
              </a:rPr>
              <a:t>road </a:t>
            </a:r>
            <a:r>
              <a:rPr dirty="0" sz="2600" spc="-75">
                <a:latin typeface="Arial"/>
                <a:cs typeface="Arial"/>
              </a:rPr>
              <a:t>conditions, </a:t>
            </a:r>
            <a:r>
              <a:rPr dirty="0" sz="2600" spc="-114">
                <a:latin typeface="Arial"/>
                <a:cs typeface="Arial"/>
              </a:rPr>
              <a:t>ranging </a:t>
            </a:r>
            <a:r>
              <a:rPr dirty="0" sz="2600" spc="-25">
                <a:latin typeface="Arial"/>
                <a:cs typeface="Arial"/>
              </a:rPr>
              <a:t>from  </a:t>
            </a:r>
            <a:r>
              <a:rPr dirty="0" sz="2600" spc="-140">
                <a:latin typeface="Arial"/>
                <a:cs typeface="Arial"/>
              </a:rPr>
              <a:t>highways</a:t>
            </a:r>
            <a:r>
              <a:rPr dirty="0" sz="2600" spc="-155">
                <a:latin typeface="Arial"/>
                <a:cs typeface="Arial"/>
              </a:rPr>
              <a:t> </a:t>
            </a:r>
            <a:r>
              <a:rPr dirty="0" sz="2600" spc="25">
                <a:latin typeface="Arial"/>
                <a:cs typeface="Arial"/>
              </a:rPr>
              <a:t>to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170">
                <a:latin typeface="Arial"/>
                <a:cs typeface="Arial"/>
              </a:rPr>
              <a:t>cross</a:t>
            </a:r>
            <a:r>
              <a:rPr dirty="0" sz="2600" spc="-150">
                <a:latin typeface="Arial"/>
                <a:cs typeface="Arial"/>
              </a:rPr>
              <a:t> </a:t>
            </a:r>
            <a:r>
              <a:rPr dirty="0" sz="2600" spc="-60">
                <a:latin typeface="Arial"/>
                <a:cs typeface="Arial"/>
              </a:rPr>
              <a:t>country</a:t>
            </a:r>
            <a:r>
              <a:rPr dirty="0" sz="2600" spc="-130">
                <a:latin typeface="Arial"/>
                <a:cs typeface="Arial"/>
              </a:rPr>
              <a:t> </a:t>
            </a:r>
            <a:r>
              <a:rPr dirty="0" sz="2600" spc="-110">
                <a:latin typeface="Arial"/>
                <a:cs typeface="Arial"/>
              </a:rPr>
              <a:t>roads.In</a:t>
            </a:r>
            <a:r>
              <a:rPr dirty="0" sz="2600" spc="-155">
                <a:latin typeface="Arial"/>
                <a:cs typeface="Arial"/>
              </a:rPr>
              <a:t> </a:t>
            </a:r>
            <a:r>
              <a:rPr dirty="0" sz="2600" spc="-50">
                <a:latin typeface="Arial"/>
                <a:cs typeface="Arial"/>
              </a:rPr>
              <a:t>this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 spc="-55">
                <a:latin typeface="Arial"/>
                <a:cs typeface="Arial"/>
              </a:rPr>
              <a:t>type,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70">
                <a:latin typeface="Arial"/>
                <a:cs typeface="Arial"/>
              </a:rPr>
              <a:t>importance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 spc="-130">
                <a:latin typeface="Arial"/>
                <a:cs typeface="Arial"/>
              </a:rPr>
              <a:t>is </a:t>
            </a:r>
            <a:r>
              <a:rPr dirty="0" sz="2600" spc="-120">
                <a:latin typeface="Arial"/>
                <a:cs typeface="Arial"/>
              </a:rPr>
              <a:t>given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for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55">
                <a:latin typeface="Arial"/>
                <a:cs typeface="Arial"/>
              </a:rPr>
              <a:t>all  </a:t>
            </a:r>
            <a:r>
              <a:rPr dirty="0" sz="2600" spc="-90">
                <a:latin typeface="Arial"/>
                <a:cs typeface="Arial"/>
              </a:rPr>
              <a:t>factors </a:t>
            </a:r>
            <a:r>
              <a:rPr dirty="0" sz="2600" spc="-165">
                <a:latin typeface="Arial"/>
                <a:cs typeface="Arial"/>
              </a:rPr>
              <a:t>such </a:t>
            </a:r>
            <a:r>
              <a:rPr dirty="0" sz="2600" spc="-245">
                <a:latin typeface="Arial"/>
                <a:cs typeface="Arial"/>
              </a:rPr>
              <a:t>as </a:t>
            </a:r>
            <a:r>
              <a:rPr dirty="0" sz="2600" spc="-195">
                <a:latin typeface="Arial"/>
                <a:cs typeface="Arial"/>
              </a:rPr>
              <a:t>usage </a:t>
            </a:r>
            <a:r>
              <a:rPr dirty="0" sz="2600" spc="-5">
                <a:latin typeface="Arial"/>
                <a:cs typeface="Arial"/>
              </a:rPr>
              <a:t>of </a:t>
            </a:r>
            <a:r>
              <a:rPr dirty="0" sz="2600" spc="-145">
                <a:latin typeface="Arial"/>
                <a:cs typeface="Arial"/>
              </a:rPr>
              <a:t>advanced </a:t>
            </a:r>
            <a:r>
              <a:rPr dirty="0" sz="2600" spc="-85">
                <a:latin typeface="Arial"/>
                <a:cs typeface="Arial"/>
              </a:rPr>
              <a:t>technology </a:t>
            </a:r>
            <a:r>
              <a:rPr dirty="0" sz="2600" spc="-10">
                <a:latin typeface="Arial"/>
                <a:cs typeface="Arial"/>
              </a:rPr>
              <a:t>for </a:t>
            </a:r>
            <a:r>
              <a:rPr dirty="0" sz="2600" spc="-105">
                <a:latin typeface="Arial"/>
                <a:cs typeface="Arial"/>
              </a:rPr>
              <a:t>engine,</a:t>
            </a:r>
            <a:r>
              <a:rPr dirty="0" sz="2600" spc="-425">
                <a:latin typeface="Arial"/>
                <a:cs typeface="Arial"/>
              </a:rPr>
              <a:t> </a:t>
            </a:r>
            <a:r>
              <a:rPr dirty="0" sz="2600" spc="-130">
                <a:latin typeface="Arial"/>
                <a:cs typeface="Arial"/>
              </a:rPr>
              <a:t>gearbox,</a:t>
            </a:r>
            <a:endParaRPr sz="2600">
              <a:latin typeface="Arial"/>
              <a:cs typeface="Arial"/>
            </a:endParaRPr>
          </a:p>
          <a:p>
            <a:pPr marL="241300" marR="5080">
              <a:lnSpc>
                <a:spcPct val="70000"/>
              </a:lnSpc>
            </a:pPr>
            <a:r>
              <a:rPr dirty="0" sz="2600" spc="-40">
                <a:latin typeface="Arial"/>
                <a:cs typeface="Arial"/>
              </a:rPr>
              <a:t>differential, </a:t>
            </a:r>
            <a:r>
              <a:rPr dirty="0" sz="2600" spc="-180">
                <a:latin typeface="Arial"/>
                <a:cs typeface="Arial"/>
              </a:rPr>
              <a:t>4WD </a:t>
            </a:r>
            <a:r>
              <a:rPr dirty="0" sz="2600" spc="-35">
                <a:latin typeface="Arial"/>
                <a:cs typeface="Arial"/>
              </a:rPr>
              <a:t>option, </a:t>
            </a:r>
            <a:r>
              <a:rPr dirty="0" sz="2600" spc="-10">
                <a:latin typeface="Arial"/>
                <a:cs typeface="Arial"/>
              </a:rPr>
              <a:t>interior </a:t>
            </a:r>
            <a:r>
              <a:rPr dirty="0" sz="2600" spc="-170">
                <a:latin typeface="Arial"/>
                <a:cs typeface="Arial"/>
              </a:rPr>
              <a:t>space. </a:t>
            </a:r>
            <a:r>
              <a:rPr dirty="0" sz="2600" spc="-265">
                <a:latin typeface="Arial"/>
                <a:cs typeface="Arial"/>
              </a:rPr>
              <a:t>SUV’s </a:t>
            </a:r>
            <a:r>
              <a:rPr dirty="0" sz="2600" spc="-160">
                <a:latin typeface="Arial"/>
                <a:cs typeface="Arial"/>
              </a:rPr>
              <a:t>have </a:t>
            </a:r>
            <a:r>
              <a:rPr dirty="0" sz="2600" spc="-90">
                <a:latin typeface="Arial"/>
                <a:cs typeface="Arial"/>
              </a:rPr>
              <a:t>features </a:t>
            </a:r>
            <a:r>
              <a:rPr dirty="0" sz="2600" spc="-80">
                <a:latin typeface="Arial"/>
                <a:cs typeface="Arial"/>
              </a:rPr>
              <a:t>suited </a:t>
            </a:r>
            <a:r>
              <a:rPr dirty="0" sz="2600" spc="-10">
                <a:latin typeface="Arial"/>
                <a:cs typeface="Arial"/>
              </a:rPr>
              <a:t>for</a:t>
            </a:r>
            <a:r>
              <a:rPr dirty="0" sz="2600" spc="-459">
                <a:latin typeface="Arial"/>
                <a:cs typeface="Arial"/>
              </a:rPr>
              <a:t> </a:t>
            </a:r>
            <a:r>
              <a:rPr dirty="0" sz="2600" spc="-90">
                <a:latin typeface="Arial"/>
                <a:cs typeface="Arial"/>
              </a:rPr>
              <a:t>long  </a:t>
            </a:r>
            <a:r>
              <a:rPr dirty="0" sz="2600" spc="-110">
                <a:latin typeface="Arial"/>
                <a:cs typeface="Arial"/>
              </a:rPr>
              <a:t>drives,good </a:t>
            </a:r>
            <a:r>
              <a:rPr dirty="0" sz="2600" spc="-85">
                <a:latin typeface="Arial"/>
                <a:cs typeface="Arial"/>
              </a:rPr>
              <a:t>technology </a:t>
            </a:r>
            <a:r>
              <a:rPr dirty="0" sz="2600" spc="-10">
                <a:latin typeface="Arial"/>
                <a:cs typeface="Arial"/>
              </a:rPr>
              <a:t>for </a:t>
            </a:r>
            <a:r>
              <a:rPr dirty="0" sz="2600" spc="-150">
                <a:latin typeface="Arial"/>
                <a:cs typeface="Arial"/>
              </a:rPr>
              <a:t>suspensions, </a:t>
            </a:r>
            <a:r>
              <a:rPr dirty="0" sz="2600" spc="-120">
                <a:latin typeface="Arial"/>
                <a:cs typeface="Arial"/>
              </a:rPr>
              <a:t>and </a:t>
            </a:r>
            <a:r>
              <a:rPr dirty="0" sz="2600" spc="-180">
                <a:latin typeface="Arial"/>
                <a:cs typeface="Arial"/>
              </a:rPr>
              <a:t>so </a:t>
            </a:r>
            <a:r>
              <a:rPr dirty="0" sz="2600" spc="-165">
                <a:latin typeface="Arial"/>
                <a:cs typeface="Arial"/>
              </a:rPr>
              <a:t>on.The </a:t>
            </a:r>
            <a:r>
              <a:rPr dirty="0" sz="2600" spc="-90">
                <a:latin typeface="Arial"/>
                <a:cs typeface="Arial"/>
              </a:rPr>
              <a:t>main </a:t>
            </a:r>
            <a:r>
              <a:rPr dirty="0" sz="2600" spc="-25">
                <a:latin typeface="Arial"/>
                <a:cs typeface="Arial"/>
              </a:rPr>
              <a:t>point </a:t>
            </a:r>
            <a:r>
              <a:rPr dirty="0" sz="2600" spc="-60">
                <a:latin typeface="Arial"/>
                <a:cs typeface="Arial"/>
              </a:rPr>
              <a:t>about  </a:t>
            </a:r>
            <a:r>
              <a:rPr dirty="0" sz="2600" spc="-340">
                <a:latin typeface="Arial"/>
                <a:cs typeface="Arial"/>
              </a:rPr>
              <a:t>SUV </a:t>
            </a:r>
            <a:r>
              <a:rPr dirty="0" sz="2600" spc="-135">
                <a:latin typeface="Arial"/>
                <a:cs typeface="Arial"/>
              </a:rPr>
              <a:t>is </a:t>
            </a:r>
            <a:r>
              <a:rPr dirty="0" sz="2600" spc="-30">
                <a:latin typeface="Arial"/>
                <a:cs typeface="Arial"/>
              </a:rPr>
              <a:t>the </a:t>
            </a:r>
            <a:r>
              <a:rPr dirty="0" sz="2600" spc="-70">
                <a:latin typeface="Arial"/>
                <a:cs typeface="Arial"/>
              </a:rPr>
              <a:t>importance </a:t>
            </a:r>
            <a:r>
              <a:rPr dirty="0" sz="2600" spc="-120">
                <a:latin typeface="Arial"/>
                <a:cs typeface="Arial"/>
              </a:rPr>
              <a:t>given </a:t>
            </a:r>
            <a:r>
              <a:rPr dirty="0" sz="2600" spc="25">
                <a:latin typeface="Arial"/>
                <a:cs typeface="Arial"/>
              </a:rPr>
              <a:t>to </a:t>
            </a:r>
            <a:r>
              <a:rPr dirty="0" sz="2600" spc="75">
                <a:latin typeface="Arial"/>
                <a:cs typeface="Arial"/>
              </a:rPr>
              <a:t>fit </a:t>
            </a:r>
            <a:r>
              <a:rPr dirty="0" sz="2600" spc="-120">
                <a:latin typeface="Arial"/>
                <a:cs typeface="Arial"/>
              </a:rPr>
              <a:t>and </a:t>
            </a:r>
            <a:r>
              <a:rPr dirty="0" sz="2600" spc="-60">
                <a:latin typeface="Arial"/>
                <a:cs typeface="Arial"/>
              </a:rPr>
              <a:t>finish </a:t>
            </a:r>
            <a:r>
              <a:rPr dirty="0" sz="2600" spc="-35">
                <a:latin typeface="Arial"/>
                <a:cs typeface="Arial"/>
              </a:rPr>
              <a:t>(both </a:t>
            </a:r>
            <a:r>
              <a:rPr dirty="0" sz="2600" spc="-10">
                <a:latin typeface="Arial"/>
                <a:cs typeface="Arial"/>
              </a:rPr>
              <a:t>interior </a:t>
            </a:r>
            <a:r>
              <a:rPr dirty="0" sz="2600" spc="-120">
                <a:latin typeface="Arial"/>
                <a:cs typeface="Arial"/>
              </a:rPr>
              <a:t>and </a:t>
            </a:r>
            <a:r>
              <a:rPr dirty="0" sz="2600" spc="-50">
                <a:latin typeface="Arial"/>
                <a:cs typeface="Arial"/>
              </a:rPr>
              <a:t>exterior)  </a:t>
            </a:r>
            <a:r>
              <a:rPr dirty="0" sz="2600" spc="-120">
                <a:latin typeface="Arial"/>
                <a:cs typeface="Arial"/>
              </a:rPr>
              <a:t>and </a:t>
            </a:r>
            <a:r>
              <a:rPr dirty="0" sz="2600" spc="-65">
                <a:latin typeface="Arial"/>
                <a:cs typeface="Arial"/>
              </a:rPr>
              <a:t>drive</a:t>
            </a:r>
            <a:r>
              <a:rPr dirty="0" sz="2600" spc="-185">
                <a:latin typeface="Arial"/>
                <a:cs typeface="Arial"/>
              </a:rPr>
              <a:t> </a:t>
            </a:r>
            <a:r>
              <a:rPr dirty="0" sz="2600" spc="-70">
                <a:latin typeface="Arial"/>
                <a:cs typeface="Arial"/>
              </a:rPr>
              <a:t>quality.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1338" y="609676"/>
            <a:ext cx="145542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850">
                <a:solidFill>
                  <a:srgbClr val="000000"/>
                </a:solidFill>
              </a:rPr>
              <a:t>C</a:t>
            </a:r>
            <a:r>
              <a:rPr dirty="0" sz="4400" spc="-180">
                <a:solidFill>
                  <a:srgbClr val="000000"/>
                </a:solidFill>
              </a:rPr>
              <a:t>o</a:t>
            </a:r>
            <a:r>
              <a:rPr dirty="0" sz="4400" spc="-204">
                <a:solidFill>
                  <a:srgbClr val="000000"/>
                </a:solidFill>
              </a:rPr>
              <a:t>u</a:t>
            </a:r>
            <a:r>
              <a:rPr dirty="0" sz="4400" spc="-220">
                <a:solidFill>
                  <a:srgbClr val="000000"/>
                </a:solidFill>
              </a:rPr>
              <a:t>p</a:t>
            </a:r>
            <a:r>
              <a:rPr dirty="0" sz="4400" spc="-270">
                <a:solidFill>
                  <a:srgbClr val="000000"/>
                </a:solidFill>
              </a:rPr>
              <a:t>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238500" y="2215895"/>
            <a:ext cx="5715000" cy="3570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10297160" cy="198818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Char char="•"/>
              <a:tabLst>
                <a:tab pos="241935" algn="l"/>
              </a:tabLst>
            </a:pPr>
            <a:r>
              <a:rPr dirty="0" sz="2800" spc="-200">
                <a:latin typeface="Arial"/>
                <a:cs typeface="Arial"/>
              </a:rPr>
              <a:t>Coupe </a:t>
            </a:r>
            <a:r>
              <a:rPr dirty="0" sz="2800" spc="-145">
                <a:latin typeface="Arial"/>
                <a:cs typeface="Arial"/>
              </a:rPr>
              <a:t>is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150">
                <a:latin typeface="Arial"/>
                <a:cs typeface="Arial"/>
              </a:rPr>
              <a:t>name </a:t>
            </a:r>
            <a:r>
              <a:rPr dirty="0" sz="2800" spc="-130">
                <a:latin typeface="Arial"/>
                <a:cs typeface="Arial"/>
              </a:rPr>
              <a:t>given </a:t>
            </a:r>
            <a:r>
              <a:rPr dirty="0" sz="2800" spc="20">
                <a:latin typeface="Arial"/>
                <a:cs typeface="Arial"/>
              </a:rPr>
              <a:t>to </a:t>
            </a:r>
            <a:r>
              <a:rPr dirty="0" sz="2800" spc="-180">
                <a:latin typeface="Arial"/>
                <a:cs typeface="Arial"/>
              </a:rPr>
              <a:t>sedan </a:t>
            </a:r>
            <a:r>
              <a:rPr dirty="0" sz="2800" spc="-195">
                <a:latin typeface="Arial"/>
                <a:cs typeface="Arial"/>
              </a:rPr>
              <a:t>cars </a:t>
            </a:r>
            <a:r>
              <a:rPr dirty="0" sz="2800" spc="15">
                <a:latin typeface="Arial"/>
                <a:cs typeface="Arial"/>
              </a:rPr>
              <a:t>with </a:t>
            </a:r>
            <a:r>
              <a:rPr dirty="0" sz="2800" spc="10">
                <a:latin typeface="Arial"/>
                <a:cs typeface="Arial"/>
              </a:rPr>
              <a:t>two </a:t>
            </a:r>
            <a:r>
              <a:rPr dirty="0" sz="2800" spc="-120">
                <a:latin typeface="Arial"/>
                <a:cs typeface="Arial"/>
              </a:rPr>
              <a:t>doors </a:t>
            </a:r>
            <a:r>
              <a:rPr dirty="0" sz="2800" spc="-175">
                <a:latin typeface="Arial"/>
                <a:cs typeface="Arial"/>
              </a:rPr>
              <a:t>only.The </a:t>
            </a:r>
            <a:r>
              <a:rPr dirty="0" sz="2800" spc="10">
                <a:latin typeface="Arial"/>
                <a:cs typeface="Arial"/>
              </a:rPr>
              <a:t>two  </a:t>
            </a:r>
            <a:r>
              <a:rPr dirty="0" sz="2800" spc="-120">
                <a:latin typeface="Arial"/>
                <a:cs typeface="Arial"/>
              </a:rPr>
              <a:t>doors </a:t>
            </a:r>
            <a:r>
              <a:rPr dirty="0" sz="2800" spc="-130">
                <a:latin typeface="Arial"/>
                <a:cs typeface="Arial"/>
              </a:rPr>
              <a:t>are </a:t>
            </a:r>
            <a:r>
              <a:rPr dirty="0" sz="2800" spc="20">
                <a:latin typeface="Arial"/>
                <a:cs typeface="Arial"/>
              </a:rPr>
              <a:t>bit </a:t>
            </a:r>
            <a:r>
              <a:rPr dirty="0" sz="2800" spc="-100">
                <a:latin typeface="Arial"/>
                <a:cs typeface="Arial"/>
              </a:rPr>
              <a:t>larger </a:t>
            </a:r>
            <a:r>
              <a:rPr dirty="0" sz="2800" spc="-135">
                <a:latin typeface="Arial"/>
                <a:cs typeface="Arial"/>
              </a:rPr>
              <a:t>and </a:t>
            </a:r>
            <a:r>
              <a:rPr dirty="0" sz="2800" spc="-75">
                <a:latin typeface="Arial"/>
                <a:cs typeface="Arial"/>
              </a:rPr>
              <a:t>though </a:t>
            </a:r>
            <a:r>
              <a:rPr dirty="0" sz="2800" spc="-90">
                <a:latin typeface="Arial"/>
                <a:cs typeface="Arial"/>
              </a:rPr>
              <a:t>rear </a:t>
            </a:r>
            <a:r>
              <a:rPr dirty="0" sz="2800" spc="-145">
                <a:latin typeface="Arial"/>
                <a:cs typeface="Arial"/>
              </a:rPr>
              <a:t>seat is </a:t>
            </a:r>
            <a:r>
              <a:rPr dirty="0" sz="2800" spc="-125">
                <a:latin typeface="Arial"/>
                <a:cs typeface="Arial"/>
              </a:rPr>
              <a:t>available </a:t>
            </a:r>
            <a:r>
              <a:rPr dirty="0" sz="2800" spc="-35">
                <a:latin typeface="Arial"/>
                <a:cs typeface="Arial"/>
              </a:rPr>
              <a:t>in </a:t>
            </a:r>
            <a:r>
              <a:rPr dirty="0" sz="2800" spc="-170">
                <a:latin typeface="Arial"/>
                <a:cs typeface="Arial"/>
              </a:rPr>
              <a:t>some </a:t>
            </a:r>
            <a:r>
              <a:rPr dirty="0" sz="2800" spc="-120">
                <a:latin typeface="Arial"/>
                <a:cs typeface="Arial"/>
              </a:rPr>
              <a:t>models,  </a:t>
            </a:r>
            <a:r>
              <a:rPr dirty="0" sz="2800" spc="-114">
                <a:latin typeface="Arial"/>
                <a:cs typeface="Arial"/>
              </a:rPr>
              <a:t>one </a:t>
            </a:r>
            <a:r>
              <a:rPr dirty="0" sz="2800" spc="-185">
                <a:latin typeface="Arial"/>
                <a:cs typeface="Arial"/>
              </a:rPr>
              <a:t>can </a:t>
            </a:r>
            <a:r>
              <a:rPr dirty="0" sz="2800" spc="-175">
                <a:latin typeface="Arial"/>
                <a:cs typeface="Arial"/>
              </a:rPr>
              <a:t>go </a:t>
            </a:r>
            <a:r>
              <a:rPr dirty="0" sz="2800" spc="25">
                <a:latin typeface="Arial"/>
                <a:cs typeface="Arial"/>
              </a:rPr>
              <a:t>to </a:t>
            </a:r>
            <a:r>
              <a:rPr dirty="0" sz="2800" spc="-105">
                <a:latin typeface="Arial"/>
                <a:cs typeface="Arial"/>
              </a:rPr>
              <a:t>inside </a:t>
            </a:r>
            <a:r>
              <a:rPr dirty="0" sz="2800" spc="-65">
                <a:latin typeface="Arial"/>
                <a:cs typeface="Arial"/>
              </a:rPr>
              <a:t>through </a:t>
            </a:r>
            <a:r>
              <a:rPr dirty="0" sz="2800" spc="-105">
                <a:latin typeface="Arial"/>
                <a:cs typeface="Arial"/>
              </a:rPr>
              <a:t>sliding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>
                <a:latin typeface="Arial"/>
                <a:cs typeface="Arial"/>
              </a:rPr>
              <a:t>front </a:t>
            </a:r>
            <a:r>
              <a:rPr dirty="0" sz="2800" spc="-160">
                <a:latin typeface="Arial"/>
                <a:cs typeface="Arial"/>
              </a:rPr>
              <a:t>seats. </a:t>
            </a:r>
            <a:r>
              <a:rPr dirty="0" sz="2800" spc="-155">
                <a:latin typeface="Arial"/>
                <a:cs typeface="Arial"/>
              </a:rPr>
              <a:t>Here </a:t>
            </a:r>
            <a:r>
              <a:rPr dirty="0" sz="2800" spc="-100">
                <a:latin typeface="Arial"/>
                <a:cs typeface="Arial"/>
              </a:rPr>
              <a:t>main  </a:t>
            </a:r>
            <a:r>
              <a:rPr dirty="0" sz="2800" spc="-85">
                <a:latin typeface="Arial"/>
                <a:cs typeface="Arial"/>
              </a:rPr>
              <a:t>importance </a:t>
            </a:r>
            <a:r>
              <a:rPr dirty="0" sz="2800" spc="-145">
                <a:latin typeface="Arial"/>
                <a:cs typeface="Arial"/>
              </a:rPr>
              <a:t>is </a:t>
            </a:r>
            <a:r>
              <a:rPr dirty="0" sz="2800" spc="-130">
                <a:latin typeface="Arial"/>
                <a:cs typeface="Arial"/>
              </a:rPr>
              <a:t>given </a:t>
            </a:r>
            <a:r>
              <a:rPr dirty="0" sz="2800" spc="20">
                <a:latin typeface="Arial"/>
                <a:cs typeface="Arial"/>
              </a:rPr>
              <a:t>to </a:t>
            </a:r>
            <a:r>
              <a:rPr dirty="0" sz="2800" spc="-85">
                <a:latin typeface="Arial"/>
                <a:cs typeface="Arial"/>
              </a:rPr>
              <a:t>styling, luxury </a:t>
            </a:r>
            <a:r>
              <a:rPr dirty="0" sz="2800" spc="-135">
                <a:latin typeface="Arial"/>
                <a:cs typeface="Arial"/>
              </a:rPr>
              <a:t>and image. </a:t>
            </a:r>
            <a:r>
              <a:rPr dirty="0" sz="2800" spc="-200">
                <a:latin typeface="Arial"/>
                <a:cs typeface="Arial"/>
              </a:rPr>
              <a:t>Coupe </a:t>
            </a:r>
            <a:r>
              <a:rPr dirty="0" sz="2800" spc="-155">
                <a:latin typeface="Arial"/>
                <a:cs typeface="Arial"/>
              </a:rPr>
              <a:t>design </a:t>
            </a:r>
            <a:r>
              <a:rPr dirty="0" sz="2800" spc="-145">
                <a:latin typeface="Arial"/>
                <a:cs typeface="Arial"/>
              </a:rPr>
              <a:t>is </a:t>
            </a:r>
            <a:r>
              <a:rPr dirty="0" sz="2800" spc="-170">
                <a:latin typeface="Arial"/>
                <a:cs typeface="Arial"/>
              </a:rPr>
              <a:t>used  </a:t>
            </a:r>
            <a:r>
              <a:rPr dirty="0" sz="2800" spc="-85">
                <a:latin typeface="Arial"/>
                <a:cs typeface="Arial"/>
              </a:rPr>
              <a:t>mostly </a:t>
            </a:r>
            <a:r>
              <a:rPr dirty="0" sz="2800" spc="-35">
                <a:latin typeface="Arial"/>
                <a:cs typeface="Arial"/>
              </a:rPr>
              <a:t>in </a:t>
            </a:r>
            <a:r>
              <a:rPr dirty="0" sz="2800" spc="-160">
                <a:latin typeface="Arial"/>
                <a:cs typeface="Arial"/>
              </a:rPr>
              <a:t>European</a:t>
            </a:r>
            <a:r>
              <a:rPr dirty="0" sz="2800" spc="-290">
                <a:latin typeface="Arial"/>
                <a:cs typeface="Arial"/>
              </a:rPr>
              <a:t> </a:t>
            </a:r>
            <a:r>
              <a:rPr dirty="0" sz="2800" spc="-90">
                <a:latin typeface="Arial"/>
                <a:cs typeface="Arial"/>
              </a:rPr>
              <a:t>countries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6602" y="609676"/>
            <a:ext cx="256349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855">
                <a:solidFill>
                  <a:srgbClr val="000000"/>
                </a:solidFill>
              </a:rPr>
              <a:t>C</a:t>
            </a:r>
            <a:r>
              <a:rPr dirty="0" sz="4400" spc="-195">
                <a:solidFill>
                  <a:srgbClr val="000000"/>
                </a:solidFill>
              </a:rPr>
              <a:t>o</a:t>
            </a:r>
            <a:r>
              <a:rPr dirty="0" sz="4400" spc="-280">
                <a:solidFill>
                  <a:srgbClr val="000000"/>
                </a:solidFill>
              </a:rPr>
              <a:t>n</a:t>
            </a:r>
            <a:r>
              <a:rPr dirty="0" sz="4400" spc="-345">
                <a:solidFill>
                  <a:srgbClr val="000000"/>
                </a:solidFill>
              </a:rPr>
              <a:t>v</a:t>
            </a:r>
            <a:r>
              <a:rPr dirty="0" sz="4400" spc="-315">
                <a:solidFill>
                  <a:srgbClr val="000000"/>
                </a:solidFill>
              </a:rPr>
              <a:t>e</a:t>
            </a:r>
            <a:r>
              <a:rPr dirty="0" sz="4400" spc="20">
                <a:solidFill>
                  <a:srgbClr val="000000"/>
                </a:solidFill>
              </a:rPr>
              <a:t>r</a:t>
            </a:r>
            <a:r>
              <a:rPr dirty="0" sz="4400" spc="200">
                <a:solidFill>
                  <a:srgbClr val="000000"/>
                </a:solidFill>
              </a:rPr>
              <a:t>t</a:t>
            </a:r>
            <a:r>
              <a:rPr dirty="0" sz="4400" spc="-35">
                <a:solidFill>
                  <a:srgbClr val="000000"/>
                </a:solidFill>
              </a:rPr>
              <a:t>i</a:t>
            </a:r>
            <a:r>
              <a:rPr dirty="0" sz="4400" spc="-210">
                <a:solidFill>
                  <a:srgbClr val="000000"/>
                </a:solidFill>
              </a:rPr>
              <a:t>b</a:t>
            </a:r>
            <a:r>
              <a:rPr dirty="0" sz="4400" spc="-35">
                <a:solidFill>
                  <a:srgbClr val="000000"/>
                </a:solidFill>
              </a:rPr>
              <a:t>l</a:t>
            </a:r>
            <a:r>
              <a:rPr dirty="0" sz="4400" spc="-270">
                <a:solidFill>
                  <a:srgbClr val="000000"/>
                </a:solidFill>
              </a:rPr>
              <a:t>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238500" y="2249423"/>
            <a:ext cx="57150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59966"/>
            <a:ext cx="10360025" cy="3992879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algn="just" marL="241300" marR="5715" indent="-228600">
              <a:lnSpc>
                <a:spcPct val="80000"/>
              </a:lnSpc>
              <a:spcBef>
                <a:spcPts val="765"/>
              </a:spcBef>
              <a:buChar char="•"/>
              <a:tabLst>
                <a:tab pos="241935" algn="l"/>
              </a:tabLst>
            </a:pPr>
            <a:r>
              <a:rPr dirty="0" sz="2800" spc="-105">
                <a:latin typeface="Arial"/>
                <a:cs typeface="Arial"/>
              </a:rPr>
              <a:t>Convertible </a:t>
            </a:r>
            <a:r>
              <a:rPr dirty="0" sz="2800" spc="-195">
                <a:latin typeface="Arial"/>
                <a:cs typeface="Arial"/>
              </a:rPr>
              <a:t>cars </a:t>
            </a:r>
            <a:r>
              <a:rPr dirty="0" sz="2800" spc="-130">
                <a:latin typeface="Arial"/>
                <a:cs typeface="Arial"/>
              </a:rPr>
              <a:t>are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195">
                <a:latin typeface="Arial"/>
                <a:cs typeface="Arial"/>
              </a:rPr>
              <a:t>cars </a:t>
            </a:r>
            <a:r>
              <a:rPr dirty="0" sz="2800" spc="-135">
                <a:latin typeface="Arial"/>
                <a:cs typeface="Arial"/>
              </a:rPr>
              <a:t>whose </a:t>
            </a:r>
            <a:r>
              <a:rPr dirty="0" sz="2800" spc="-25">
                <a:latin typeface="Arial"/>
                <a:cs typeface="Arial"/>
              </a:rPr>
              <a:t>roof </a:t>
            </a:r>
            <a:r>
              <a:rPr dirty="0" sz="2800" spc="-60">
                <a:latin typeface="Arial"/>
                <a:cs typeface="Arial"/>
              </a:rPr>
              <a:t>line </a:t>
            </a:r>
            <a:r>
              <a:rPr dirty="0" sz="2800" spc="-185">
                <a:latin typeface="Arial"/>
                <a:cs typeface="Arial"/>
              </a:rPr>
              <a:t>can </a:t>
            </a:r>
            <a:r>
              <a:rPr dirty="0" sz="2800" spc="-130">
                <a:latin typeface="Arial"/>
                <a:cs typeface="Arial"/>
              </a:rPr>
              <a:t>be </a:t>
            </a:r>
            <a:r>
              <a:rPr dirty="0" sz="2800" spc="-114">
                <a:latin typeface="Arial"/>
                <a:cs typeface="Arial"/>
              </a:rPr>
              <a:t>removed </a:t>
            </a:r>
            <a:r>
              <a:rPr dirty="0" sz="2800" spc="-25">
                <a:latin typeface="Arial"/>
                <a:cs typeface="Arial"/>
              </a:rPr>
              <a:t>or  </a:t>
            </a:r>
            <a:r>
              <a:rPr dirty="0" sz="2800" spc="-20">
                <a:latin typeface="Arial"/>
                <a:cs typeface="Arial"/>
              </a:rPr>
              <a:t>refitted </a:t>
            </a:r>
            <a:r>
              <a:rPr dirty="0" sz="2800" spc="-270">
                <a:latin typeface="Arial"/>
                <a:cs typeface="Arial"/>
              </a:rPr>
              <a:t>as </a:t>
            </a:r>
            <a:r>
              <a:rPr dirty="0" sz="2800" spc="-75">
                <a:latin typeface="Arial"/>
                <a:cs typeface="Arial"/>
              </a:rPr>
              <a:t>required. </a:t>
            </a:r>
            <a:r>
              <a:rPr dirty="0" sz="2800" spc="-135">
                <a:latin typeface="Arial"/>
                <a:cs typeface="Arial"/>
              </a:rPr>
              <a:t>Generally </a:t>
            </a:r>
            <a:r>
              <a:rPr dirty="0" sz="2800" spc="-35">
                <a:latin typeface="Arial"/>
                <a:cs typeface="Arial"/>
              </a:rPr>
              <a:t>it’s </a:t>
            </a:r>
            <a:r>
              <a:rPr dirty="0" sz="2800" spc="-125">
                <a:latin typeface="Arial"/>
                <a:cs typeface="Arial"/>
              </a:rPr>
              <a:t>available </a:t>
            </a:r>
            <a:r>
              <a:rPr dirty="0" sz="2800" spc="-40">
                <a:latin typeface="Arial"/>
                <a:cs typeface="Arial"/>
              </a:rPr>
              <a:t>in </a:t>
            </a:r>
            <a:r>
              <a:rPr dirty="0" sz="2800" spc="-105">
                <a:latin typeface="Arial"/>
                <a:cs typeface="Arial"/>
              </a:rPr>
              <a:t>high </a:t>
            </a:r>
            <a:r>
              <a:rPr dirty="0" sz="2800" spc="-114">
                <a:latin typeface="Arial"/>
                <a:cs typeface="Arial"/>
              </a:rPr>
              <a:t>end  </a:t>
            </a:r>
            <a:r>
              <a:rPr dirty="0" sz="2800" spc="-75">
                <a:latin typeface="Arial"/>
                <a:cs typeface="Arial"/>
              </a:rPr>
              <a:t>luxury  </a:t>
            </a:r>
            <a:r>
              <a:rPr dirty="0" sz="2800" spc="-130">
                <a:latin typeface="Arial"/>
                <a:cs typeface="Arial"/>
              </a:rPr>
              <a:t>vehicles. </a:t>
            </a:r>
            <a:r>
              <a:rPr dirty="0" sz="2800" spc="-114">
                <a:latin typeface="Arial"/>
                <a:cs typeface="Arial"/>
              </a:rPr>
              <a:t>Electro </a:t>
            </a:r>
            <a:r>
              <a:rPr dirty="0" sz="2800" spc="-135">
                <a:latin typeface="Arial"/>
                <a:cs typeface="Arial"/>
              </a:rPr>
              <a:t>mechanical </a:t>
            </a:r>
            <a:r>
              <a:rPr dirty="0" sz="2800" spc="-160">
                <a:latin typeface="Arial"/>
                <a:cs typeface="Arial"/>
              </a:rPr>
              <a:t>devices </a:t>
            </a:r>
            <a:r>
              <a:rPr dirty="0" sz="2800" spc="-130">
                <a:latin typeface="Arial"/>
                <a:cs typeface="Arial"/>
              </a:rPr>
              <a:t>are </a:t>
            </a:r>
            <a:r>
              <a:rPr dirty="0" sz="2800" spc="-165">
                <a:latin typeface="Arial"/>
                <a:cs typeface="Arial"/>
              </a:rPr>
              <a:t>used </a:t>
            </a:r>
            <a:r>
              <a:rPr dirty="0" sz="2800" spc="-15">
                <a:latin typeface="Arial"/>
                <a:cs typeface="Arial"/>
              </a:rPr>
              <a:t>for </a:t>
            </a:r>
            <a:r>
              <a:rPr dirty="0" sz="2800" spc="-114">
                <a:latin typeface="Arial"/>
                <a:cs typeface="Arial"/>
              </a:rPr>
              <a:t>step </a:t>
            </a:r>
            <a:r>
              <a:rPr dirty="0" sz="2800" spc="-125">
                <a:latin typeface="Arial"/>
                <a:cs typeface="Arial"/>
              </a:rPr>
              <a:t>by </a:t>
            </a:r>
            <a:r>
              <a:rPr dirty="0" sz="2800" spc="-120">
                <a:latin typeface="Arial"/>
                <a:cs typeface="Arial"/>
              </a:rPr>
              <a:t>step </a:t>
            </a:r>
            <a:r>
              <a:rPr dirty="0" sz="2800" spc="-70">
                <a:latin typeface="Arial"/>
                <a:cs typeface="Arial"/>
              </a:rPr>
              <a:t>folding  </a:t>
            </a:r>
            <a:r>
              <a:rPr dirty="0" sz="2800" spc="-5">
                <a:latin typeface="Arial"/>
                <a:cs typeface="Arial"/>
              </a:rPr>
              <a:t>of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30">
                <a:latin typeface="Arial"/>
                <a:cs typeface="Arial"/>
              </a:rPr>
              <a:t>roof </a:t>
            </a:r>
            <a:r>
              <a:rPr dirty="0" sz="2800" spc="-105">
                <a:latin typeface="Arial"/>
                <a:cs typeface="Arial"/>
              </a:rPr>
              <a:t>lines. </a:t>
            </a:r>
            <a:r>
              <a:rPr dirty="0" sz="2800" spc="-85">
                <a:latin typeface="Arial"/>
                <a:cs typeface="Arial"/>
              </a:rPr>
              <a:t>In </a:t>
            </a:r>
            <a:r>
              <a:rPr dirty="0" sz="2800" spc="-65">
                <a:latin typeface="Arial"/>
                <a:cs typeface="Arial"/>
              </a:rPr>
              <a:t>earlier </a:t>
            </a:r>
            <a:r>
              <a:rPr dirty="0" sz="2800" spc="-140">
                <a:latin typeface="Arial"/>
                <a:cs typeface="Arial"/>
              </a:rPr>
              <a:t>vehicles </a:t>
            </a:r>
            <a:r>
              <a:rPr dirty="0" sz="2800" spc="-65">
                <a:latin typeface="Arial"/>
                <a:cs typeface="Arial"/>
              </a:rPr>
              <a:t>leather </a:t>
            </a:r>
            <a:r>
              <a:rPr dirty="0" sz="2800" spc="-70">
                <a:latin typeface="Arial"/>
                <a:cs typeface="Arial"/>
              </a:rPr>
              <a:t>material </a:t>
            </a:r>
            <a:r>
              <a:rPr dirty="0" sz="2800" spc="-100">
                <a:latin typeface="Arial"/>
                <a:cs typeface="Arial"/>
              </a:rPr>
              <a:t>were </a:t>
            </a:r>
            <a:r>
              <a:rPr dirty="0" sz="2800" spc="-150">
                <a:latin typeface="Arial"/>
                <a:cs typeface="Arial"/>
              </a:rPr>
              <a:t>used. </a:t>
            </a:r>
            <a:r>
              <a:rPr dirty="0" sz="2800" spc="-70">
                <a:latin typeface="Arial"/>
                <a:cs typeface="Arial"/>
              </a:rPr>
              <a:t>In  </a:t>
            </a:r>
            <a:r>
              <a:rPr dirty="0" sz="2800" spc="-85">
                <a:latin typeface="Arial"/>
                <a:cs typeface="Arial"/>
              </a:rPr>
              <a:t>modern </a:t>
            </a:r>
            <a:r>
              <a:rPr dirty="0" sz="2800" spc="-135">
                <a:latin typeface="Arial"/>
                <a:cs typeface="Arial"/>
              </a:rPr>
              <a:t>vehicles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75">
                <a:latin typeface="Arial"/>
                <a:cs typeface="Arial"/>
              </a:rPr>
              <a:t>metal </a:t>
            </a:r>
            <a:r>
              <a:rPr dirty="0" sz="2800" spc="-30">
                <a:latin typeface="Arial"/>
                <a:cs typeface="Arial"/>
              </a:rPr>
              <a:t>roof </a:t>
            </a:r>
            <a:r>
              <a:rPr dirty="0" sz="2800" spc="-110">
                <a:latin typeface="Arial"/>
                <a:cs typeface="Arial"/>
              </a:rPr>
              <a:t>lines </a:t>
            </a:r>
            <a:r>
              <a:rPr dirty="0" sz="2800" spc="15">
                <a:latin typeface="Arial"/>
                <a:cs typeface="Arial"/>
              </a:rPr>
              <a:t>with </a:t>
            </a:r>
            <a:r>
              <a:rPr dirty="0" sz="2800" spc="-155">
                <a:latin typeface="Arial"/>
                <a:cs typeface="Arial"/>
              </a:rPr>
              <a:t>design </a:t>
            </a:r>
            <a:r>
              <a:rPr dirty="0" sz="2800" spc="-5">
                <a:latin typeface="Arial"/>
                <a:cs typeface="Arial"/>
              </a:rPr>
              <a:t>of </a:t>
            </a:r>
            <a:r>
              <a:rPr dirty="0" sz="2800" spc="-70">
                <a:latin typeface="Arial"/>
                <a:cs typeface="Arial"/>
              </a:rPr>
              <a:t>folding </a:t>
            </a:r>
            <a:r>
              <a:rPr dirty="0" sz="2800" spc="-30">
                <a:latin typeface="Arial"/>
                <a:cs typeface="Arial"/>
              </a:rPr>
              <a:t>part </a:t>
            </a:r>
            <a:r>
              <a:rPr dirty="0" sz="2800" spc="-135">
                <a:latin typeface="Arial"/>
                <a:cs typeface="Arial"/>
              </a:rPr>
              <a:t>by  </a:t>
            </a:r>
            <a:r>
              <a:rPr dirty="0" sz="2800" spc="-30">
                <a:latin typeface="Arial"/>
                <a:cs typeface="Arial"/>
              </a:rPr>
              <a:t>part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and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90">
                <a:latin typeface="Arial"/>
                <a:cs typeface="Arial"/>
              </a:rPr>
              <a:t>eventually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90">
                <a:latin typeface="Arial"/>
                <a:cs typeface="Arial"/>
              </a:rPr>
              <a:t>rest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10">
                <a:latin typeface="Arial"/>
                <a:cs typeface="Arial"/>
              </a:rPr>
              <a:t>on/in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trunk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part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of</a:t>
            </a:r>
            <a:r>
              <a:rPr dirty="0" sz="2800" spc="-140">
                <a:latin typeface="Arial"/>
                <a:cs typeface="Arial"/>
              </a:rPr>
              <a:t> </a:t>
            </a:r>
            <a:r>
              <a:rPr dirty="0" sz="2800" spc="-35">
                <a:latin typeface="Arial"/>
                <a:cs typeface="Arial"/>
              </a:rPr>
              <a:t>the</a:t>
            </a:r>
            <a:r>
              <a:rPr dirty="0" sz="2800" spc="-150">
                <a:latin typeface="Arial"/>
                <a:cs typeface="Arial"/>
              </a:rPr>
              <a:t> </a:t>
            </a:r>
            <a:r>
              <a:rPr dirty="0" sz="2800" spc="-110">
                <a:latin typeface="Arial"/>
                <a:cs typeface="Arial"/>
              </a:rPr>
              <a:t>vehicle.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114">
                <a:latin typeface="Arial"/>
                <a:cs typeface="Arial"/>
              </a:rPr>
              <a:t>Operating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of</a:t>
            </a:r>
            <a:r>
              <a:rPr dirty="0" sz="2800" spc="-140">
                <a:latin typeface="Arial"/>
                <a:cs typeface="Arial"/>
              </a:rPr>
              <a:t> </a:t>
            </a:r>
            <a:r>
              <a:rPr dirty="0" sz="2800" spc="-220">
                <a:latin typeface="Arial"/>
                <a:cs typeface="Arial"/>
              </a:rPr>
              <a:t>a  </a:t>
            </a:r>
            <a:r>
              <a:rPr dirty="0" sz="2800" spc="-20">
                <a:latin typeface="Arial"/>
                <a:cs typeface="Arial"/>
              </a:rPr>
              <a:t>button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50">
                <a:latin typeface="Arial"/>
                <a:cs typeface="Arial"/>
              </a:rPr>
              <a:t>is</a:t>
            </a:r>
            <a:r>
              <a:rPr dirty="0" sz="2800" spc="-135">
                <a:latin typeface="Arial"/>
                <a:cs typeface="Arial"/>
              </a:rPr>
              <a:t> good </a:t>
            </a:r>
            <a:r>
              <a:rPr dirty="0" sz="2800" spc="-130">
                <a:latin typeface="Arial"/>
                <a:cs typeface="Arial"/>
              </a:rPr>
              <a:t>enough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for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70">
                <a:latin typeface="Arial"/>
                <a:cs typeface="Arial"/>
              </a:rPr>
              <a:t>folding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or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35">
                <a:latin typeface="Arial"/>
                <a:cs typeface="Arial"/>
              </a:rPr>
              <a:t>putting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170">
                <a:latin typeface="Arial"/>
                <a:cs typeface="Arial"/>
              </a:rPr>
              <a:t>back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35">
                <a:latin typeface="Arial"/>
                <a:cs typeface="Arial"/>
              </a:rPr>
              <a:t>the</a:t>
            </a:r>
            <a:r>
              <a:rPr dirty="0" sz="2800" spc="-140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roof</a:t>
            </a:r>
            <a:r>
              <a:rPr dirty="0" sz="2800" spc="-140">
                <a:latin typeface="Arial"/>
                <a:cs typeface="Arial"/>
              </a:rPr>
              <a:t> </a:t>
            </a:r>
            <a:r>
              <a:rPr dirty="0" sz="2800" spc="-100">
                <a:latin typeface="Arial"/>
                <a:cs typeface="Arial"/>
              </a:rPr>
              <a:t>linings.</a:t>
            </a:r>
            <a:endParaRPr sz="2800">
              <a:latin typeface="Arial"/>
              <a:cs typeface="Arial"/>
            </a:endParaRPr>
          </a:p>
          <a:p>
            <a:pPr algn="just" marL="241300" marR="5080" indent="-228600">
              <a:lnSpc>
                <a:spcPts val="2690"/>
              </a:lnSpc>
              <a:spcBef>
                <a:spcPts val="975"/>
              </a:spcBef>
              <a:buChar char="•"/>
              <a:tabLst>
                <a:tab pos="241935" algn="l"/>
              </a:tabLst>
            </a:pPr>
            <a:r>
              <a:rPr dirty="0" sz="2800" spc="-120">
                <a:latin typeface="Arial"/>
                <a:cs typeface="Arial"/>
              </a:rPr>
              <a:t>Convertibles </a:t>
            </a:r>
            <a:r>
              <a:rPr dirty="0" sz="2800" spc="-130">
                <a:latin typeface="Arial"/>
                <a:cs typeface="Arial"/>
              </a:rPr>
              <a:t>are </a:t>
            </a:r>
            <a:r>
              <a:rPr dirty="0" sz="2800" spc="-95">
                <a:latin typeface="Arial"/>
                <a:cs typeface="Arial"/>
              </a:rPr>
              <a:t>more </a:t>
            </a:r>
            <a:r>
              <a:rPr dirty="0" sz="2800" spc="-55">
                <a:latin typeface="Arial"/>
                <a:cs typeface="Arial"/>
              </a:rPr>
              <a:t>frequently </a:t>
            </a:r>
            <a:r>
              <a:rPr dirty="0" sz="2800" spc="-165">
                <a:latin typeface="Arial"/>
                <a:cs typeface="Arial"/>
              </a:rPr>
              <a:t>used</a:t>
            </a:r>
            <a:r>
              <a:rPr dirty="0" sz="2800" spc="445">
                <a:latin typeface="Arial"/>
                <a:cs typeface="Arial"/>
              </a:rPr>
              <a:t> </a:t>
            </a:r>
            <a:r>
              <a:rPr dirty="0" sz="2800" spc="-35">
                <a:latin typeface="Arial"/>
                <a:cs typeface="Arial"/>
              </a:rPr>
              <a:t>in </a:t>
            </a:r>
            <a:r>
              <a:rPr dirty="0" sz="2800" spc="-100">
                <a:latin typeface="Arial"/>
                <a:cs typeface="Arial"/>
              </a:rPr>
              <a:t>cold </a:t>
            </a:r>
            <a:r>
              <a:rPr dirty="0" sz="2800" spc="-90">
                <a:latin typeface="Arial"/>
                <a:cs typeface="Arial"/>
              </a:rPr>
              <a:t>countries </a:t>
            </a:r>
            <a:r>
              <a:rPr dirty="0" sz="2800" spc="-75">
                <a:latin typeface="Arial"/>
                <a:cs typeface="Arial"/>
              </a:rPr>
              <a:t>wherein  weather </a:t>
            </a:r>
            <a:r>
              <a:rPr dirty="0" sz="2800" spc="-70">
                <a:latin typeface="Arial"/>
                <a:cs typeface="Arial"/>
              </a:rPr>
              <a:t>temperature </a:t>
            </a:r>
            <a:r>
              <a:rPr dirty="0" sz="2800" spc="-150">
                <a:latin typeface="Arial"/>
                <a:cs typeface="Arial"/>
              </a:rPr>
              <a:t>is </a:t>
            </a:r>
            <a:r>
              <a:rPr dirty="0" sz="2800" spc="-45">
                <a:latin typeface="Arial"/>
                <a:cs typeface="Arial"/>
              </a:rPr>
              <a:t>quite </a:t>
            </a:r>
            <a:r>
              <a:rPr dirty="0" sz="2800" spc="-195">
                <a:latin typeface="Arial"/>
                <a:cs typeface="Arial"/>
              </a:rPr>
              <a:t>less </a:t>
            </a:r>
            <a:r>
              <a:rPr dirty="0" sz="2800" spc="-130">
                <a:latin typeface="Arial"/>
                <a:cs typeface="Arial"/>
              </a:rPr>
              <a:t>and </a:t>
            </a:r>
            <a:r>
              <a:rPr dirty="0" sz="2800" spc="-145">
                <a:latin typeface="Arial"/>
                <a:cs typeface="Arial"/>
              </a:rPr>
              <a:t>also roads </a:t>
            </a:r>
            <a:r>
              <a:rPr dirty="0" sz="2800" spc="-175">
                <a:latin typeface="Arial"/>
                <a:cs typeface="Arial"/>
              </a:rPr>
              <a:t>have </a:t>
            </a:r>
            <a:r>
              <a:rPr dirty="0" sz="2800" spc="-150">
                <a:latin typeface="Arial"/>
                <a:cs typeface="Arial"/>
              </a:rPr>
              <a:t>lesser </a:t>
            </a:r>
            <a:r>
              <a:rPr dirty="0" sz="2800" spc="-100">
                <a:latin typeface="Arial"/>
                <a:cs typeface="Arial"/>
              </a:rPr>
              <a:t>dusty  </a:t>
            </a:r>
            <a:r>
              <a:rPr dirty="0" sz="2800" spc="-75">
                <a:latin typeface="Arial"/>
                <a:cs typeface="Arial"/>
              </a:rPr>
              <a:t>conditions.It’s </a:t>
            </a:r>
            <a:r>
              <a:rPr dirty="0" sz="2800" spc="-80">
                <a:latin typeface="Arial"/>
                <a:cs typeface="Arial"/>
              </a:rPr>
              <a:t>purely </a:t>
            </a:r>
            <a:r>
              <a:rPr dirty="0" sz="2800" spc="-220">
                <a:latin typeface="Arial"/>
                <a:cs typeface="Arial"/>
              </a:rPr>
              <a:t>a </a:t>
            </a:r>
            <a:r>
              <a:rPr dirty="0" sz="2800" spc="-75">
                <a:latin typeface="Arial"/>
                <a:cs typeface="Arial"/>
              </a:rPr>
              <a:t>preferred </a:t>
            </a:r>
            <a:r>
              <a:rPr dirty="0" sz="2800" spc="-130">
                <a:latin typeface="Arial"/>
                <a:cs typeface="Arial"/>
              </a:rPr>
              <a:t>choice </a:t>
            </a:r>
            <a:r>
              <a:rPr dirty="0" sz="2800" spc="-15">
                <a:latin typeface="Arial"/>
                <a:cs typeface="Arial"/>
              </a:rPr>
              <a:t>for </a:t>
            </a:r>
            <a:r>
              <a:rPr dirty="0" sz="2800" spc="-155">
                <a:latin typeface="Arial"/>
                <a:cs typeface="Arial"/>
              </a:rPr>
              <a:t>persons </a:t>
            </a:r>
            <a:r>
              <a:rPr dirty="0" sz="2800" spc="15">
                <a:latin typeface="Arial"/>
                <a:cs typeface="Arial"/>
              </a:rPr>
              <a:t>with </a:t>
            </a:r>
            <a:r>
              <a:rPr dirty="0" sz="2800" spc="-160">
                <a:latin typeface="Arial"/>
                <a:cs typeface="Arial"/>
              </a:rPr>
              <a:t>passion </a:t>
            </a:r>
            <a:r>
              <a:rPr dirty="0" sz="2800" spc="-5">
                <a:latin typeface="Arial"/>
                <a:cs typeface="Arial"/>
              </a:rPr>
              <a:t>of  </a:t>
            </a:r>
            <a:r>
              <a:rPr dirty="0" sz="2800" spc="-150">
                <a:latin typeface="Arial"/>
                <a:cs typeface="Arial"/>
              </a:rPr>
              <a:t>using </a:t>
            </a:r>
            <a:r>
              <a:rPr dirty="0" sz="2800" spc="-105">
                <a:latin typeface="Arial"/>
                <a:cs typeface="Arial"/>
              </a:rPr>
              <a:t>stylish </a:t>
            </a:r>
            <a:r>
              <a:rPr dirty="0" sz="2800" spc="-195">
                <a:latin typeface="Arial"/>
                <a:cs typeface="Arial"/>
              </a:rPr>
              <a:t>cars </a:t>
            </a:r>
            <a:r>
              <a:rPr dirty="0" sz="2800" spc="-135">
                <a:latin typeface="Arial"/>
                <a:cs typeface="Arial"/>
              </a:rPr>
              <a:t>and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80">
                <a:latin typeface="Arial"/>
                <a:cs typeface="Arial"/>
              </a:rPr>
              <a:t>feel </a:t>
            </a:r>
            <a:r>
              <a:rPr dirty="0" sz="2800" spc="-5">
                <a:latin typeface="Arial"/>
                <a:cs typeface="Arial"/>
              </a:rPr>
              <a:t>of</a:t>
            </a:r>
            <a:r>
              <a:rPr dirty="0" sz="2800" spc="-560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air </a:t>
            </a:r>
            <a:r>
              <a:rPr dirty="0" sz="2800" spc="-40">
                <a:latin typeface="Arial"/>
                <a:cs typeface="Arial"/>
              </a:rPr>
              <a:t>in </a:t>
            </a:r>
            <a:r>
              <a:rPr dirty="0" sz="2800" spc="-70">
                <a:latin typeface="Arial"/>
                <a:cs typeface="Arial"/>
              </a:rPr>
              <a:t>hair </a:t>
            </a:r>
            <a:r>
              <a:rPr dirty="0" sz="2800" spc="-95">
                <a:latin typeface="Arial"/>
                <a:cs typeface="Arial"/>
              </a:rPr>
              <a:t>when </a:t>
            </a:r>
            <a:r>
              <a:rPr dirty="0" sz="2800" spc="-75">
                <a:latin typeface="Arial"/>
                <a:cs typeface="Arial"/>
              </a:rPr>
              <a:t>driving </a:t>
            </a:r>
            <a:r>
              <a:rPr dirty="0" sz="2800" spc="-110">
                <a:latin typeface="Arial"/>
                <a:cs typeface="Arial"/>
              </a:rPr>
              <a:t>vehicle.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09676"/>
            <a:ext cx="97409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720">
                <a:latin typeface="Arial"/>
                <a:cs typeface="Arial"/>
              </a:rPr>
              <a:t>V</a:t>
            </a:r>
            <a:r>
              <a:rPr dirty="0" sz="4400" spc="-505">
                <a:latin typeface="Arial"/>
                <a:cs typeface="Arial"/>
              </a:rPr>
              <a:t>A</a:t>
            </a:r>
            <a:r>
              <a:rPr dirty="0" sz="4400" spc="-370">
                <a:latin typeface="Arial"/>
                <a:cs typeface="Arial"/>
              </a:rPr>
              <a:t>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73571" y="2110312"/>
            <a:ext cx="4855987" cy="4066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10360025" cy="250063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just" marL="241300" marR="5080" indent="-228600">
              <a:lnSpc>
                <a:spcPct val="90000"/>
              </a:lnSpc>
              <a:spcBef>
                <a:spcPts val="430"/>
              </a:spcBef>
              <a:buChar char="•"/>
              <a:tabLst>
                <a:tab pos="241935" algn="l"/>
              </a:tabLst>
            </a:pPr>
            <a:r>
              <a:rPr dirty="0" sz="2800" spc="-250">
                <a:latin typeface="Arial"/>
                <a:cs typeface="Arial"/>
              </a:rPr>
              <a:t>Van </a:t>
            </a:r>
            <a:r>
              <a:rPr dirty="0" sz="2800" spc="-150">
                <a:latin typeface="Arial"/>
                <a:cs typeface="Arial"/>
              </a:rPr>
              <a:t>is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150">
                <a:latin typeface="Arial"/>
                <a:cs typeface="Arial"/>
              </a:rPr>
              <a:t>name </a:t>
            </a:r>
            <a:r>
              <a:rPr dirty="0" sz="2800" spc="-130">
                <a:latin typeface="Arial"/>
                <a:cs typeface="Arial"/>
              </a:rPr>
              <a:t>given </a:t>
            </a:r>
            <a:r>
              <a:rPr dirty="0" sz="2800" spc="25">
                <a:latin typeface="Arial"/>
                <a:cs typeface="Arial"/>
              </a:rPr>
              <a:t>to </a:t>
            </a:r>
            <a:r>
              <a:rPr dirty="0" sz="2800" spc="-195">
                <a:latin typeface="Arial"/>
                <a:cs typeface="Arial"/>
              </a:rPr>
              <a:t>cars </a:t>
            </a:r>
            <a:r>
              <a:rPr dirty="0" sz="2800" spc="15">
                <a:latin typeface="Arial"/>
                <a:cs typeface="Arial"/>
              </a:rPr>
              <a:t>with </a:t>
            </a:r>
            <a:r>
              <a:rPr dirty="0" sz="2800" spc="-100">
                <a:latin typeface="Arial"/>
                <a:cs typeface="Arial"/>
              </a:rPr>
              <a:t>main </a:t>
            </a:r>
            <a:r>
              <a:rPr dirty="0" sz="2800" spc="-114">
                <a:latin typeface="Arial"/>
                <a:cs typeface="Arial"/>
              </a:rPr>
              <a:t>perspective </a:t>
            </a:r>
            <a:r>
              <a:rPr dirty="0" sz="2800" spc="-5">
                <a:latin typeface="Arial"/>
                <a:cs typeface="Arial"/>
              </a:rPr>
              <a:t>of </a:t>
            </a:r>
            <a:r>
              <a:rPr dirty="0" sz="2800" spc="-35">
                <a:latin typeface="Arial"/>
                <a:cs typeface="Arial"/>
              </a:rPr>
              <a:t>flexibility </a:t>
            </a:r>
            <a:r>
              <a:rPr dirty="0" sz="2800" spc="-30">
                <a:latin typeface="Arial"/>
                <a:cs typeface="Arial"/>
              </a:rPr>
              <a:t>in  </a:t>
            </a:r>
            <a:r>
              <a:rPr dirty="0" sz="2800" spc="-60">
                <a:latin typeface="Arial"/>
                <a:cs typeface="Arial"/>
              </a:rPr>
              <a:t>utilizing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20">
                <a:latin typeface="Arial"/>
                <a:cs typeface="Arial"/>
              </a:rPr>
              <a:t>interior </a:t>
            </a:r>
            <a:r>
              <a:rPr dirty="0" sz="2800" spc="-180">
                <a:latin typeface="Arial"/>
                <a:cs typeface="Arial"/>
              </a:rPr>
              <a:t>space. </a:t>
            </a:r>
            <a:r>
              <a:rPr dirty="0" sz="2800" spc="40">
                <a:latin typeface="Arial"/>
                <a:cs typeface="Arial"/>
              </a:rPr>
              <a:t>It </a:t>
            </a:r>
            <a:r>
              <a:rPr dirty="0" sz="2800" spc="-204">
                <a:latin typeface="Arial"/>
                <a:cs typeface="Arial"/>
              </a:rPr>
              <a:t>has </a:t>
            </a:r>
            <a:r>
              <a:rPr dirty="0" sz="2800" spc="-75">
                <a:latin typeface="Arial"/>
                <a:cs typeface="Arial"/>
              </a:rPr>
              <a:t>options </a:t>
            </a:r>
            <a:r>
              <a:rPr dirty="0" sz="2800" spc="-5">
                <a:latin typeface="Arial"/>
                <a:cs typeface="Arial"/>
              </a:rPr>
              <a:t>of </a:t>
            </a:r>
            <a:r>
              <a:rPr dirty="0" sz="2800" spc="-120">
                <a:latin typeface="Arial"/>
                <a:cs typeface="Arial"/>
              </a:rPr>
              <a:t>varying </a:t>
            </a:r>
            <a:r>
              <a:rPr dirty="0" sz="2800" spc="-85">
                <a:latin typeface="Arial"/>
                <a:cs typeface="Arial"/>
              </a:rPr>
              <a:t>number </a:t>
            </a:r>
            <a:r>
              <a:rPr dirty="0" sz="2800">
                <a:latin typeface="Arial"/>
                <a:cs typeface="Arial"/>
              </a:rPr>
              <a:t>of </a:t>
            </a:r>
            <a:r>
              <a:rPr dirty="0" sz="2800" spc="-175">
                <a:latin typeface="Arial"/>
                <a:cs typeface="Arial"/>
              </a:rPr>
              <a:t>seats  </a:t>
            </a:r>
            <a:r>
              <a:rPr dirty="0" sz="2800" spc="-135">
                <a:latin typeface="Arial"/>
                <a:cs typeface="Arial"/>
              </a:rPr>
              <a:t>and </a:t>
            </a:r>
            <a:r>
              <a:rPr dirty="0" sz="2800" spc="-150">
                <a:latin typeface="Arial"/>
                <a:cs typeface="Arial"/>
              </a:rPr>
              <a:t>hence </a:t>
            </a:r>
            <a:r>
              <a:rPr dirty="0" sz="2800" spc="-180">
                <a:latin typeface="Arial"/>
                <a:cs typeface="Arial"/>
              </a:rPr>
              <a:t>luggage </a:t>
            </a:r>
            <a:r>
              <a:rPr dirty="0" sz="2800" spc="-204">
                <a:latin typeface="Arial"/>
                <a:cs typeface="Arial"/>
              </a:rPr>
              <a:t>space </a:t>
            </a:r>
            <a:r>
              <a:rPr dirty="0" sz="2800" spc="-155">
                <a:latin typeface="Arial"/>
                <a:cs typeface="Arial"/>
              </a:rPr>
              <a:t>.Best </a:t>
            </a:r>
            <a:r>
              <a:rPr dirty="0" sz="2800" spc="-185">
                <a:latin typeface="Arial"/>
                <a:cs typeface="Arial"/>
              </a:rPr>
              <a:t>Example </a:t>
            </a:r>
            <a:r>
              <a:rPr dirty="0" sz="2800" spc="-130">
                <a:latin typeface="Arial"/>
                <a:cs typeface="Arial"/>
              </a:rPr>
              <a:t>are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10">
                <a:latin typeface="Arial"/>
                <a:cs typeface="Arial"/>
              </a:rPr>
              <a:t>Maruti </a:t>
            </a:r>
            <a:r>
              <a:rPr dirty="0" sz="2800" spc="-200">
                <a:latin typeface="Arial"/>
                <a:cs typeface="Arial"/>
              </a:rPr>
              <a:t>Suzuki </a:t>
            </a:r>
            <a:r>
              <a:rPr dirty="0" sz="2800" spc="-114">
                <a:latin typeface="Arial"/>
                <a:cs typeface="Arial"/>
              </a:rPr>
              <a:t>Omni,  </a:t>
            </a:r>
            <a:r>
              <a:rPr dirty="0" sz="2800" spc="-225">
                <a:latin typeface="Arial"/>
                <a:cs typeface="Arial"/>
              </a:rPr>
              <a:t>Eeco.</a:t>
            </a:r>
            <a:endParaRPr sz="2800">
              <a:latin typeface="Arial"/>
              <a:cs typeface="Arial"/>
            </a:endParaRPr>
          </a:p>
          <a:p>
            <a:pPr algn="just" marL="241300" marR="7620" indent="-228600">
              <a:lnSpc>
                <a:spcPts val="3020"/>
              </a:lnSpc>
              <a:spcBef>
                <a:spcPts val="1055"/>
              </a:spcBef>
              <a:buChar char="•"/>
              <a:tabLst>
                <a:tab pos="241935" algn="l"/>
              </a:tabLst>
            </a:pPr>
            <a:r>
              <a:rPr dirty="0" sz="2800" spc="-160">
                <a:latin typeface="Arial"/>
                <a:cs typeface="Arial"/>
              </a:rPr>
              <a:t>There </a:t>
            </a:r>
            <a:r>
              <a:rPr dirty="0" sz="2800" spc="-150">
                <a:latin typeface="Arial"/>
                <a:cs typeface="Arial"/>
              </a:rPr>
              <a:t>is </a:t>
            </a:r>
            <a:r>
              <a:rPr dirty="0" sz="2800" spc="-85">
                <a:latin typeface="Arial"/>
                <a:cs typeface="Arial"/>
              </a:rPr>
              <a:t>difference </a:t>
            </a:r>
            <a:r>
              <a:rPr dirty="0" sz="2800" spc="-40">
                <a:latin typeface="Arial"/>
                <a:cs typeface="Arial"/>
              </a:rPr>
              <a:t>in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135">
                <a:latin typeface="Arial"/>
                <a:cs typeface="Arial"/>
              </a:rPr>
              <a:t>vehicles </a:t>
            </a:r>
            <a:r>
              <a:rPr dirty="0" sz="2800" spc="-65">
                <a:latin typeface="Arial"/>
                <a:cs typeface="Arial"/>
              </a:rPr>
              <a:t>(particularly </a:t>
            </a:r>
            <a:r>
              <a:rPr dirty="0" sz="2800" spc="-210">
                <a:latin typeface="Arial"/>
                <a:cs typeface="Arial"/>
              </a:rPr>
              <a:t>Van) </a:t>
            </a:r>
            <a:r>
              <a:rPr dirty="0" sz="2800" spc="-170">
                <a:latin typeface="Arial"/>
                <a:cs typeface="Arial"/>
              </a:rPr>
              <a:t>used </a:t>
            </a:r>
            <a:r>
              <a:rPr dirty="0" sz="2800" spc="-80">
                <a:latin typeface="Arial"/>
                <a:cs typeface="Arial"/>
              </a:rPr>
              <a:t>purely </a:t>
            </a:r>
            <a:r>
              <a:rPr dirty="0" sz="2800" spc="-15">
                <a:latin typeface="Arial"/>
                <a:cs typeface="Arial"/>
              </a:rPr>
              <a:t>for  </a:t>
            </a:r>
            <a:r>
              <a:rPr dirty="0" sz="2800" spc="-110">
                <a:latin typeface="Arial"/>
                <a:cs typeface="Arial"/>
              </a:rPr>
              <a:t>commercial </a:t>
            </a:r>
            <a:r>
              <a:rPr dirty="0" sz="2800" spc="-120">
                <a:latin typeface="Arial"/>
                <a:cs typeface="Arial"/>
              </a:rPr>
              <a:t>purpose </a:t>
            </a:r>
            <a:r>
              <a:rPr dirty="0" sz="2800" spc="-135">
                <a:latin typeface="Arial"/>
                <a:cs typeface="Arial"/>
              </a:rPr>
              <a:t>and </a:t>
            </a:r>
            <a:r>
              <a:rPr dirty="0" sz="2800" spc="-15">
                <a:latin typeface="Arial"/>
                <a:cs typeface="Arial"/>
              </a:rPr>
              <a:t>for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114">
                <a:latin typeface="Arial"/>
                <a:cs typeface="Arial"/>
              </a:rPr>
              <a:t>one </a:t>
            </a:r>
            <a:r>
              <a:rPr dirty="0" sz="2800" spc="-170">
                <a:latin typeface="Arial"/>
                <a:cs typeface="Arial"/>
              </a:rPr>
              <a:t>used </a:t>
            </a:r>
            <a:r>
              <a:rPr dirty="0" sz="2800" spc="-15">
                <a:latin typeface="Arial"/>
                <a:cs typeface="Arial"/>
              </a:rPr>
              <a:t>for </a:t>
            </a:r>
            <a:r>
              <a:rPr dirty="0" sz="2800" spc="-180">
                <a:latin typeface="Arial"/>
                <a:cs typeface="Arial"/>
              </a:rPr>
              <a:t>passenger</a:t>
            </a:r>
            <a:r>
              <a:rPr dirty="0" sz="2800" spc="-445">
                <a:latin typeface="Arial"/>
                <a:cs typeface="Arial"/>
              </a:rPr>
              <a:t> </a:t>
            </a:r>
            <a:r>
              <a:rPr dirty="0" sz="2800" spc="-114">
                <a:latin typeface="Arial"/>
                <a:cs typeface="Arial"/>
              </a:rPr>
              <a:t>purpose.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39725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45">
                <a:solidFill>
                  <a:srgbClr val="000000"/>
                </a:solidFill>
              </a:rPr>
              <a:t>Pick </a:t>
            </a:r>
            <a:r>
              <a:rPr dirty="0" sz="4400" spc="-175">
                <a:solidFill>
                  <a:srgbClr val="000000"/>
                </a:solidFill>
              </a:rPr>
              <a:t>up</a:t>
            </a:r>
            <a:r>
              <a:rPr dirty="0" sz="4400" spc="-365">
                <a:solidFill>
                  <a:srgbClr val="000000"/>
                </a:solidFill>
              </a:rPr>
              <a:t> </a:t>
            </a:r>
            <a:r>
              <a:rPr dirty="0" sz="4400" spc="-215">
                <a:solidFill>
                  <a:srgbClr val="000000"/>
                </a:solidFill>
              </a:rPr>
              <a:t>vehicle.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238500" y="2072639"/>
            <a:ext cx="5715000" cy="3857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11868150" cy="646176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algn="ctr" marL="163830">
              <a:lnSpc>
                <a:spcPct val="100000"/>
              </a:lnSpc>
              <a:spcBef>
                <a:spcPts val="819"/>
              </a:spcBef>
            </a:pPr>
            <a:r>
              <a:rPr dirty="0" sz="2400" spc="-120" b="1">
                <a:latin typeface="Trebuchet MS"/>
                <a:cs typeface="Trebuchet MS"/>
              </a:rPr>
              <a:t>Chassis </a:t>
            </a:r>
            <a:r>
              <a:rPr dirty="0" sz="2400" spc="-130" b="1">
                <a:latin typeface="Trebuchet MS"/>
                <a:cs typeface="Trebuchet MS"/>
              </a:rPr>
              <a:t>Operating</a:t>
            </a:r>
            <a:r>
              <a:rPr dirty="0" sz="2400" spc="-235" b="1">
                <a:latin typeface="Trebuchet MS"/>
                <a:cs typeface="Trebuchet MS"/>
              </a:rPr>
              <a:t> </a:t>
            </a:r>
            <a:r>
              <a:rPr dirty="0" sz="2400" spc="-130" b="1">
                <a:latin typeface="Trebuchet MS"/>
                <a:cs typeface="Trebuchet MS"/>
              </a:rPr>
              <a:t>Conditions:</a:t>
            </a:r>
            <a:endParaRPr sz="2400">
              <a:latin typeface="Trebuchet MS"/>
              <a:cs typeface="Trebuchet MS"/>
            </a:endParaRPr>
          </a:p>
          <a:p>
            <a:pPr marL="12700" marR="222885">
              <a:lnSpc>
                <a:spcPts val="2590"/>
              </a:lnSpc>
              <a:spcBef>
                <a:spcPts val="1050"/>
              </a:spcBef>
            </a:pPr>
            <a:r>
              <a:rPr dirty="0" sz="2400" spc="-175">
                <a:latin typeface="Arial"/>
                <a:cs typeface="Arial"/>
              </a:rPr>
              <a:t>The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design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of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an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automobile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chassis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requires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prior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understanding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of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kind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of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conditions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  </a:t>
            </a:r>
            <a:r>
              <a:rPr dirty="0" sz="2400" spc="-175">
                <a:latin typeface="Arial"/>
                <a:cs typeface="Arial"/>
              </a:rPr>
              <a:t>chassis </a:t>
            </a:r>
            <a:r>
              <a:rPr dirty="0" sz="2400" spc="-125">
                <a:latin typeface="Arial"/>
                <a:cs typeface="Arial"/>
              </a:rPr>
              <a:t>is </a:t>
            </a:r>
            <a:r>
              <a:rPr dirty="0" sz="2400" spc="-70">
                <a:latin typeface="Arial"/>
                <a:cs typeface="Arial"/>
              </a:rPr>
              <a:t>likely </a:t>
            </a:r>
            <a:r>
              <a:rPr dirty="0" sz="2400" spc="20">
                <a:latin typeface="Arial"/>
                <a:cs typeface="Arial"/>
              </a:rPr>
              <a:t>to </a:t>
            </a:r>
            <a:r>
              <a:rPr dirty="0" sz="2400" spc="-125">
                <a:latin typeface="Arial"/>
                <a:cs typeface="Arial"/>
              </a:rPr>
              <a:t>face </a:t>
            </a:r>
            <a:r>
              <a:rPr dirty="0" sz="2400" spc="-80">
                <a:latin typeface="Arial"/>
                <a:cs typeface="Arial"/>
              </a:rPr>
              <a:t>on </a:t>
            </a:r>
            <a:r>
              <a:rPr dirty="0" sz="2400" spc="-30">
                <a:latin typeface="Arial"/>
                <a:cs typeface="Arial"/>
              </a:rPr>
              <a:t>the </a:t>
            </a:r>
            <a:r>
              <a:rPr dirty="0" sz="2400" spc="-85">
                <a:latin typeface="Arial"/>
                <a:cs typeface="Arial"/>
              </a:rPr>
              <a:t>road. </a:t>
            </a:r>
            <a:r>
              <a:rPr dirty="0" sz="2400" spc="-180">
                <a:latin typeface="Arial"/>
                <a:cs typeface="Arial"/>
              </a:rPr>
              <a:t>The </a:t>
            </a:r>
            <a:r>
              <a:rPr dirty="0" sz="2400" spc="-175">
                <a:latin typeface="Arial"/>
                <a:cs typeface="Arial"/>
              </a:rPr>
              <a:t>chassis </a:t>
            </a:r>
            <a:r>
              <a:rPr dirty="0" sz="2400" spc="-100">
                <a:latin typeface="Arial"/>
                <a:cs typeface="Arial"/>
              </a:rPr>
              <a:t>generally </a:t>
            </a:r>
            <a:r>
              <a:rPr dirty="0" sz="2400" spc="-120">
                <a:latin typeface="Arial"/>
                <a:cs typeface="Arial"/>
              </a:rPr>
              <a:t>experiences </a:t>
            </a:r>
            <a:r>
              <a:rPr dirty="0" sz="2400" spc="-25">
                <a:latin typeface="Arial"/>
                <a:cs typeface="Arial"/>
              </a:rPr>
              <a:t>four </a:t>
            </a:r>
            <a:r>
              <a:rPr dirty="0" sz="2400" spc="-55">
                <a:latin typeface="Arial"/>
                <a:cs typeface="Arial"/>
              </a:rPr>
              <a:t>major </a:t>
            </a:r>
            <a:r>
              <a:rPr dirty="0" sz="2400" spc="-85">
                <a:latin typeface="Arial"/>
                <a:cs typeface="Arial"/>
              </a:rPr>
              <a:t>loading  </a:t>
            </a:r>
            <a:r>
              <a:rPr dirty="0" sz="2400" spc="-70">
                <a:latin typeface="Arial"/>
                <a:cs typeface="Arial"/>
              </a:rPr>
              <a:t>situations, </a:t>
            </a:r>
            <a:r>
              <a:rPr dirty="0" sz="2400" spc="-5">
                <a:latin typeface="Arial"/>
                <a:cs typeface="Arial"/>
              </a:rPr>
              <a:t>that</a:t>
            </a:r>
            <a:r>
              <a:rPr dirty="0" sz="2400" spc="-20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include,</a:t>
            </a:r>
            <a:endParaRPr sz="2400">
              <a:latin typeface="Arial"/>
              <a:cs typeface="Arial"/>
            </a:endParaRPr>
          </a:p>
          <a:p>
            <a:pPr marL="334010" indent="-321310">
              <a:lnSpc>
                <a:spcPts val="2415"/>
              </a:lnSpc>
              <a:buAutoNum type="romanLcParenBoth"/>
              <a:tabLst>
                <a:tab pos="334645" algn="l"/>
              </a:tabLst>
            </a:pPr>
            <a:r>
              <a:rPr dirty="0" sz="2400" spc="-60">
                <a:latin typeface="Arial"/>
                <a:cs typeface="Arial"/>
              </a:rPr>
              <a:t>vertical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bending(symmetric)</a:t>
            </a:r>
            <a:endParaRPr sz="2400">
              <a:latin typeface="Arial"/>
              <a:cs typeface="Arial"/>
            </a:endParaRPr>
          </a:p>
          <a:p>
            <a:pPr marL="403225" indent="-390525">
              <a:lnSpc>
                <a:spcPts val="2595"/>
              </a:lnSpc>
              <a:buAutoNum type="romanLcParenBoth"/>
              <a:tabLst>
                <a:tab pos="403860" algn="l"/>
              </a:tabLst>
            </a:pPr>
            <a:r>
              <a:rPr dirty="0" sz="2400" spc="-50">
                <a:latin typeface="Arial"/>
                <a:cs typeface="Arial"/>
              </a:rPr>
              <a:t>longitudinal </a:t>
            </a:r>
            <a:r>
              <a:rPr dirty="0" sz="2400" spc="-80">
                <a:latin typeface="Arial"/>
                <a:cs typeface="Arial"/>
              </a:rPr>
              <a:t>torsion(asymmetric </a:t>
            </a:r>
            <a:r>
              <a:rPr dirty="0" sz="2400" spc="-60">
                <a:latin typeface="Arial"/>
                <a:cs typeface="Arial"/>
              </a:rPr>
              <a:t>vertical</a:t>
            </a:r>
            <a:r>
              <a:rPr dirty="0" sz="2400" spc="-31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loads)</a:t>
            </a:r>
            <a:endParaRPr sz="2400">
              <a:latin typeface="Arial"/>
              <a:cs typeface="Arial"/>
            </a:endParaRPr>
          </a:p>
          <a:p>
            <a:pPr marL="473075" indent="-460375">
              <a:lnSpc>
                <a:spcPts val="2595"/>
              </a:lnSpc>
              <a:buAutoNum type="romanLcParenBoth"/>
              <a:tabLst>
                <a:tab pos="473709" algn="l"/>
              </a:tabLst>
            </a:pPr>
            <a:r>
              <a:rPr dirty="0" sz="2400" spc="-60">
                <a:latin typeface="Arial"/>
                <a:cs typeface="Arial"/>
              </a:rPr>
              <a:t>lateral </a:t>
            </a:r>
            <a:r>
              <a:rPr dirty="0" sz="2400" spc="-90">
                <a:latin typeface="Arial"/>
                <a:cs typeface="Arial"/>
              </a:rPr>
              <a:t>bending,</a:t>
            </a:r>
            <a:r>
              <a:rPr dirty="0" sz="2400" spc="-21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471805" indent="-459105">
              <a:lnSpc>
                <a:spcPts val="2735"/>
              </a:lnSpc>
              <a:buAutoNum type="romanLcParenBoth"/>
              <a:tabLst>
                <a:tab pos="472440" algn="l"/>
              </a:tabLst>
            </a:pPr>
            <a:r>
              <a:rPr dirty="0" sz="2400" spc="-65">
                <a:latin typeface="Arial"/>
                <a:cs typeface="Arial"/>
              </a:rPr>
              <a:t>horizontal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lozenging.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50">
              <a:latin typeface="Times New Roman"/>
              <a:cs typeface="Times New Roman"/>
            </a:endParaRPr>
          </a:p>
          <a:p>
            <a:pPr algn="ctr" marL="184785" marR="13335">
              <a:lnSpc>
                <a:spcPts val="2590"/>
              </a:lnSpc>
            </a:pPr>
            <a:r>
              <a:rPr dirty="0" sz="2400" spc="-160" b="1">
                <a:latin typeface="Trebuchet MS"/>
                <a:cs typeface="Trebuchet MS"/>
              </a:rPr>
              <a:t>Vertical </a:t>
            </a:r>
            <a:r>
              <a:rPr dirty="0" sz="2400" spc="-135" b="1">
                <a:latin typeface="Trebuchet MS"/>
                <a:cs typeface="Trebuchet MS"/>
              </a:rPr>
              <a:t>Bending. </a:t>
            </a:r>
            <a:r>
              <a:rPr dirty="0" sz="2400" spc="-125">
                <a:latin typeface="Arial"/>
                <a:cs typeface="Arial"/>
              </a:rPr>
              <a:t>Considering </a:t>
            </a:r>
            <a:r>
              <a:rPr dirty="0" sz="2400" spc="-190">
                <a:latin typeface="Arial"/>
                <a:cs typeface="Arial"/>
              </a:rPr>
              <a:t>a </a:t>
            </a:r>
            <a:r>
              <a:rPr dirty="0" sz="2400" spc="-175">
                <a:latin typeface="Arial"/>
                <a:cs typeface="Arial"/>
              </a:rPr>
              <a:t>chassis </a:t>
            </a:r>
            <a:r>
              <a:rPr dirty="0" sz="2400" spc="-75">
                <a:latin typeface="Arial"/>
                <a:cs typeface="Arial"/>
              </a:rPr>
              <a:t>frame </a:t>
            </a:r>
            <a:r>
              <a:rPr dirty="0" sz="2400" spc="-125">
                <a:latin typeface="Arial"/>
                <a:cs typeface="Arial"/>
              </a:rPr>
              <a:t>is </a:t>
            </a:r>
            <a:r>
              <a:rPr dirty="0" sz="2400" spc="-75">
                <a:latin typeface="Arial"/>
                <a:cs typeface="Arial"/>
              </a:rPr>
              <a:t>supported </a:t>
            </a:r>
            <a:r>
              <a:rPr dirty="0" sz="2400" spc="-40">
                <a:latin typeface="Arial"/>
                <a:cs typeface="Arial"/>
              </a:rPr>
              <a:t>at its </a:t>
            </a:r>
            <a:r>
              <a:rPr dirty="0" sz="2400" spc="-140">
                <a:latin typeface="Arial"/>
                <a:cs typeface="Arial"/>
              </a:rPr>
              <a:t>ends </a:t>
            </a:r>
            <a:r>
              <a:rPr dirty="0" sz="2400" spc="-105">
                <a:latin typeface="Arial"/>
                <a:cs typeface="Arial"/>
              </a:rPr>
              <a:t>by </a:t>
            </a:r>
            <a:r>
              <a:rPr dirty="0" sz="2400" spc="-30">
                <a:latin typeface="Arial"/>
                <a:cs typeface="Arial"/>
              </a:rPr>
              <a:t>the </a:t>
            </a:r>
            <a:r>
              <a:rPr dirty="0" sz="2400" spc="-70">
                <a:latin typeface="Arial"/>
                <a:cs typeface="Arial"/>
              </a:rPr>
              <a:t>wheel </a:t>
            </a:r>
            <a:r>
              <a:rPr dirty="0" sz="2400" spc="-155">
                <a:latin typeface="Arial"/>
                <a:cs typeface="Arial"/>
              </a:rPr>
              <a:t>axles </a:t>
            </a:r>
            <a:r>
              <a:rPr dirty="0" sz="2400" spc="-114">
                <a:latin typeface="Arial"/>
                <a:cs typeface="Arial"/>
              </a:rPr>
              <a:t>and</a:t>
            </a:r>
            <a:r>
              <a:rPr dirty="0" sz="2400" spc="-445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a  </a:t>
            </a:r>
            <a:r>
              <a:rPr dirty="0" sz="2400" spc="-60">
                <a:latin typeface="Arial"/>
                <a:cs typeface="Arial"/>
              </a:rPr>
              <a:t>weight </a:t>
            </a:r>
            <a:r>
              <a:rPr dirty="0" sz="2400" spc="-70">
                <a:latin typeface="Arial"/>
                <a:cs typeface="Arial"/>
              </a:rPr>
              <a:t>equivalent </a:t>
            </a:r>
            <a:r>
              <a:rPr dirty="0" sz="2400" spc="20">
                <a:latin typeface="Arial"/>
                <a:cs typeface="Arial"/>
              </a:rPr>
              <a:t>to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 spc="-110">
                <a:latin typeface="Arial"/>
                <a:cs typeface="Arial"/>
              </a:rPr>
              <a:t>vehicle’s </a:t>
            </a:r>
            <a:r>
              <a:rPr dirty="0" sz="2400" spc="-60">
                <a:latin typeface="Arial"/>
                <a:cs typeface="Arial"/>
              </a:rPr>
              <a:t>equipment,</a:t>
            </a:r>
            <a:r>
              <a:rPr dirty="0" sz="2400" spc="-480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passengers </a:t>
            </a:r>
            <a:r>
              <a:rPr dirty="0" sz="2400" spc="-110">
                <a:latin typeface="Arial"/>
                <a:cs typeface="Arial"/>
              </a:rPr>
              <a:t>and </a:t>
            </a:r>
            <a:r>
              <a:rPr dirty="0" sz="2400" spc="-155">
                <a:latin typeface="Arial"/>
                <a:cs typeface="Arial"/>
              </a:rPr>
              <a:t>luggage </a:t>
            </a:r>
            <a:r>
              <a:rPr dirty="0" sz="2400" spc="-125">
                <a:latin typeface="Arial"/>
                <a:cs typeface="Arial"/>
              </a:rPr>
              <a:t>is </a:t>
            </a:r>
            <a:r>
              <a:rPr dirty="0" sz="2400" spc="-85">
                <a:latin typeface="Arial"/>
                <a:cs typeface="Arial"/>
              </a:rPr>
              <a:t>concentrated</a:t>
            </a:r>
            <a:endParaRPr sz="2400">
              <a:latin typeface="Arial"/>
              <a:cs typeface="Arial"/>
            </a:endParaRPr>
          </a:p>
          <a:p>
            <a:pPr algn="ctr" marL="250190" marR="81280">
              <a:lnSpc>
                <a:spcPts val="2590"/>
              </a:lnSpc>
              <a:spcBef>
                <a:spcPts val="5"/>
              </a:spcBef>
            </a:pPr>
            <a:r>
              <a:rPr dirty="0" sz="2400" spc="-85">
                <a:latin typeface="Arial"/>
                <a:cs typeface="Arial"/>
              </a:rPr>
              <a:t>around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middle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of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its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wheelbase,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then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side-members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are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subjected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20">
                <a:latin typeface="Arial"/>
                <a:cs typeface="Arial"/>
              </a:rPr>
              <a:t>to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vertical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bending  </a:t>
            </a:r>
            <a:r>
              <a:rPr dirty="0" sz="2400" spc="-145">
                <a:latin typeface="Arial"/>
                <a:cs typeface="Arial"/>
              </a:rPr>
              <a:t>causing </a:t>
            </a:r>
            <a:r>
              <a:rPr dirty="0" sz="2400" spc="-40">
                <a:latin typeface="Arial"/>
                <a:cs typeface="Arial"/>
              </a:rPr>
              <a:t>them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15">
                <a:latin typeface="Arial"/>
                <a:cs typeface="Arial"/>
              </a:rPr>
              <a:t>to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sag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in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central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region.(figure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next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20">
                <a:latin typeface="Arial"/>
                <a:cs typeface="Arial"/>
              </a:rPr>
              <a:t>to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longitudinal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bending)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50">
              <a:latin typeface="Times New Roman"/>
              <a:cs typeface="Times New Roman"/>
            </a:endParaRPr>
          </a:p>
          <a:p>
            <a:pPr algn="ctr" marL="175260" marR="5080" indent="3175">
              <a:lnSpc>
                <a:spcPct val="90000"/>
              </a:lnSpc>
            </a:pPr>
            <a:r>
              <a:rPr dirty="0" sz="2400" spc="-130" b="1">
                <a:latin typeface="Trebuchet MS"/>
                <a:cs typeface="Trebuchet MS"/>
              </a:rPr>
              <a:t>Longitudinal </a:t>
            </a:r>
            <a:r>
              <a:rPr dirty="0" sz="2400" spc="-175" b="1">
                <a:latin typeface="Trebuchet MS"/>
                <a:cs typeface="Trebuchet MS"/>
              </a:rPr>
              <a:t>Torsion. </a:t>
            </a:r>
            <a:r>
              <a:rPr dirty="0" sz="2400" spc="-105">
                <a:latin typeface="Arial"/>
                <a:cs typeface="Arial"/>
              </a:rPr>
              <a:t>When </a:t>
            </a:r>
            <a:r>
              <a:rPr dirty="0" sz="2400" spc="-90">
                <a:latin typeface="Arial"/>
                <a:cs typeface="Arial"/>
              </a:rPr>
              <a:t>diagonally </a:t>
            </a:r>
            <a:r>
              <a:rPr dirty="0" sz="2400" spc="-75">
                <a:latin typeface="Arial"/>
                <a:cs typeface="Arial"/>
              </a:rPr>
              <a:t>opposite </a:t>
            </a:r>
            <a:r>
              <a:rPr dirty="0" sz="2400">
                <a:latin typeface="Arial"/>
                <a:cs typeface="Arial"/>
              </a:rPr>
              <a:t>front </a:t>
            </a:r>
            <a:r>
              <a:rPr dirty="0" sz="2400" spc="-110">
                <a:latin typeface="Arial"/>
                <a:cs typeface="Arial"/>
              </a:rPr>
              <a:t>and </a:t>
            </a:r>
            <a:r>
              <a:rPr dirty="0" sz="2400" spc="-75">
                <a:latin typeface="Arial"/>
                <a:cs typeface="Arial"/>
              </a:rPr>
              <a:t>rear </a:t>
            </a:r>
            <a:r>
              <a:rPr dirty="0" sz="2400" spc="-95">
                <a:latin typeface="Arial"/>
                <a:cs typeface="Arial"/>
              </a:rPr>
              <a:t>road-wheels </a:t>
            </a:r>
            <a:r>
              <a:rPr dirty="0" sz="2400" spc="-15">
                <a:latin typeface="Arial"/>
                <a:cs typeface="Arial"/>
              </a:rPr>
              <a:t>roll </a:t>
            </a:r>
            <a:r>
              <a:rPr dirty="0" sz="2400" spc="-85">
                <a:latin typeface="Arial"/>
                <a:cs typeface="Arial"/>
              </a:rPr>
              <a:t>over </a:t>
            </a:r>
            <a:r>
              <a:rPr dirty="0" sz="2400" spc="-120">
                <a:latin typeface="Arial"/>
                <a:cs typeface="Arial"/>
              </a:rPr>
              <a:t>bumps  </a:t>
            </a:r>
            <a:r>
              <a:rPr dirty="0" sz="2400" spc="-100">
                <a:latin typeface="Arial"/>
                <a:cs typeface="Arial"/>
              </a:rPr>
              <a:t>simultaneously,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two</a:t>
            </a:r>
            <a:r>
              <a:rPr dirty="0" sz="2400" spc="-140">
                <a:latin typeface="Arial"/>
                <a:cs typeface="Arial"/>
              </a:rPr>
              <a:t> ends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of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chassis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are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twisted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in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opposite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directions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so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that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both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the  </a:t>
            </a:r>
            <a:r>
              <a:rPr dirty="0" sz="2400" spc="-120">
                <a:latin typeface="Arial"/>
                <a:cs typeface="Arial"/>
              </a:rPr>
              <a:t>side </a:t>
            </a:r>
            <a:r>
              <a:rPr dirty="0" sz="2400" spc="-114">
                <a:latin typeface="Arial"/>
                <a:cs typeface="Arial"/>
              </a:rPr>
              <a:t>and </a:t>
            </a:r>
            <a:r>
              <a:rPr dirty="0" sz="2400" spc="-30">
                <a:latin typeface="Arial"/>
                <a:cs typeface="Arial"/>
              </a:rPr>
              <a:t>the </a:t>
            </a:r>
            <a:r>
              <a:rPr dirty="0" sz="2400" spc="-130">
                <a:latin typeface="Arial"/>
                <a:cs typeface="Arial"/>
              </a:rPr>
              <a:t>cross-members </a:t>
            </a:r>
            <a:r>
              <a:rPr dirty="0" sz="2400" spc="-110">
                <a:latin typeface="Arial"/>
                <a:cs typeface="Arial"/>
              </a:rPr>
              <a:t>are </a:t>
            </a:r>
            <a:r>
              <a:rPr dirty="0" sz="2400" spc="-95">
                <a:latin typeface="Arial"/>
                <a:cs typeface="Arial"/>
              </a:rPr>
              <a:t>subjected </a:t>
            </a:r>
            <a:r>
              <a:rPr dirty="0" sz="2400" spc="20">
                <a:latin typeface="Arial"/>
                <a:cs typeface="Arial"/>
              </a:rPr>
              <a:t>to</a:t>
            </a:r>
            <a:r>
              <a:rPr dirty="0" sz="2400" spc="-49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longitudinal </a:t>
            </a:r>
            <a:r>
              <a:rPr dirty="0" sz="2400" spc="-55">
                <a:latin typeface="Arial"/>
                <a:cs typeface="Arial"/>
              </a:rPr>
              <a:t>torsion </a:t>
            </a:r>
            <a:r>
              <a:rPr dirty="0" sz="2400" spc="-145">
                <a:latin typeface="Arial"/>
                <a:cs typeface="Arial"/>
              </a:rPr>
              <a:t>(Fig. </a:t>
            </a:r>
            <a:r>
              <a:rPr dirty="0" sz="2400" spc="-100">
                <a:latin typeface="Arial"/>
                <a:cs typeface="Arial"/>
              </a:rPr>
              <a:t>21.2), </a:t>
            </a:r>
            <a:r>
              <a:rPr dirty="0" sz="2400" spc="-70">
                <a:latin typeface="Arial"/>
                <a:cs typeface="Arial"/>
              </a:rPr>
              <a:t>which </a:t>
            </a:r>
            <a:r>
              <a:rPr dirty="0" sz="2400" spc="-55">
                <a:latin typeface="Arial"/>
                <a:cs typeface="Arial"/>
              </a:rPr>
              <a:t>distorts </a:t>
            </a:r>
            <a:r>
              <a:rPr dirty="0" sz="2400" spc="-30">
                <a:latin typeface="Arial"/>
                <a:cs typeface="Arial"/>
              </a:rPr>
              <a:t>the  </a:t>
            </a:r>
            <a:r>
              <a:rPr dirty="0" sz="2400" spc="-165">
                <a:latin typeface="Arial"/>
                <a:cs typeface="Arial"/>
              </a:rPr>
              <a:t>chassis.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10132060" cy="288480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801370" indent="-228600">
              <a:lnSpc>
                <a:spcPts val="3020"/>
              </a:lnSpc>
              <a:spcBef>
                <a:spcPts val="480"/>
              </a:spcBef>
              <a:buChar char="•"/>
              <a:tabLst>
                <a:tab pos="241935" algn="l"/>
              </a:tabLst>
            </a:pPr>
            <a:r>
              <a:rPr dirty="0" sz="2800" spc="-195">
                <a:latin typeface="Arial"/>
                <a:cs typeface="Arial"/>
              </a:rPr>
              <a:t>Pick </a:t>
            </a:r>
            <a:r>
              <a:rPr dirty="0" sz="2800" spc="-95">
                <a:latin typeface="Arial"/>
                <a:cs typeface="Arial"/>
              </a:rPr>
              <a:t>up </a:t>
            </a:r>
            <a:r>
              <a:rPr dirty="0" sz="2800" spc="-114">
                <a:latin typeface="Arial"/>
                <a:cs typeface="Arial"/>
              </a:rPr>
              <a:t>vehicle </a:t>
            </a:r>
            <a:r>
              <a:rPr dirty="0" sz="2800" spc="-175">
                <a:latin typeface="Arial"/>
                <a:cs typeface="Arial"/>
              </a:rPr>
              <a:t>(Pick </a:t>
            </a:r>
            <a:r>
              <a:rPr dirty="0" sz="2800" spc="-95">
                <a:latin typeface="Arial"/>
                <a:cs typeface="Arial"/>
              </a:rPr>
              <a:t>up </a:t>
            </a:r>
            <a:r>
              <a:rPr dirty="0" sz="2800" spc="-210">
                <a:latin typeface="Arial"/>
                <a:cs typeface="Arial"/>
              </a:rPr>
              <a:t>Van) </a:t>
            </a:r>
            <a:r>
              <a:rPr dirty="0" sz="2800" spc="-145">
                <a:latin typeface="Arial"/>
                <a:cs typeface="Arial"/>
              </a:rPr>
              <a:t>is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25">
                <a:latin typeface="Arial"/>
                <a:cs typeface="Arial"/>
              </a:rPr>
              <a:t>term </a:t>
            </a:r>
            <a:r>
              <a:rPr dirty="0" sz="2800" spc="-170">
                <a:latin typeface="Arial"/>
                <a:cs typeface="Arial"/>
              </a:rPr>
              <a:t>used </a:t>
            </a:r>
            <a:r>
              <a:rPr dirty="0" sz="2800" spc="-15">
                <a:latin typeface="Arial"/>
                <a:cs typeface="Arial"/>
              </a:rPr>
              <a:t>for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155">
                <a:latin typeface="Arial"/>
                <a:cs typeface="Arial"/>
              </a:rPr>
              <a:t>MUV</a:t>
            </a:r>
            <a:r>
              <a:rPr dirty="0" sz="2800" spc="-420">
                <a:latin typeface="Arial"/>
                <a:cs typeface="Arial"/>
              </a:rPr>
              <a:t> </a:t>
            </a:r>
            <a:r>
              <a:rPr dirty="0" sz="2800" spc="15">
                <a:latin typeface="Arial"/>
                <a:cs typeface="Arial"/>
              </a:rPr>
              <a:t>with  </a:t>
            </a:r>
            <a:r>
              <a:rPr dirty="0" sz="2800" spc="-140">
                <a:latin typeface="Arial"/>
                <a:cs typeface="Arial"/>
              </a:rPr>
              <a:t>separate </a:t>
            </a:r>
            <a:r>
              <a:rPr dirty="0" sz="2800" spc="-204">
                <a:latin typeface="Arial"/>
                <a:cs typeface="Arial"/>
              </a:rPr>
              <a:t>space </a:t>
            </a:r>
            <a:r>
              <a:rPr dirty="0" sz="2800" spc="-15">
                <a:latin typeface="Arial"/>
                <a:cs typeface="Arial"/>
              </a:rPr>
              <a:t>for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165">
                <a:latin typeface="Arial"/>
                <a:cs typeface="Arial"/>
              </a:rPr>
              <a:t>luggage.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ct val="90000"/>
              </a:lnSpc>
              <a:spcBef>
                <a:spcPts val="969"/>
              </a:spcBef>
              <a:buChar char="•"/>
              <a:tabLst>
                <a:tab pos="241935" algn="l"/>
              </a:tabLst>
            </a:pPr>
            <a:r>
              <a:rPr dirty="0" sz="2800" spc="-160">
                <a:latin typeface="Arial"/>
                <a:cs typeface="Arial"/>
              </a:rPr>
              <a:t>There </a:t>
            </a:r>
            <a:r>
              <a:rPr dirty="0" sz="2800" spc="-65">
                <a:latin typeface="Arial"/>
                <a:cs typeface="Arial"/>
              </a:rPr>
              <a:t>would </a:t>
            </a:r>
            <a:r>
              <a:rPr dirty="0" sz="2800" spc="-130">
                <a:latin typeface="Arial"/>
                <a:cs typeface="Arial"/>
              </a:rPr>
              <a:t>be </a:t>
            </a:r>
            <a:r>
              <a:rPr dirty="0" sz="2800" spc="-170">
                <a:latin typeface="Arial"/>
                <a:cs typeface="Arial"/>
              </a:rPr>
              <a:t>spacious </a:t>
            </a:r>
            <a:r>
              <a:rPr dirty="0" sz="2800" spc="-60">
                <a:latin typeface="Arial"/>
                <a:cs typeface="Arial"/>
              </a:rPr>
              <a:t>interiors </a:t>
            </a:r>
            <a:r>
              <a:rPr dirty="0" sz="2800" spc="-15">
                <a:latin typeface="Arial"/>
                <a:cs typeface="Arial"/>
              </a:rPr>
              <a:t>for </a:t>
            </a:r>
            <a:r>
              <a:rPr dirty="0" sz="2800" spc="-75">
                <a:latin typeface="Arial"/>
                <a:cs typeface="Arial"/>
              </a:rPr>
              <a:t>comfortable </a:t>
            </a:r>
            <a:r>
              <a:rPr dirty="0" sz="2800" spc="-130">
                <a:latin typeface="Arial"/>
                <a:cs typeface="Arial"/>
              </a:rPr>
              <a:t>seating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145">
                <a:latin typeface="Arial"/>
                <a:cs typeface="Arial"/>
              </a:rPr>
              <a:t>5  </a:t>
            </a:r>
            <a:r>
              <a:rPr dirty="0" sz="2800" spc="-200">
                <a:latin typeface="Arial"/>
                <a:cs typeface="Arial"/>
              </a:rPr>
              <a:t>passengers </a:t>
            </a:r>
            <a:r>
              <a:rPr dirty="0" sz="2800" spc="-135">
                <a:latin typeface="Arial"/>
                <a:cs typeface="Arial"/>
              </a:rPr>
              <a:t>and </a:t>
            </a:r>
            <a:r>
              <a:rPr dirty="0" sz="2800" spc="-140">
                <a:latin typeface="Arial"/>
                <a:cs typeface="Arial"/>
              </a:rPr>
              <a:t>separate </a:t>
            </a:r>
            <a:r>
              <a:rPr dirty="0" sz="2800" spc="-180">
                <a:latin typeface="Arial"/>
                <a:cs typeface="Arial"/>
              </a:rPr>
              <a:t>luggage </a:t>
            </a:r>
            <a:r>
              <a:rPr dirty="0" sz="2800" spc="-204">
                <a:latin typeface="Arial"/>
                <a:cs typeface="Arial"/>
              </a:rPr>
              <a:t>space </a:t>
            </a:r>
            <a:r>
              <a:rPr dirty="0" sz="2800" spc="-125">
                <a:latin typeface="Arial"/>
                <a:cs typeface="Arial"/>
              </a:rPr>
              <a:t>available </a:t>
            </a:r>
            <a:r>
              <a:rPr dirty="0" sz="2800" spc="-90">
                <a:latin typeface="Arial"/>
                <a:cs typeface="Arial"/>
              </a:rPr>
              <a:t>behind </a:t>
            </a:r>
            <a:r>
              <a:rPr dirty="0" sz="2800" spc="-35">
                <a:latin typeface="Arial"/>
                <a:cs typeface="Arial"/>
              </a:rPr>
              <a:t>the  </a:t>
            </a:r>
            <a:r>
              <a:rPr dirty="0" sz="2800" spc="-180">
                <a:latin typeface="Arial"/>
                <a:cs typeface="Arial"/>
              </a:rPr>
              <a:t>passenger </a:t>
            </a:r>
            <a:r>
              <a:rPr dirty="0" sz="2800" spc="-170">
                <a:latin typeface="Arial"/>
                <a:cs typeface="Arial"/>
              </a:rPr>
              <a:t>cabin.The </a:t>
            </a:r>
            <a:r>
              <a:rPr dirty="0" sz="2800" spc="-125">
                <a:latin typeface="Arial"/>
                <a:cs typeface="Arial"/>
              </a:rPr>
              <a:t>dimensions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114">
                <a:latin typeface="Arial"/>
                <a:cs typeface="Arial"/>
              </a:rPr>
              <a:t>vehicle </a:t>
            </a:r>
            <a:r>
              <a:rPr dirty="0" sz="2800" spc="-65">
                <a:latin typeface="Arial"/>
                <a:cs typeface="Arial"/>
              </a:rPr>
              <a:t>would </a:t>
            </a:r>
            <a:r>
              <a:rPr dirty="0" sz="2800" spc="-130">
                <a:latin typeface="Arial"/>
                <a:cs typeface="Arial"/>
              </a:rPr>
              <a:t>be </a:t>
            </a:r>
            <a:r>
              <a:rPr dirty="0" sz="2800" spc="-100">
                <a:latin typeface="Arial"/>
                <a:cs typeface="Arial"/>
              </a:rPr>
              <a:t>larger </a:t>
            </a:r>
            <a:r>
              <a:rPr dirty="0" sz="2800" spc="-135">
                <a:latin typeface="Arial"/>
                <a:cs typeface="Arial"/>
              </a:rPr>
              <a:t>and </a:t>
            </a:r>
            <a:r>
              <a:rPr dirty="0" sz="2800" spc="-105">
                <a:latin typeface="Arial"/>
                <a:cs typeface="Arial"/>
              </a:rPr>
              <a:t>body  </a:t>
            </a:r>
            <a:r>
              <a:rPr dirty="0" sz="2800" spc="-145">
                <a:latin typeface="Arial"/>
                <a:cs typeface="Arial"/>
              </a:rPr>
              <a:t>is </a:t>
            </a:r>
            <a:r>
              <a:rPr dirty="0" sz="2800" spc="-5">
                <a:latin typeface="Arial"/>
                <a:cs typeface="Arial"/>
              </a:rPr>
              <a:t>built </a:t>
            </a:r>
            <a:r>
              <a:rPr dirty="0" sz="2800" spc="-90">
                <a:latin typeface="Arial"/>
                <a:cs typeface="Arial"/>
              </a:rPr>
              <a:t>on </a:t>
            </a:r>
            <a:r>
              <a:rPr dirty="0" sz="2800" spc="-204">
                <a:latin typeface="Arial"/>
                <a:cs typeface="Arial"/>
              </a:rPr>
              <a:t>chassis </a:t>
            </a:r>
            <a:r>
              <a:rPr dirty="0" sz="2800" spc="-90">
                <a:latin typeface="Arial"/>
                <a:cs typeface="Arial"/>
              </a:rPr>
              <a:t>frame </a:t>
            </a:r>
            <a:r>
              <a:rPr dirty="0" sz="2800" spc="-200">
                <a:latin typeface="Arial"/>
                <a:cs typeface="Arial"/>
              </a:rPr>
              <a:t>so </a:t>
            </a:r>
            <a:r>
              <a:rPr dirty="0" sz="2800" spc="-5">
                <a:latin typeface="Arial"/>
                <a:cs typeface="Arial"/>
              </a:rPr>
              <a:t>that </a:t>
            </a:r>
            <a:r>
              <a:rPr dirty="0" sz="2800" spc="-95">
                <a:latin typeface="Arial"/>
                <a:cs typeface="Arial"/>
              </a:rPr>
              <a:t>load </a:t>
            </a:r>
            <a:r>
              <a:rPr dirty="0" sz="2800" spc="-100">
                <a:latin typeface="Arial"/>
                <a:cs typeface="Arial"/>
              </a:rPr>
              <a:t>carry </a:t>
            </a:r>
            <a:r>
              <a:rPr dirty="0" sz="2800" spc="-120">
                <a:latin typeface="Arial"/>
                <a:cs typeface="Arial"/>
              </a:rPr>
              <a:t>capacity </a:t>
            </a:r>
            <a:r>
              <a:rPr dirty="0" sz="2800" spc="-185">
                <a:latin typeface="Arial"/>
                <a:cs typeface="Arial"/>
              </a:rPr>
              <a:t>can </a:t>
            </a:r>
            <a:r>
              <a:rPr dirty="0" sz="2800" spc="-135">
                <a:latin typeface="Arial"/>
                <a:cs typeface="Arial"/>
              </a:rPr>
              <a:t>be  </a:t>
            </a:r>
            <a:r>
              <a:rPr dirty="0" sz="2800" spc="-120">
                <a:latin typeface="Arial"/>
                <a:cs typeface="Arial"/>
              </a:rPr>
              <a:t>considerably large. </a:t>
            </a:r>
            <a:r>
              <a:rPr dirty="0" sz="2800" spc="-135">
                <a:latin typeface="Arial"/>
                <a:cs typeface="Arial"/>
              </a:rPr>
              <a:t>Generally </a:t>
            </a:r>
            <a:r>
              <a:rPr dirty="0" sz="2800" spc="80">
                <a:latin typeface="Arial"/>
                <a:cs typeface="Arial"/>
              </a:rPr>
              <a:t>it </a:t>
            </a:r>
            <a:r>
              <a:rPr dirty="0" sz="2800" spc="-100">
                <a:latin typeface="Arial"/>
                <a:cs typeface="Arial"/>
              </a:rPr>
              <a:t>could </a:t>
            </a:r>
            <a:r>
              <a:rPr dirty="0" sz="2800" spc="-130">
                <a:latin typeface="Arial"/>
                <a:cs typeface="Arial"/>
              </a:rPr>
              <a:t>be </a:t>
            </a:r>
            <a:r>
              <a:rPr dirty="0" sz="2800" spc="-100">
                <a:latin typeface="Arial"/>
                <a:cs typeface="Arial"/>
              </a:rPr>
              <a:t>around</a:t>
            </a:r>
            <a:r>
              <a:rPr dirty="0" sz="2800" spc="-415">
                <a:latin typeface="Arial"/>
                <a:cs typeface="Arial"/>
              </a:rPr>
              <a:t> </a:t>
            </a:r>
            <a:r>
              <a:rPr dirty="0" sz="2800" spc="-195">
                <a:latin typeface="Arial"/>
                <a:cs typeface="Arial"/>
              </a:rPr>
              <a:t>800Kg.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03505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20">
                <a:solidFill>
                  <a:srgbClr val="000000"/>
                </a:solidFill>
              </a:rPr>
              <a:t>J</a:t>
            </a:r>
            <a:r>
              <a:rPr dirty="0" sz="4400" spc="-620">
                <a:solidFill>
                  <a:srgbClr val="000000"/>
                </a:solidFill>
              </a:rPr>
              <a:t>e</a:t>
            </a:r>
            <a:r>
              <a:rPr dirty="0" sz="4400" spc="-315">
                <a:solidFill>
                  <a:srgbClr val="000000"/>
                </a:solidFill>
              </a:rPr>
              <a:t>e</a:t>
            </a:r>
            <a:r>
              <a:rPr dirty="0" sz="4400" spc="-160">
                <a:solidFill>
                  <a:srgbClr val="000000"/>
                </a:solidFill>
              </a:rPr>
              <a:t>p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238500" y="2081783"/>
            <a:ext cx="5648325" cy="3838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401317"/>
            <a:ext cx="10179685" cy="250063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36830" indent="-228600">
              <a:lnSpc>
                <a:spcPts val="3020"/>
              </a:lnSpc>
              <a:spcBef>
                <a:spcPts val="480"/>
              </a:spcBef>
              <a:buChar char="•"/>
              <a:tabLst>
                <a:tab pos="241935" algn="l"/>
              </a:tabLst>
            </a:pPr>
            <a:r>
              <a:rPr dirty="0" sz="2800" spc="-235">
                <a:latin typeface="Arial"/>
                <a:cs typeface="Arial"/>
              </a:rPr>
              <a:t>Jeep</a:t>
            </a:r>
            <a:r>
              <a:rPr dirty="0" sz="2800" spc="-155">
                <a:latin typeface="Arial"/>
                <a:cs typeface="Arial"/>
              </a:rPr>
              <a:t> </a:t>
            </a:r>
            <a:r>
              <a:rPr dirty="0" sz="2800" spc="-145">
                <a:latin typeface="Arial"/>
                <a:cs typeface="Arial"/>
              </a:rPr>
              <a:t>is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220">
                <a:latin typeface="Arial"/>
                <a:cs typeface="Arial"/>
              </a:rPr>
              <a:t>a</a:t>
            </a:r>
            <a:r>
              <a:rPr dirty="0" sz="2800" spc="-140">
                <a:latin typeface="Arial"/>
                <a:cs typeface="Arial"/>
              </a:rPr>
              <a:t> </a:t>
            </a:r>
            <a:r>
              <a:rPr dirty="0" sz="2800" spc="-60">
                <a:latin typeface="Arial"/>
                <a:cs typeface="Arial"/>
              </a:rPr>
              <a:t>particular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65">
                <a:latin typeface="Arial"/>
                <a:cs typeface="Arial"/>
              </a:rPr>
              <a:t>type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of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114">
                <a:latin typeface="Arial"/>
                <a:cs typeface="Arial"/>
              </a:rPr>
              <a:t>vehicle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85">
                <a:latin typeface="Arial"/>
                <a:cs typeface="Arial"/>
              </a:rPr>
              <a:t>similar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20">
                <a:latin typeface="Arial"/>
                <a:cs typeface="Arial"/>
              </a:rPr>
              <a:t>to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that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of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155">
                <a:latin typeface="Arial"/>
                <a:cs typeface="Arial"/>
              </a:rPr>
              <a:t>MUV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but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there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45">
                <a:latin typeface="Arial"/>
                <a:cs typeface="Arial"/>
              </a:rPr>
              <a:t>is  </a:t>
            </a:r>
            <a:r>
              <a:rPr dirty="0" sz="2800" spc="-35">
                <a:latin typeface="Arial"/>
                <a:cs typeface="Arial"/>
              </a:rPr>
              <a:t>option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for</a:t>
            </a:r>
            <a:r>
              <a:rPr dirty="0" sz="2800" spc="-150">
                <a:latin typeface="Arial"/>
                <a:cs typeface="Arial"/>
              </a:rPr>
              <a:t> </a:t>
            </a:r>
            <a:r>
              <a:rPr dirty="0" sz="2800" spc="-105">
                <a:latin typeface="Arial"/>
                <a:cs typeface="Arial"/>
              </a:rPr>
              <a:t>hard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top</a:t>
            </a:r>
            <a:r>
              <a:rPr dirty="0" sz="2800" spc="-15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or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45">
                <a:latin typeface="Arial"/>
                <a:cs typeface="Arial"/>
              </a:rPr>
              <a:t>soft</a:t>
            </a:r>
            <a:r>
              <a:rPr dirty="0" sz="2800" spc="-150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top.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ct val="90000"/>
              </a:lnSpc>
              <a:spcBef>
                <a:spcPts val="965"/>
              </a:spcBef>
              <a:buChar char="•"/>
              <a:tabLst>
                <a:tab pos="241935" algn="l"/>
                <a:tab pos="7029450" algn="l"/>
              </a:tabLst>
            </a:pPr>
            <a:r>
              <a:rPr dirty="0" sz="2800" spc="-185">
                <a:latin typeface="Arial"/>
                <a:cs typeface="Arial"/>
              </a:rPr>
              <a:t>This </a:t>
            </a:r>
            <a:r>
              <a:rPr dirty="0" sz="2800" spc="-65">
                <a:latin typeface="Arial"/>
                <a:cs typeface="Arial"/>
              </a:rPr>
              <a:t>type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110">
                <a:latin typeface="Arial"/>
                <a:cs typeface="Arial"/>
              </a:rPr>
              <a:t>vehicle </a:t>
            </a:r>
            <a:r>
              <a:rPr dirty="0" sz="2800" spc="-210">
                <a:latin typeface="Arial"/>
                <a:cs typeface="Arial"/>
              </a:rPr>
              <a:t>has </a:t>
            </a:r>
            <a:r>
              <a:rPr dirty="0" sz="2800" spc="-135">
                <a:latin typeface="Arial"/>
                <a:cs typeface="Arial"/>
              </a:rPr>
              <a:t>good </a:t>
            </a:r>
            <a:r>
              <a:rPr dirty="0" sz="2800" spc="-80">
                <a:latin typeface="Arial"/>
                <a:cs typeface="Arial"/>
              </a:rPr>
              <a:t>combination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15">
                <a:latin typeface="Arial"/>
                <a:cs typeface="Arial"/>
              </a:rPr>
              <a:t>utility </a:t>
            </a:r>
            <a:r>
              <a:rPr dirty="0" sz="2800" spc="-90">
                <a:latin typeface="Arial"/>
                <a:cs typeface="Arial"/>
              </a:rPr>
              <a:t>like </a:t>
            </a:r>
            <a:r>
              <a:rPr dirty="0" sz="2800" spc="-5">
                <a:latin typeface="Arial"/>
                <a:cs typeface="Arial"/>
              </a:rPr>
              <a:t>that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220">
                <a:latin typeface="Arial"/>
                <a:cs typeface="Arial"/>
              </a:rPr>
              <a:t>a  </a:t>
            </a:r>
            <a:r>
              <a:rPr dirty="0" sz="2800" spc="-105">
                <a:latin typeface="Arial"/>
                <a:cs typeface="Arial"/>
              </a:rPr>
              <a:t>sports </a:t>
            </a:r>
            <a:r>
              <a:rPr dirty="0" sz="2800" spc="-140">
                <a:latin typeface="Arial"/>
                <a:cs typeface="Arial"/>
              </a:rPr>
              <a:t>car </a:t>
            </a:r>
            <a:r>
              <a:rPr dirty="0" sz="2800" spc="-135">
                <a:latin typeface="Arial"/>
                <a:cs typeface="Arial"/>
              </a:rPr>
              <a:t>and </a:t>
            </a:r>
            <a:r>
              <a:rPr dirty="0" sz="2800" spc="-130">
                <a:latin typeface="Arial"/>
                <a:cs typeface="Arial"/>
              </a:rPr>
              <a:t>cost </a:t>
            </a:r>
            <a:r>
              <a:rPr dirty="0" sz="2800" spc="-90">
                <a:latin typeface="Arial"/>
                <a:cs typeface="Arial"/>
              </a:rPr>
              <a:t>like </a:t>
            </a:r>
            <a:r>
              <a:rPr dirty="0" sz="2800" spc="-5">
                <a:latin typeface="Arial"/>
                <a:cs typeface="Arial"/>
              </a:rPr>
              <a:t>that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220">
                <a:latin typeface="Arial"/>
                <a:cs typeface="Arial"/>
              </a:rPr>
              <a:t>a </a:t>
            </a:r>
            <a:r>
              <a:rPr dirty="0" sz="2800" spc="-155">
                <a:latin typeface="Arial"/>
                <a:cs typeface="Arial"/>
              </a:rPr>
              <a:t>MUV </a:t>
            </a:r>
            <a:r>
              <a:rPr dirty="0" sz="2800" spc="-135">
                <a:latin typeface="Arial"/>
                <a:cs typeface="Arial"/>
              </a:rPr>
              <a:t>and </a:t>
            </a:r>
            <a:r>
              <a:rPr dirty="0" sz="2800" spc="-150">
                <a:latin typeface="Arial"/>
                <a:cs typeface="Arial"/>
              </a:rPr>
              <a:t>hence </a:t>
            </a:r>
            <a:r>
              <a:rPr dirty="0" sz="2800" spc="-185">
                <a:latin typeface="Arial"/>
                <a:cs typeface="Arial"/>
              </a:rPr>
              <a:t>can </a:t>
            </a:r>
            <a:r>
              <a:rPr dirty="0" sz="2800" spc="-130">
                <a:latin typeface="Arial"/>
                <a:cs typeface="Arial"/>
              </a:rPr>
              <a:t>be </a:t>
            </a:r>
            <a:r>
              <a:rPr dirty="0" sz="2800" spc="-114">
                <a:latin typeface="Arial"/>
                <a:cs typeface="Arial"/>
              </a:rPr>
              <a:t>best</a:t>
            </a:r>
            <a:r>
              <a:rPr dirty="0" sz="2800" spc="-305">
                <a:latin typeface="Arial"/>
                <a:cs typeface="Arial"/>
              </a:rPr>
              <a:t> </a:t>
            </a:r>
            <a:r>
              <a:rPr dirty="0" sz="2800" spc="-95">
                <a:latin typeface="Arial"/>
                <a:cs typeface="Arial"/>
              </a:rPr>
              <a:t>suitable  </a:t>
            </a:r>
            <a:r>
              <a:rPr dirty="0" sz="2800" spc="-120">
                <a:latin typeface="Arial"/>
                <a:cs typeface="Arial"/>
              </a:rPr>
              <a:t>one </a:t>
            </a:r>
            <a:r>
              <a:rPr dirty="0" sz="2800" spc="-15">
                <a:latin typeface="Arial"/>
                <a:cs typeface="Arial"/>
              </a:rPr>
              <a:t>for </a:t>
            </a:r>
            <a:r>
              <a:rPr dirty="0" sz="2800" spc="-190">
                <a:latin typeface="Arial"/>
                <a:cs typeface="Arial"/>
              </a:rPr>
              <a:t>cross </a:t>
            </a:r>
            <a:r>
              <a:rPr dirty="0" sz="2800" spc="-70">
                <a:latin typeface="Arial"/>
                <a:cs typeface="Arial"/>
              </a:rPr>
              <a:t>country </a:t>
            </a:r>
            <a:r>
              <a:rPr dirty="0" sz="2800" spc="-215">
                <a:latin typeface="Arial"/>
                <a:cs typeface="Arial"/>
              </a:rPr>
              <a:t>usage </a:t>
            </a:r>
            <a:r>
              <a:rPr dirty="0" sz="2800" spc="-135">
                <a:latin typeface="Arial"/>
                <a:cs typeface="Arial"/>
              </a:rPr>
              <a:t>and </a:t>
            </a:r>
            <a:r>
              <a:rPr dirty="0" sz="2800" spc="-90">
                <a:latin typeface="Arial"/>
                <a:cs typeface="Arial"/>
              </a:rPr>
              <a:t>taking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out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for	</a:t>
            </a:r>
            <a:r>
              <a:rPr dirty="0" sz="2800" spc="-100">
                <a:latin typeface="Arial"/>
                <a:cs typeface="Arial"/>
              </a:rPr>
              <a:t>adventure </a:t>
            </a:r>
            <a:r>
              <a:rPr dirty="0" sz="2800" spc="-80">
                <a:latin typeface="Arial"/>
                <a:cs typeface="Arial"/>
              </a:rPr>
              <a:t>drive </a:t>
            </a:r>
            <a:r>
              <a:rPr dirty="0" sz="2800" spc="-35">
                <a:latin typeface="Arial"/>
                <a:cs typeface="Arial"/>
              </a:rPr>
              <a:t>in  </a:t>
            </a:r>
            <a:r>
              <a:rPr dirty="0" sz="2800" spc="-105">
                <a:latin typeface="Arial"/>
                <a:cs typeface="Arial"/>
              </a:rPr>
              <a:t>forests.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52653"/>
            <a:ext cx="69843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" b="1">
                <a:latin typeface="Arial"/>
                <a:cs typeface="Arial"/>
              </a:rPr>
              <a:t>CLASSIFICATION </a:t>
            </a:r>
            <a:r>
              <a:rPr dirty="0" spc="-5" b="1">
                <a:latin typeface="Arial"/>
                <a:cs typeface="Arial"/>
              </a:rPr>
              <a:t>OF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BUSES</a:t>
            </a:r>
          </a:p>
        </p:txBody>
      </p:sp>
      <p:sp>
        <p:nvSpPr>
          <p:cNvPr id="3" name="object 3"/>
          <p:cNvSpPr/>
          <p:nvPr/>
        </p:nvSpPr>
        <p:spPr>
          <a:xfrm>
            <a:off x="929639" y="1252727"/>
            <a:ext cx="6954520" cy="0"/>
          </a:xfrm>
          <a:custGeom>
            <a:avLst/>
            <a:gdLst/>
            <a:ahLst/>
            <a:cxnLst/>
            <a:rect l="l" t="t" r="r" b="b"/>
            <a:pathLst>
              <a:path w="6954520" h="0">
                <a:moveTo>
                  <a:pt x="0" y="0"/>
                </a:moveTo>
                <a:lnTo>
                  <a:pt x="6954011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6939" y="1796542"/>
            <a:ext cx="8186420" cy="2881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Passenger </a:t>
            </a:r>
            <a:r>
              <a:rPr dirty="0" sz="2800">
                <a:latin typeface="Arial"/>
                <a:cs typeface="Arial"/>
              </a:rPr>
              <a:t>carrying buses are classifies </a:t>
            </a:r>
            <a:r>
              <a:rPr dirty="0" sz="2800" spc="-5">
                <a:latin typeface="Arial"/>
                <a:cs typeface="Arial"/>
              </a:rPr>
              <a:t>based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on: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1)Distance traveled by the</a:t>
            </a:r>
            <a:r>
              <a:rPr dirty="0" sz="2800" spc="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vehicle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2)Capacity of the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vehicle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3)Shape and Style of the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vehicle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973836"/>
            <a:ext cx="8639810" cy="0"/>
          </a:xfrm>
          <a:custGeom>
            <a:avLst/>
            <a:gdLst/>
            <a:ahLst/>
            <a:cxnLst/>
            <a:rect l="l" t="t" r="r" b="b"/>
            <a:pathLst>
              <a:path w="8639810" h="0">
                <a:moveTo>
                  <a:pt x="0" y="0"/>
                </a:moveTo>
                <a:lnTo>
                  <a:pt x="8639556" y="0"/>
                </a:lnTo>
              </a:path>
            </a:pathLst>
          </a:custGeom>
          <a:ln w="5943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312801"/>
            <a:ext cx="913320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1</a:t>
            </a:r>
            <a:r>
              <a:rPr dirty="0" sz="4400" b="1">
                <a:latin typeface="Arial"/>
                <a:cs typeface="Arial"/>
              </a:rPr>
              <a:t>.Distance traveled by the</a:t>
            </a:r>
            <a:r>
              <a:rPr dirty="0" sz="4400" spc="-60" b="1">
                <a:latin typeface="Arial"/>
                <a:cs typeface="Arial"/>
              </a:rPr>
              <a:t> </a:t>
            </a:r>
            <a:r>
              <a:rPr dirty="0" sz="4400" b="1">
                <a:latin typeface="Arial"/>
                <a:cs typeface="Arial"/>
              </a:rPr>
              <a:t>vehicle</a:t>
            </a:r>
            <a:r>
              <a:rPr dirty="0" sz="4400"/>
              <a:t>: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796542"/>
            <a:ext cx="23266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1. 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MINI</a:t>
            </a:r>
            <a:r>
              <a:rPr dirty="0" sz="2800" spc="-7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Arial"/>
                <a:cs typeface="Arial"/>
              </a:rPr>
              <a:t>BUS: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37632" y="3179064"/>
            <a:ext cx="5298948" cy="2848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4672" y="2438400"/>
            <a:ext cx="36195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10967"/>
            <a:ext cx="7735570" cy="309372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It </a:t>
            </a:r>
            <a:r>
              <a:rPr dirty="0" sz="2800">
                <a:latin typeface="Arial"/>
                <a:cs typeface="Arial"/>
              </a:rPr>
              <a:t>should have </a:t>
            </a:r>
            <a:r>
              <a:rPr dirty="0" sz="2800" spc="-5">
                <a:latin typeface="Arial"/>
                <a:cs typeface="Arial"/>
              </a:rPr>
              <a:t>a </a:t>
            </a:r>
            <a:r>
              <a:rPr dirty="0" sz="2800">
                <a:latin typeface="Arial"/>
                <a:cs typeface="Arial"/>
              </a:rPr>
              <a:t>seating </a:t>
            </a:r>
            <a:r>
              <a:rPr dirty="0" sz="2800" spc="-5">
                <a:latin typeface="Arial"/>
                <a:cs typeface="Arial"/>
              </a:rPr>
              <a:t>capacity upto</a:t>
            </a:r>
            <a:r>
              <a:rPr dirty="0" sz="2800" spc="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25.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It </a:t>
            </a:r>
            <a:r>
              <a:rPr dirty="0" sz="2800" spc="-5">
                <a:latin typeface="Arial"/>
                <a:cs typeface="Arial"/>
              </a:rPr>
              <a:t>built on </a:t>
            </a:r>
            <a:r>
              <a:rPr dirty="0" sz="2800">
                <a:latin typeface="Arial"/>
                <a:cs typeface="Arial"/>
              </a:rPr>
              <a:t>light duty truck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chassis.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It has </a:t>
            </a:r>
            <a:r>
              <a:rPr dirty="0" sz="2800">
                <a:latin typeface="Arial"/>
                <a:cs typeface="Arial"/>
              </a:rPr>
              <a:t>front </a:t>
            </a:r>
            <a:r>
              <a:rPr dirty="0" sz="2800" spc="-5">
                <a:latin typeface="Arial"/>
                <a:cs typeface="Arial"/>
              </a:rPr>
              <a:t>mounted engine </a:t>
            </a:r>
            <a:r>
              <a:rPr dirty="0" sz="2800">
                <a:latin typeface="Arial"/>
                <a:cs typeface="Arial"/>
              </a:rPr>
              <a:t>and </a:t>
            </a:r>
            <a:r>
              <a:rPr dirty="0" sz="2800" spc="-5">
                <a:latin typeface="Arial"/>
                <a:cs typeface="Arial"/>
              </a:rPr>
              <a:t>rear </a:t>
            </a:r>
            <a:r>
              <a:rPr dirty="0" sz="2800">
                <a:latin typeface="Arial"/>
                <a:cs typeface="Arial"/>
              </a:rPr>
              <a:t>axle</a:t>
            </a:r>
            <a:r>
              <a:rPr dirty="0" sz="2800" spc="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drive.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It has soft and comfort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suspension.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It </a:t>
            </a:r>
            <a:r>
              <a:rPr dirty="0" sz="2800" spc="-5">
                <a:latin typeface="Arial"/>
                <a:cs typeface="Arial"/>
              </a:rPr>
              <a:t>has </a:t>
            </a:r>
            <a:r>
              <a:rPr dirty="0" sz="2800">
                <a:latin typeface="Arial"/>
                <a:cs typeface="Arial"/>
              </a:rPr>
              <a:t>reasonably comfortable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seat.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It has fairly small </a:t>
            </a:r>
            <a:r>
              <a:rPr dirty="0" sz="2800">
                <a:latin typeface="Arial"/>
                <a:cs typeface="Arial"/>
              </a:rPr>
              <a:t>entry</a:t>
            </a:r>
            <a:r>
              <a:rPr dirty="0" sz="2800" spc="4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platforms.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3538" y="312801"/>
            <a:ext cx="285369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85"/>
              <a:t>2.Town</a:t>
            </a:r>
            <a:r>
              <a:rPr dirty="0" sz="4400" spc="-70"/>
              <a:t> </a:t>
            </a:r>
            <a:r>
              <a:rPr dirty="0" sz="4400"/>
              <a:t>bus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774435" y="2284476"/>
            <a:ext cx="6417563" cy="2930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6888" y="2284476"/>
            <a:ext cx="5448300" cy="3281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01831"/>
            <a:ext cx="10206990" cy="3105785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40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These buses are </a:t>
            </a:r>
            <a:r>
              <a:rPr dirty="0" sz="2800">
                <a:latin typeface="Arial"/>
                <a:cs typeface="Arial"/>
              </a:rPr>
              <a:t>used for </a:t>
            </a:r>
            <a:r>
              <a:rPr dirty="0" sz="2800" spc="-5">
                <a:latin typeface="Arial"/>
                <a:cs typeface="Arial"/>
              </a:rPr>
              <a:t>a </a:t>
            </a:r>
            <a:r>
              <a:rPr dirty="0" sz="2800">
                <a:latin typeface="Arial"/>
                <a:cs typeface="Arial"/>
              </a:rPr>
              <a:t>short distance </a:t>
            </a:r>
            <a:r>
              <a:rPr dirty="0" sz="2800" spc="-5">
                <a:latin typeface="Arial"/>
                <a:cs typeface="Arial"/>
              </a:rPr>
              <a:t>of about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 spc="5">
                <a:latin typeface="Arial"/>
                <a:cs typeface="Arial"/>
              </a:rPr>
              <a:t>20-30kms.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ct val="90000"/>
              </a:lnSpc>
              <a:spcBef>
                <a:spcPts val="1080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They are </a:t>
            </a:r>
            <a:r>
              <a:rPr dirty="0" sz="2800">
                <a:latin typeface="Arial"/>
                <a:cs typeface="Arial"/>
              </a:rPr>
              <a:t>provided </a:t>
            </a:r>
            <a:r>
              <a:rPr dirty="0" sz="2800" spc="-5">
                <a:latin typeface="Arial"/>
                <a:cs typeface="Arial"/>
              </a:rPr>
              <a:t>with </a:t>
            </a:r>
            <a:r>
              <a:rPr dirty="0" sz="2800">
                <a:latin typeface="Arial"/>
                <a:cs typeface="Arial"/>
              </a:rPr>
              <a:t>large </a:t>
            </a:r>
            <a:r>
              <a:rPr dirty="0" sz="2800" spc="-5">
                <a:latin typeface="Arial"/>
                <a:cs typeface="Arial"/>
              </a:rPr>
              <a:t>number of </a:t>
            </a:r>
            <a:r>
              <a:rPr dirty="0" sz="2800">
                <a:latin typeface="Arial"/>
                <a:cs typeface="Arial"/>
              </a:rPr>
              <a:t>standing places, </a:t>
            </a:r>
            <a:r>
              <a:rPr dirty="0" sz="2800" spc="-5">
                <a:latin typeface="Arial"/>
                <a:cs typeface="Arial"/>
              </a:rPr>
              <a:t>wide  doors with large entry and </a:t>
            </a:r>
            <a:r>
              <a:rPr dirty="0" sz="2800">
                <a:latin typeface="Arial"/>
                <a:cs typeface="Arial"/>
              </a:rPr>
              <a:t>exit platform </a:t>
            </a:r>
            <a:r>
              <a:rPr dirty="0" sz="2800" spc="-5">
                <a:latin typeface="Arial"/>
                <a:cs typeface="Arial"/>
              </a:rPr>
              <a:t>and </a:t>
            </a:r>
            <a:r>
              <a:rPr dirty="0" sz="2800">
                <a:latin typeface="Arial"/>
                <a:cs typeface="Arial"/>
              </a:rPr>
              <a:t>hard seats </a:t>
            </a:r>
            <a:r>
              <a:rPr dirty="0" sz="2800" spc="-5">
                <a:latin typeface="Arial"/>
                <a:cs typeface="Arial"/>
              </a:rPr>
              <a:t>covered  with </a:t>
            </a:r>
            <a:r>
              <a:rPr dirty="0" sz="2800">
                <a:latin typeface="Arial"/>
                <a:cs typeface="Arial"/>
              </a:rPr>
              <a:t>durable </a:t>
            </a:r>
            <a:r>
              <a:rPr dirty="0" sz="2800" spc="-5">
                <a:latin typeface="Arial"/>
                <a:cs typeface="Arial"/>
              </a:rPr>
              <a:t>plastic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materials.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ct val="88800"/>
              </a:lnSpc>
              <a:spcBef>
                <a:spcPts val="1050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Due to </a:t>
            </a:r>
            <a:r>
              <a:rPr dirty="0" sz="2800">
                <a:latin typeface="Arial"/>
                <a:cs typeface="Arial"/>
              </a:rPr>
              <a:t>short intervals </a:t>
            </a:r>
            <a:r>
              <a:rPr dirty="0" sz="2800" spc="-5">
                <a:latin typeface="Arial"/>
                <a:cs typeface="Arial"/>
              </a:rPr>
              <a:t>between </a:t>
            </a:r>
            <a:r>
              <a:rPr dirty="0" sz="2800">
                <a:latin typeface="Arial"/>
                <a:cs typeface="Arial"/>
              </a:rPr>
              <a:t>stops </a:t>
            </a:r>
            <a:r>
              <a:rPr dirty="0" sz="2800" spc="-5">
                <a:latin typeface="Arial"/>
                <a:cs typeface="Arial"/>
              </a:rPr>
              <a:t>in </a:t>
            </a:r>
            <a:r>
              <a:rPr dirty="0" sz="2800">
                <a:latin typeface="Arial"/>
                <a:cs typeface="Arial"/>
              </a:rPr>
              <a:t>local </a:t>
            </a:r>
            <a:r>
              <a:rPr dirty="0" sz="2800" spc="-5">
                <a:latin typeface="Arial"/>
                <a:cs typeface="Arial"/>
              </a:rPr>
              <a:t>traffic, such  </a:t>
            </a:r>
            <a:r>
              <a:rPr dirty="0" sz="2800">
                <a:latin typeface="Arial"/>
                <a:cs typeface="Arial"/>
              </a:rPr>
              <a:t>busses </a:t>
            </a:r>
            <a:r>
              <a:rPr dirty="0" sz="2800" spc="-5">
                <a:latin typeface="Arial"/>
                <a:cs typeface="Arial"/>
              </a:rPr>
              <a:t>are </a:t>
            </a:r>
            <a:r>
              <a:rPr dirty="0" sz="2800">
                <a:latin typeface="Arial"/>
                <a:cs typeface="Arial"/>
              </a:rPr>
              <a:t>provided </a:t>
            </a:r>
            <a:r>
              <a:rPr dirty="0" sz="2800" spc="-5">
                <a:latin typeface="Arial"/>
                <a:cs typeface="Arial"/>
              </a:rPr>
              <a:t>with </a:t>
            </a:r>
            <a:r>
              <a:rPr dirty="0" sz="2800">
                <a:latin typeface="Arial"/>
                <a:cs typeface="Arial"/>
              </a:rPr>
              <a:t>wide entrance and exit </a:t>
            </a:r>
            <a:r>
              <a:rPr dirty="0" sz="2800" spc="-5">
                <a:latin typeface="Arial"/>
                <a:cs typeface="Arial"/>
              </a:rPr>
              <a:t>doors with low  </a:t>
            </a:r>
            <a:r>
              <a:rPr dirty="0" sz="2800">
                <a:latin typeface="Arial"/>
                <a:cs typeface="Arial"/>
              </a:rPr>
              <a:t>steps </a:t>
            </a:r>
            <a:r>
              <a:rPr dirty="0" sz="2800" spc="-5">
                <a:latin typeface="Arial"/>
                <a:cs typeface="Arial"/>
              </a:rPr>
              <a:t>entry and exit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platform.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8986" y="312801"/>
            <a:ext cx="397446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3.Suburban</a:t>
            </a:r>
            <a:r>
              <a:rPr dirty="0" sz="4400" spc="-75"/>
              <a:t> </a:t>
            </a:r>
            <a:r>
              <a:rPr dirty="0" sz="4400"/>
              <a:t>bus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096000" y="1690116"/>
            <a:ext cx="6096000" cy="3692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580" y="1690116"/>
            <a:ext cx="5189220" cy="4354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807210"/>
            <a:ext cx="10106660" cy="133794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379730" indent="-228600">
              <a:lnSpc>
                <a:spcPts val="3020"/>
              </a:lnSpc>
              <a:spcBef>
                <a:spcPts val="480"/>
              </a:spcBef>
              <a:buChar char="•"/>
              <a:tabLst>
                <a:tab pos="332740" algn="l"/>
                <a:tab pos="333375" algn="l"/>
              </a:tabLst>
            </a:pPr>
            <a:r>
              <a:rPr dirty="0" sz="2800" spc="-5">
                <a:latin typeface="Arial"/>
                <a:cs typeface="Arial"/>
              </a:rPr>
              <a:t>These buses are </a:t>
            </a:r>
            <a:r>
              <a:rPr dirty="0" sz="2800">
                <a:latin typeface="Arial"/>
                <a:cs typeface="Arial"/>
              </a:rPr>
              <a:t>used for </a:t>
            </a:r>
            <a:r>
              <a:rPr dirty="0" sz="2800" spc="-5">
                <a:latin typeface="Arial"/>
                <a:cs typeface="Arial"/>
              </a:rPr>
              <a:t>a </a:t>
            </a:r>
            <a:r>
              <a:rPr dirty="0" sz="2800">
                <a:latin typeface="Arial"/>
                <a:cs typeface="Arial"/>
              </a:rPr>
              <a:t>distance </a:t>
            </a:r>
            <a:r>
              <a:rPr dirty="0" sz="2800" spc="-5">
                <a:latin typeface="Arial"/>
                <a:cs typeface="Arial"/>
              </a:rPr>
              <a:t>of about 40 </a:t>
            </a:r>
            <a:r>
              <a:rPr dirty="0" sz="2800">
                <a:latin typeface="Arial"/>
                <a:cs typeface="Arial"/>
              </a:rPr>
              <a:t>to </a:t>
            </a:r>
            <a:r>
              <a:rPr dirty="0" sz="2800" spc="-5">
                <a:latin typeface="Arial"/>
                <a:cs typeface="Arial"/>
              </a:rPr>
              <a:t>50 </a:t>
            </a:r>
            <a:r>
              <a:rPr dirty="0" sz="2800">
                <a:latin typeface="Arial"/>
                <a:cs typeface="Arial"/>
              </a:rPr>
              <a:t>kms.  </a:t>
            </a:r>
            <a:r>
              <a:rPr dirty="0" sz="2800" spc="-5">
                <a:latin typeface="Arial"/>
                <a:cs typeface="Arial"/>
              </a:rPr>
              <a:t>They </a:t>
            </a:r>
            <a:r>
              <a:rPr dirty="0" sz="2800">
                <a:latin typeface="Arial"/>
                <a:cs typeface="Arial"/>
              </a:rPr>
              <a:t>usually have reasonably comfortable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seats.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50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Seating </a:t>
            </a:r>
            <a:r>
              <a:rPr dirty="0" sz="2800">
                <a:latin typeface="Arial"/>
                <a:cs typeface="Arial"/>
              </a:rPr>
              <a:t>capacity </a:t>
            </a:r>
            <a:r>
              <a:rPr dirty="0" sz="2800" spc="-5">
                <a:latin typeface="Arial"/>
                <a:cs typeface="Arial"/>
              </a:rPr>
              <a:t>of 38 </a:t>
            </a:r>
            <a:r>
              <a:rPr dirty="0" sz="2800">
                <a:latin typeface="Arial"/>
                <a:cs typeface="Arial"/>
              </a:rPr>
              <a:t>persons </a:t>
            </a:r>
            <a:r>
              <a:rPr dirty="0" sz="2800" spc="-5">
                <a:latin typeface="Arial"/>
                <a:cs typeface="Arial"/>
              </a:rPr>
              <a:t>with roof rack </a:t>
            </a:r>
            <a:r>
              <a:rPr dirty="0" sz="2800">
                <a:latin typeface="Arial"/>
                <a:cs typeface="Arial"/>
              </a:rPr>
              <a:t>for </a:t>
            </a:r>
            <a:r>
              <a:rPr dirty="0" sz="2800" spc="-5">
                <a:latin typeface="Arial"/>
                <a:cs typeface="Arial"/>
              </a:rPr>
              <a:t>hand</a:t>
            </a:r>
            <a:r>
              <a:rPr dirty="0" sz="2800" spc="9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luggage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347" y="0"/>
            <a:ext cx="5151434" cy="2429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3928" y="2665221"/>
            <a:ext cx="11033760" cy="2532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89710">
              <a:lnSpc>
                <a:spcPct val="100000"/>
              </a:lnSpc>
              <a:spcBef>
                <a:spcPts val="100"/>
              </a:spcBef>
            </a:pPr>
            <a:r>
              <a:rPr dirty="0" sz="1800" spc="-140" b="1">
                <a:latin typeface="Trebuchet MS"/>
                <a:cs typeface="Trebuchet MS"/>
              </a:rPr>
              <a:t>Fig. </a:t>
            </a:r>
            <a:r>
              <a:rPr dirty="0" sz="1800" spc="-160" b="1">
                <a:latin typeface="Trebuchet MS"/>
                <a:cs typeface="Trebuchet MS"/>
              </a:rPr>
              <a:t>21.2. </a:t>
            </a:r>
            <a:r>
              <a:rPr dirty="0" sz="1800" spc="-100" b="1">
                <a:latin typeface="Trebuchet MS"/>
                <a:cs typeface="Trebuchet MS"/>
              </a:rPr>
              <a:t>Longitudinal</a:t>
            </a:r>
            <a:r>
              <a:rPr dirty="0" sz="1800" spc="-155" b="1">
                <a:latin typeface="Trebuchet MS"/>
                <a:cs typeface="Trebuchet MS"/>
              </a:rPr>
              <a:t> </a:t>
            </a:r>
            <a:r>
              <a:rPr dirty="0" sz="1800" spc="-100" b="1">
                <a:latin typeface="Trebuchet MS"/>
                <a:cs typeface="Trebuchet MS"/>
              </a:rPr>
              <a:t>torsion.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30" b="1">
                <a:latin typeface="Trebuchet MS"/>
                <a:cs typeface="Trebuchet MS"/>
              </a:rPr>
              <a:t>Lateral </a:t>
            </a:r>
            <a:r>
              <a:rPr dirty="0" sz="1800" spc="-100" b="1">
                <a:latin typeface="Trebuchet MS"/>
                <a:cs typeface="Trebuchet MS"/>
              </a:rPr>
              <a:t>Bending. </a:t>
            </a:r>
            <a:r>
              <a:rPr dirty="0" sz="1800" spc="-135">
                <a:latin typeface="Arial"/>
                <a:cs typeface="Arial"/>
              </a:rPr>
              <a:t>The chassis </a:t>
            </a:r>
            <a:r>
              <a:rPr dirty="0" sz="1800" spc="-95">
                <a:latin typeface="Arial"/>
                <a:cs typeface="Arial"/>
              </a:rPr>
              <a:t>is </a:t>
            </a:r>
            <a:r>
              <a:rPr dirty="0" sz="1800" spc="-105">
                <a:latin typeface="Arial"/>
                <a:cs typeface="Arial"/>
              </a:rPr>
              <a:t>exposed </a:t>
            </a:r>
            <a:r>
              <a:rPr dirty="0" sz="1800" spc="15">
                <a:latin typeface="Arial"/>
                <a:cs typeface="Arial"/>
              </a:rPr>
              <a:t>to </a:t>
            </a:r>
            <a:r>
              <a:rPr dirty="0" sz="1800" spc="-50">
                <a:latin typeface="Arial"/>
                <a:cs typeface="Arial"/>
              </a:rPr>
              <a:t>lateral </a:t>
            </a:r>
            <a:r>
              <a:rPr dirty="0" sz="1800" spc="-80">
                <a:latin typeface="Arial"/>
                <a:cs typeface="Arial"/>
              </a:rPr>
              <a:t>(side) </a:t>
            </a:r>
            <a:r>
              <a:rPr dirty="0" sz="1800" spc="-60">
                <a:latin typeface="Arial"/>
                <a:cs typeface="Arial"/>
              </a:rPr>
              <a:t>force </a:t>
            </a:r>
            <a:r>
              <a:rPr dirty="0" sz="1800">
                <a:latin typeface="Arial"/>
                <a:cs typeface="Arial"/>
              </a:rPr>
              <a:t>that </a:t>
            </a:r>
            <a:r>
              <a:rPr dirty="0" sz="1800" spc="-110">
                <a:latin typeface="Arial"/>
                <a:cs typeface="Arial"/>
              </a:rPr>
              <a:t>may </a:t>
            </a:r>
            <a:r>
              <a:rPr dirty="0" sz="1800" spc="-85">
                <a:latin typeface="Arial"/>
                <a:cs typeface="Arial"/>
              </a:rPr>
              <a:t>be </a:t>
            </a:r>
            <a:r>
              <a:rPr dirty="0" sz="1800" spc="-75">
                <a:latin typeface="Arial"/>
                <a:cs typeface="Arial"/>
              </a:rPr>
              <a:t>due </a:t>
            </a:r>
            <a:r>
              <a:rPr dirty="0" sz="1800" spc="15">
                <a:latin typeface="Arial"/>
                <a:cs typeface="Arial"/>
              </a:rPr>
              <a:t>to </a:t>
            </a:r>
            <a:r>
              <a:rPr dirty="0" sz="1800" spc="-20">
                <a:latin typeface="Arial"/>
                <a:cs typeface="Arial"/>
              </a:rPr>
              <a:t>the </a:t>
            </a:r>
            <a:r>
              <a:rPr dirty="0" sz="1800" spc="-85">
                <a:latin typeface="Arial"/>
                <a:cs typeface="Arial"/>
              </a:rPr>
              <a:t>camber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 spc="-20">
                <a:latin typeface="Arial"/>
                <a:cs typeface="Arial"/>
              </a:rPr>
              <a:t>the </a:t>
            </a:r>
            <a:r>
              <a:rPr dirty="0" sz="1800" spc="-65">
                <a:latin typeface="Arial"/>
                <a:cs typeface="Arial"/>
              </a:rPr>
              <a:t>road, </a:t>
            </a:r>
            <a:r>
              <a:rPr dirty="0" sz="1800" spc="-90">
                <a:latin typeface="Arial"/>
                <a:cs typeface="Arial"/>
              </a:rPr>
              <a:t>side </a:t>
            </a:r>
            <a:r>
              <a:rPr dirty="0" sz="1800" spc="-40">
                <a:latin typeface="Arial"/>
                <a:cs typeface="Arial"/>
              </a:rPr>
              <a:t>wind,  </a:t>
            </a:r>
            <a:r>
              <a:rPr dirty="0" sz="1800" spc="-50">
                <a:latin typeface="Arial"/>
                <a:cs typeface="Arial"/>
              </a:rPr>
              <a:t>centrifugal </a:t>
            </a:r>
            <a:r>
              <a:rPr dirty="0" sz="1800" spc="-60">
                <a:latin typeface="Arial"/>
                <a:cs typeface="Arial"/>
              </a:rPr>
              <a:t>force </a:t>
            </a:r>
            <a:r>
              <a:rPr dirty="0" sz="1800" spc="-35">
                <a:latin typeface="Arial"/>
                <a:cs typeface="Arial"/>
              </a:rPr>
              <a:t>while </a:t>
            </a:r>
            <a:r>
              <a:rPr dirty="0" sz="1800" spc="-30">
                <a:latin typeface="Arial"/>
                <a:cs typeface="Arial"/>
              </a:rPr>
              <a:t>turning </a:t>
            </a:r>
            <a:r>
              <a:rPr dirty="0" sz="1800" spc="-140">
                <a:latin typeface="Arial"/>
                <a:cs typeface="Arial"/>
              </a:rPr>
              <a:t>a </a:t>
            </a:r>
            <a:r>
              <a:rPr dirty="0" sz="1800" spc="-80">
                <a:latin typeface="Arial"/>
                <a:cs typeface="Arial"/>
              </a:rPr>
              <a:t>corner, </a:t>
            </a:r>
            <a:r>
              <a:rPr dirty="0" sz="1800" spc="-15">
                <a:latin typeface="Arial"/>
                <a:cs typeface="Arial"/>
              </a:rPr>
              <a:t>or </a:t>
            </a:r>
            <a:r>
              <a:rPr dirty="0" sz="1800" spc="-60">
                <a:latin typeface="Arial"/>
                <a:cs typeface="Arial"/>
              </a:rPr>
              <a:t>collision </a:t>
            </a:r>
            <a:r>
              <a:rPr dirty="0" sz="1800" spc="5">
                <a:latin typeface="Arial"/>
                <a:cs typeface="Arial"/>
              </a:rPr>
              <a:t>with </a:t>
            </a:r>
            <a:r>
              <a:rPr dirty="0" sz="1800" spc="-110">
                <a:latin typeface="Arial"/>
                <a:cs typeface="Arial"/>
              </a:rPr>
              <a:t>some </a:t>
            </a:r>
            <a:r>
              <a:rPr dirty="0" sz="1800" spc="-45">
                <a:latin typeface="Arial"/>
                <a:cs typeface="Arial"/>
              </a:rPr>
              <a:t>object. </a:t>
            </a:r>
            <a:r>
              <a:rPr dirty="0" sz="1800" spc="-135">
                <a:latin typeface="Arial"/>
                <a:cs typeface="Arial"/>
              </a:rPr>
              <a:t>The </a:t>
            </a:r>
            <a:r>
              <a:rPr dirty="0" sz="1800" spc="-85">
                <a:latin typeface="Arial"/>
                <a:cs typeface="Arial"/>
              </a:rPr>
              <a:t>adhesion </a:t>
            </a:r>
            <a:r>
              <a:rPr dirty="0" sz="1800" spc="-50">
                <a:latin typeface="Arial"/>
                <a:cs typeface="Arial"/>
              </a:rPr>
              <a:t>reaction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 spc="-20">
                <a:latin typeface="Arial"/>
                <a:cs typeface="Arial"/>
              </a:rPr>
              <a:t>the </a:t>
            </a:r>
            <a:r>
              <a:rPr dirty="0" sz="1800" spc="-55">
                <a:latin typeface="Arial"/>
                <a:cs typeface="Arial"/>
              </a:rPr>
              <a:t>road-wheel </a:t>
            </a:r>
            <a:r>
              <a:rPr dirty="0" sz="1800" spc="-60">
                <a:latin typeface="Arial"/>
                <a:cs typeface="Arial"/>
              </a:rPr>
              <a:t>tyres  </a:t>
            </a:r>
            <a:r>
              <a:rPr dirty="0" sz="1800" spc="-105">
                <a:latin typeface="Arial"/>
                <a:cs typeface="Arial"/>
              </a:rPr>
              <a:t>opposes </a:t>
            </a:r>
            <a:r>
              <a:rPr dirty="0" sz="1800" spc="-75">
                <a:latin typeface="Arial"/>
                <a:cs typeface="Arial"/>
              </a:rPr>
              <a:t>these </a:t>
            </a:r>
            <a:r>
              <a:rPr dirty="0" sz="1800" spc="-45">
                <a:latin typeface="Arial"/>
                <a:cs typeface="Arial"/>
              </a:rPr>
              <a:t>lateral </a:t>
            </a:r>
            <a:r>
              <a:rPr dirty="0" sz="1800" spc="-80">
                <a:latin typeface="Arial"/>
                <a:cs typeface="Arial"/>
              </a:rPr>
              <a:t>forces. </a:t>
            </a:r>
            <a:r>
              <a:rPr dirty="0" sz="1800" spc="-180">
                <a:latin typeface="Arial"/>
                <a:cs typeface="Arial"/>
              </a:rPr>
              <a:t>As </a:t>
            </a:r>
            <a:r>
              <a:rPr dirty="0" sz="1800" spc="-140">
                <a:latin typeface="Arial"/>
                <a:cs typeface="Arial"/>
              </a:rPr>
              <a:t>a </a:t>
            </a:r>
            <a:r>
              <a:rPr dirty="0" sz="1800" spc="-25">
                <a:latin typeface="Arial"/>
                <a:cs typeface="Arial"/>
              </a:rPr>
              <a:t>net </a:t>
            </a:r>
            <a:r>
              <a:rPr dirty="0" sz="1800" spc="-45">
                <a:latin typeface="Arial"/>
                <a:cs typeface="Arial"/>
              </a:rPr>
              <a:t>result </a:t>
            </a:r>
            <a:r>
              <a:rPr dirty="0" sz="1800" spc="-140">
                <a:latin typeface="Arial"/>
                <a:cs typeface="Arial"/>
              </a:rPr>
              <a:t>a </a:t>
            </a:r>
            <a:r>
              <a:rPr dirty="0" sz="1800" spc="-70">
                <a:latin typeface="Arial"/>
                <a:cs typeface="Arial"/>
              </a:rPr>
              <a:t>bending </a:t>
            </a:r>
            <a:r>
              <a:rPr dirty="0" sz="1800" spc="-40">
                <a:latin typeface="Arial"/>
                <a:cs typeface="Arial"/>
              </a:rPr>
              <a:t>moment </a:t>
            </a:r>
            <a:r>
              <a:rPr dirty="0" sz="1800" spc="-110">
                <a:latin typeface="Arial"/>
                <a:cs typeface="Arial"/>
              </a:rPr>
              <a:t>(Fig. </a:t>
            </a:r>
            <a:r>
              <a:rPr dirty="0" sz="1800" spc="-75">
                <a:latin typeface="Arial"/>
                <a:cs typeface="Arial"/>
              </a:rPr>
              <a:t>21.3) </a:t>
            </a:r>
            <a:r>
              <a:rPr dirty="0" sz="1800" spc="-100">
                <a:latin typeface="Arial"/>
                <a:cs typeface="Arial"/>
              </a:rPr>
              <a:t>acts </a:t>
            </a:r>
            <a:r>
              <a:rPr dirty="0" sz="1800" spc="-60">
                <a:latin typeface="Arial"/>
                <a:cs typeface="Arial"/>
              </a:rPr>
              <a:t>on </a:t>
            </a:r>
            <a:r>
              <a:rPr dirty="0" sz="1800" spc="-20">
                <a:latin typeface="Arial"/>
                <a:cs typeface="Arial"/>
              </a:rPr>
              <a:t>the </a:t>
            </a:r>
            <a:r>
              <a:rPr dirty="0" sz="1800" spc="-135">
                <a:latin typeface="Arial"/>
                <a:cs typeface="Arial"/>
              </a:rPr>
              <a:t>chassis </a:t>
            </a:r>
            <a:r>
              <a:rPr dirty="0" sz="1800" spc="-90">
                <a:latin typeface="Arial"/>
                <a:cs typeface="Arial"/>
              </a:rPr>
              <a:t>side members </a:t>
            </a:r>
            <a:r>
              <a:rPr dirty="0" sz="1800" spc="-130">
                <a:latin typeface="Arial"/>
                <a:cs typeface="Arial"/>
              </a:rPr>
              <a:t>so </a:t>
            </a:r>
            <a:r>
              <a:rPr dirty="0" sz="1800">
                <a:latin typeface="Arial"/>
                <a:cs typeface="Arial"/>
              </a:rPr>
              <a:t>that </a:t>
            </a:r>
            <a:r>
              <a:rPr dirty="0" sz="1800" spc="-20">
                <a:latin typeface="Arial"/>
                <a:cs typeface="Arial"/>
              </a:rPr>
              <a:t>the  </a:t>
            </a:r>
            <a:r>
              <a:rPr dirty="0" sz="1800" spc="-135">
                <a:latin typeface="Arial"/>
                <a:cs typeface="Arial"/>
              </a:rPr>
              <a:t>chassis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frame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tends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to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bow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in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the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direction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of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the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force.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40" b="1">
                <a:latin typeface="Trebuchet MS"/>
                <a:cs typeface="Trebuchet MS"/>
              </a:rPr>
              <a:t>Fig. </a:t>
            </a:r>
            <a:r>
              <a:rPr dirty="0" sz="1800" spc="-160" b="1">
                <a:latin typeface="Trebuchet MS"/>
                <a:cs typeface="Trebuchet MS"/>
              </a:rPr>
              <a:t>21.3. </a:t>
            </a:r>
            <a:r>
              <a:rPr dirty="0" sz="1800" spc="-130" b="1">
                <a:latin typeface="Trebuchet MS"/>
                <a:cs typeface="Trebuchet MS"/>
              </a:rPr>
              <a:t>Lateral </a:t>
            </a:r>
            <a:r>
              <a:rPr dirty="0" sz="1800" spc="-105" b="1">
                <a:latin typeface="Trebuchet MS"/>
                <a:cs typeface="Trebuchet MS"/>
              </a:rPr>
              <a:t>bending.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21964" y="4587160"/>
            <a:ext cx="3162028" cy="1754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18959" y="184404"/>
            <a:ext cx="4067555" cy="22344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597" y="926668"/>
            <a:ext cx="75660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5"/>
              <a:t>5.Touring </a:t>
            </a:r>
            <a:r>
              <a:rPr dirty="0" spc="-5"/>
              <a:t>Coaches </a:t>
            </a:r>
            <a:r>
              <a:rPr dirty="0" spc="-5">
                <a:solidFill>
                  <a:srgbClr val="000000"/>
                </a:solidFill>
              </a:rPr>
              <a:t>/Luxury</a:t>
            </a:r>
            <a:r>
              <a:rPr dirty="0" spc="10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coach</a:t>
            </a:r>
          </a:p>
        </p:txBody>
      </p:sp>
      <p:sp>
        <p:nvSpPr>
          <p:cNvPr id="3" name="object 3"/>
          <p:cNvSpPr/>
          <p:nvPr/>
        </p:nvSpPr>
        <p:spPr>
          <a:xfrm>
            <a:off x="6969252" y="2075688"/>
            <a:ext cx="5222747" cy="3584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2627" y="2231135"/>
            <a:ext cx="60960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807210"/>
            <a:ext cx="10273665" cy="351091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241300" marR="5080" indent="-228600">
              <a:lnSpc>
                <a:spcPts val="2940"/>
              </a:lnSpc>
              <a:spcBef>
                <a:spcPts val="540"/>
              </a:spcBef>
              <a:buChar char="•"/>
              <a:tabLst>
                <a:tab pos="340360" algn="l"/>
                <a:tab pos="340995" algn="l"/>
              </a:tabLst>
            </a:pPr>
            <a:r>
              <a:rPr dirty="0" sz="2800" spc="-5">
                <a:latin typeface="Arial"/>
                <a:cs typeface="Arial"/>
              </a:rPr>
              <a:t>For longer distance </a:t>
            </a:r>
            <a:r>
              <a:rPr dirty="0" sz="2800">
                <a:latin typeface="Arial"/>
                <a:cs typeface="Arial"/>
              </a:rPr>
              <a:t>touring coaches, </a:t>
            </a:r>
            <a:r>
              <a:rPr dirty="0" sz="2800" spc="-5">
                <a:latin typeface="Arial"/>
                <a:cs typeface="Arial"/>
              </a:rPr>
              <a:t>very comfortable </a:t>
            </a:r>
            <a:r>
              <a:rPr dirty="0" sz="2800">
                <a:latin typeface="Arial"/>
                <a:cs typeface="Arial"/>
              </a:rPr>
              <a:t>reclining  seats </a:t>
            </a:r>
            <a:r>
              <a:rPr dirty="0" sz="2800" spc="-5">
                <a:latin typeface="Arial"/>
                <a:cs typeface="Arial"/>
              </a:rPr>
              <a:t>are </a:t>
            </a:r>
            <a:r>
              <a:rPr dirty="0" sz="2800">
                <a:latin typeface="Arial"/>
                <a:cs typeface="Arial"/>
              </a:rPr>
              <a:t>used.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Char char="•"/>
              <a:tabLst>
                <a:tab pos="241935" algn="l"/>
              </a:tabLst>
            </a:pPr>
            <a:r>
              <a:rPr dirty="0" sz="2800" spc="-40">
                <a:latin typeface="Arial"/>
                <a:cs typeface="Arial"/>
              </a:rPr>
              <a:t>Toilets, </a:t>
            </a:r>
            <a:r>
              <a:rPr dirty="0" sz="2800" spc="-5">
                <a:latin typeface="Arial"/>
                <a:cs typeface="Arial"/>
              </a:rPr>
              <a:t>air </a:t>
            </a:r>
            <a:r>
              <a:rPr dirty="0" sz="2800">
                <a:latin typeface="Arial"/>
                <a:cs typeface="Arial"/>
              </a:rPr>
              <a:t>conditioners, </a:t>
            </a:r>
            <a:r>
              <a:rPr dirty="0" sz="2800" spc="-30">
                <a:latin typeface="Arial"/>
                <a:cs typeface="Arial"/>
              </a:rPr>
              <a:t>TV,VCR,etc </a:t>
            </a:r>
            <a:r>
              <a:rPr dirty="0" sz="2800" spc="-5">
                <a:latin typeface="Arial"/>
                <a:cs typeface="Arial"/>
              </a:rPr>
              <a:t>are</a:t>
            </a:r>
            <a:r>
              <a:rPr dirty="0" sz="2800" spc="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provided.</a:t>
            </a:r>
            <a:endParaRPr sz="2800">
              <a:latin typeface="Arial"/>
              <a:cs typeface="Arial"/>
            </a:endParaRPr>
          </a:p>
          <a:p>
            <a:pPr marL="241300" marR="225425" indent="-228600">
              <a:lnSpc>
                <a:spcPts val="2940"/>
              </a:lnSpc>
              <a:spcBef>
                <a:spcPts val="1190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Additional windows in the </a:t>
            </a:r>
            <a:r>
              <a:rPr dirty="0" sz="2800">
                <a:latin typeface="Arial"/>
                <a:cs typeface="Arial"/>
              </a:rPr>
              <a:t>roof </a:t>
            </a:r>
            <a:r>
              <a:rPr dirty="0" sz="2800" spc="-5">
                <a:latin typeface="Arial"/>
                <a:cs typeface="Arial"/>
              </a:rPr>
              <a:t>are </a:t>
            </a:r>
            <a:r>
              <a:rPr dirty="0" sz="2800">
                <a:latin typeface="Arial"/>
                <a:cs typeface="Arial"/>
              </a:rPr>
              <a:t>used </a:t>
            </a:r>
            <a:r>
              <a:rPr dirty="0" sz="2800" spc="-5">
                <a:latin typeface="Arial"/>
                <a:cs typeface="Arial"/>
              </a:rPr>
              <a:t>to improve </a:t>
            </a:r>
            <a:r>
              <a:rPr dirty="0" sz="2800">
                <a:latin typeface="Arial"/>
                <a:cs typeface="Arial"/>
              </a:rPr>
              <a:t>visibility </a:t>
            </a:r>
            <a:r>
              <a:rPr dirty="0" sz="2800" spc="-5">
                <a:latin typeface="Arial"/>
                <a:cs typeface="Arial"/>
              </a:rPr>
              <a:t>for  the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passengers.</a:t>
            </a:r>
            <a:endParaRPr sz="2800">
              <a:latin typeface="Arial"/>
              <a:cs typeface="Arial"/>
            </a:endParaRPr>
          </a:p>
          <a:p>
            <a:pPr marL="241300" marR="317500" indent="-228600">
              <a:lnSpc>
                <a:spcPct val="88800"/>
              </a:lnSpc>
              <a:spcBef>
                <a:spcPts val="1095"/>
              </a:spcBef>
              <a:buChar char="•"/>
              <a:tabLst>
                <a:tab pos="332740" algn="l"/>
                <a:tab pos="333375" algn="l"/>
                <a:tab pos="7650480" algn="l"/>
              </a:tabLst>
            </a:pPr>
            <a:r>
              <a:rPr dirty="0" sz="2800" spc="-5">
                <a:latin typeface="Arial"/>
                <a:cs typeface="Arial"/>
              </a:rPr>
              <a:t>Thermal and </a:t>
            </a:r>
            <a:r>
              <a:rPr dirty="0" sz="2800">
                <a:latin typeface="Arial"/>
                <a:cs typeface="Arial"/>
              </a:rPr>
              <a:t>acoustic insulation </a:t>
            </a:r>
            <a:r>
              <a:rPr dirty="0" sz="2800" spc="-5">
                <a:latin typeface="Arial"/>
                <a:cs typeface="Arial"/>
              </a:rPr>
              <a:t>is </a:t>
            </a:r>
            <a:r>
              <a:rPr dirty="0" sz="2800">
                <a:latin typeface="Arial"/>
                <a:cs typeface="Arial"/>
              </a:rPr>
              <a:t>usually elaborate </a:t>
            </a:r>
            <a:r>
              <a:rPr dirty="0" sz="2800" spc="-5">
                <a:latin typeface="Arial"/>
                <a:cs typeface="Arial"/>
              </a:rPr>
              <a:t>and  spacious luggage compartments</a:t>
            </a:r>
            <a:r>
              <a:rPr dirty="0" sz="2800" spc="12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are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provided	</a:t>
            </a:r>
            <a:r>
              <a:rPr dirty="0" sz="2800" spc="-5">
                <a:latin typeface="Arial"/>
                <a:cs typeface="Arial"/>
              </a:rPr>
              <a:t>under the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floor  </a:t>
            </a:r>
            <a:r>
              <a:rPr dirty="0" sz="2800" spc="-5">
                <a:latin typeface="Arial"/>
                <a:cs typeface="Arial"/>
              </a:rPr>
              <a:t>and </a:t>
            </a:r>
            <a:r>
              <a:rPr dirty="0" sz="2800">
                <a:latin typeface="Arial"/>
                <a:cs typeface="Arial"/>
              </a:rPr>
              <a:t>on </a:t>
            </a: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roof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2801"/>
            <a:ext cx="1012444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2.</a:t>
            </a:r>
            <a:r>
              <a:rPr dirty="0" sz="4400" b="1">
                <a:latin typeface="Arial"/>
                <a:cs typeface="Arial"/>
              </a:rPr>
              <a:t>Based on </a:t>
            </a:r>
            <a:r>
              <a:rPr dirty="0" sz="4400" spc="-5" b="1">
                <a:latin typeface="Arial"/>
                <a:cs typeface="Arial"/>
              </a:rPr>
              <a:t>the </a:t>
            </a:r>
            <a:r>
              <a:rPr dirty="0" sz="4400" b="1">
                <a:latin typeface="Arial"/>
                <a:cs typeface="Arial"/>
              </a:rPr>
              <a:t>capacity of the</a:t>
            </a:r>
            <a:r>
              <a:rPr dirty="0" sz="4400" spc="-25" b="1">
                <a:latin typeface="Arial"/>
                <a:cs typeface="Arial"/>
              </a:rPr>
              <a:t> </a:t>
            </a:r>
            <a:r>
              <a:rPr dirty="0" sz="4400" spc="-5" b="1">
                <a:latin typeface="Arial"/>
                <a:cs typeface="Arial"/>
              </a:rPr>
              <a:t>vehicle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95983" y="973836"/>
            <a:ext cx="9631680" cy="0"/>
          </a:xfrm>
          <a:custGeom>
            <a:avLst/>
            <a:gdLst/>
            <a:ahLst/>
            <a:cxnLst/>
            <a:rect l="l" t="t" r="r" b="b"/>
            <a:pathLst>
              <a:path w="9631680" h="0">
                <a:moveTo>
                  <a:pt x="0" y="0"/>
                </a:moveTo>
                <a:lnTo>
                  <a:pt x="9631680" y="0"/>
                </a:lnTo>
              </a:path>
            </a:pathLst>
          </a:custGeom>
          <a:ln w="5943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2940" y="1967483"/>
            <a:ext cx="10750296" cy="4387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78333"/>
            <a:ext cx="101866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 b="1">
                <a:latin typeface="Arial"/>
                <a:cs typeface="Arial"/>
              </a:rPr>
              <a:t>3.Based on Shape and Style of the</a:t>
            </a:r>
            <a:r>
              <a:rPr dirty="0" spc="50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vehicle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23157"/>
            <a:ext cx="4104640" cy="308165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340360" indent="-327660">
              <a:lnSpc>
                <a:spcPct val="100000"/>
              </a:lnSpc>
              <a:spcBef>
                <a:spcPts val="755"/>
              </a:spcBef>
              <a:buChar char="•"/>
              <a:tabLst>
                <a:tab pos="340360" algn="l"/>
                <a:tab pos="340995" algn="l"/>
              </a:tabLst>
            </a:pP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Classic</a:t>
            </a:r>
            <a:r>
              <a:rPr dirty="0" sz="28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type</a:t>
            </a:r>
            <a:endParaRPr sz="2800">
              <a:latin typeface="Arial"/>
              <a:cs typeface="Arial"/>
            </a:endParaRPr>
          </a:p>
          <a:p>
            <a:pPr marL="340360" indent="-327660">
              <a:lnSpc>
                <a:spcPct val="100000"/>
              </a:lnSpc>
              <a:spcBef>
                <a:spcPts val="660"/>
              </a:spcBef>
              <a:buChar char="•"/>
              <a:tabLst>
                <a:tab pos="340360" algn="l"/>
                <a:tab pos="340995" algn="l"/>
              </a:tabLst>
            </a:pP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Single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Decker</a:t>
            </a:r>
            <a:endParaRPr sz="2800">
              <a:latin typeface="Arial"/>
              <a:cs typeface="Arial"/>
            </a:endParaRPr>
          </a:p>
          <a:p>
            <a:pPr marL="340360" indent="-327660">
              <a:lnSpc>
                <a:spcPct val="100000"/>
              </a:lnSpc>
              <a:spcBef>
                <a:spcPts val="675"/>
              </a:spcBef>
              <a:buChar char="•"/>
              <a:tabLst>
                <a:tab pos="340360" algn="l"/>
                <a:tab pos="340995" algn="l"/>
              </a:tabLst>
            </a:pP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Double</a:t>
            </a:r>
            <a:r>
              <a:rPr dirty="0" sz="28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Decker</a:t>
            </a:r>
            <a:endParaRPr sz="2800">
              <a:latin typeface="Arial"/>
              <a:cs typeface="Arial"/>
            </a:endParaRPr>
          </a:p>
          <a:p>
            <a:pPr marL="340360" indent="-327660">
              <a:lnSpc>
                <a:spcPct val="100000"/>
              </a:lnSpc>
              <a:spcBef>
                <a:spcPts val="660"/>
              </a:spcBef>
              <a:buChar char="•"/>
              <a:tabLst>
                <a:tab pos="340360" algn="l"/>
                <a:tab pos="340995" algn="l"/>
              </a:tabLst>
            </a:pPr>
            <a:r>
              <a:rPr dirty="0" sz="2800" spc="-10">
                <a:solidFill>
                  <a:srgbClr val="FF0000"/>
                </a:solidFill>
                <a:latin typeface="Arial"/>
                <a:cs typeface="Arial"/>
              </a:rPr>
              <a:t>Split</a:t>
            </a:r>
            <a:r>
              <a:rPr dirty="0" sz="2800" spc="-10">
                <a:solidFill>
                  <a:srgbClr val="FF0000"/>
                </a:solidFill>
                <a:latin typeface="Trebuchet MS"/>
                <a:cs typeface="Trebuchet MS"/>
              </a:rPr>
              <a:t>‐</a:t>
            </a:r>
            <a:r>
              <a:rPr dirty="0" sz="2800" spc="-10">
                <a:solidFill>
                  <a:srgbClr val="FF0000"/>
                </a:solidFill>
                <a:latin typeface="Arial"/>
                <a:cs typeface="Arial"/>
              </a:rPr>
              <a:t>level</a:t>
            </a:r>
            <a:r>
              <a:rPr dirty="0" sz="28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bus</a:t>
            </a:r>
            <a:endParaRPr sz="2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60"/>
              </a:spcBef>
              <a:buChar char="•"/>
              <a:tabLst>
                <a:tab pos="332740" algn="l"/>
                <a:tab pos="333375" algn="l"/>
              </a:tabLst>
            </a:pPr>
            <a:r>
              <a:rPr dirty="0" sz="2800" spc="-35">
                <a:solidFill>
                  <a:srgbClr val="FF0000"/>
                </a:solidFill>
                <a:latin typeface="Arial"/>
                <a:cs typeface="Arial"/>
              </a:rPr>
              <a:t>Two</a:t>
            </a:r>
            <a:r>
              <a:rPr dirty="0" sz="2800" spc="-35">
                <a:solidFill>
                  <a:srgbClr val="FF0000"/>
                </a:solidFill>
                <a:latin typeface="Trebuchet MS"/>
                <a:cs typeface="Trebuchet MS"/>
              </a:rPr>
              <a:t>‐</a:t>
            </a:r>
            <a:r>
              <a:rPr dirty="0" sz="2800" spc="-35">
                <a:solidFill>
                  <a:srgbClr val="FF0000"/>
                </a:solidFill>
                <a:latin typeface="Arial"/>
                <a:cs typeface="Arial"/>
              </a:rPr>
              <a:t>level 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single</a:t>
            </a:r>
            <a:r>
              <a:rPr dirty="0" sz="2800" spc="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Decker</a:t>
            </a:r>
            <a:endParaRPr sz="2800">
              <a:latin typeface="Arial"/>
              <a:cs typeface="Arial"/>
            </a:endParaRPr>
          </a:p>
          <a:p>
            <a:pPr marL="320675" indent="-307975">
              <a:lnSpc>
                <a:spcPct val="100000"/>
              </a:lnSpc>
              <a:spcBef>
                <a:spcPts val="590"/>
              </a:spcBef>
              <a:buChar char="•"/>
              <a:tabLst>
                <a:tab pos="320675" algn="l"/>
                <a:tab pos="321310" algn="l"/>
              </a:tabLst>
            </a:pP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Articulated</a:t>
            </a:r>
            <a:r>
              <a:rPr dirty="0" sz="28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bus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2801"/>
            <a:ext cx="3507104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1.Classic</a:t>
            </a:r>
            <a:r>
              <a:rPr dirty="0" sz="4400" spc="-80"/>
              <a:t> </a:t>
            </a:r>
            <a:r>
              <a:rPr dirty="0" sz="4400"/>
              <a:t>type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0" y="2603500"/>
            <a:ext cx="7153638" cy="345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56447" y="2906267"/>
            <a:ext cx="3810000" cy="2523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59966"/>
            <a:ext cx="10165715" cy="3823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64125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78900"/>
              </a:lnSpc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The Classic or normal </a:t>
            </a:r>
            <a:r>
              <a:rPr dirty="0" sz="2800">
                <a:latin typeface="Arial"/>
                <a:cs typeface="Arial"/>
              </a:rPr>
              <a:t>control </a:t>
            </a:r>
            <a:r>
              <a:rPr dirty="0" sz="2800" spc="-5">
                <a:latin typeface="Arial"/>
                <a:cs typeface="Arial"/>
              </a:rPr>
              <a:t>bus has the engine in </a:t>
            </a:r>
            <a:r>
              <a:rPr dirty="0" sz="2800">
                <a:latin typeface="Arial"/>
                <a:cs typeface="Arial"/>
              </a:rPr>
              <a:t>front </a:t>
            </a:r>
            <a:r>
              <a:rPr dirty="0" sz="2800" spc="-5">
                <a:latin typeface="Arial"/>
                <a:cs typeface="Arial"/>
              </a:rPr>
              <a:t>of the  </a:t>
            </a:r>
            <a:r>
              <a:rPr dirty="0" sz="2800">
                <a:latin typeface="Arial"/>
                <a:cs typeface="Arial"/>
              </a:rPr>
              <a:t>passenger carrying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compartment.</a:t>
            </a:r>
            <a:endParaRPr sz="2800">
              <a:latin typeface="Arial"/>
              <a:cs typeface="Arial"/>
            </a:endParaRPr>
          </a:p>
          <a:p>
            <a:pPr marL="241300" marR="835025" indent="-228600">
              <a:lnSpc>
                <a:spcPct val="78900"/>
              </a:lnSpc>
              <a:spcBef>
                <a:spcPts val="1085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This </a:t>
            </a:r>
            <a:r>
              <a:rPr dirty="0" sz="2800">
                <a:latin typeface="Arial"/>
                <a:cs typeface="Arial"/>
              </a:rPr>
              <a:t>design, </a:t>
            </a:r>
            <a:r>
              <a:rPr dirty="0" sz="2800" spc="-5">
                <a:latin typeface="Arial"/>
                <a:cs typeface="Arial"/>
              </a:rPr>
              <a:t>which was almost </a:t>
            </a:r>
            <a:r>
              <a:rPr dirty="0" sz="2800">
                <a:latin typeface="Arial"/>
                <a:cs typeface="Arial"/>
              </a:rPr>
              <a:t>universal </a:t>
            </a:r>
            <a:r>
              <a:rPr dirty="0" sz="2800" spc="-5">
                <a:latin typeface="Arial"/>
                <a:cs typeface="Arial"/>
              </a:rPr>
              <a:t>at one time, </a:t>
            </a:r>
            <a:r>
              <a:rPr dirty="0" sz="2800">
                <a:latin typeface="Arial"/>
                <a:cs typeface="Arial"/>
              </a:rPr>
              <a:t>has  practically </a:t>
            </a:r>
            <a:r>
              <a:rPr dirty="0" sz="2800" spc="-5">
                <a:latin typeface="Arial"/>
                <a:cs typeface="Arial"/>
              </a:rPr>
              <a:t>disappeared and is mainly of </a:t>
            </a:r>
            <a:r>
              <a:rPr dirty="0" sz="2800">
                <a:latin typeface="Arial"/>
                <a:cs typeface="Arial"/>
              </a:rPr>
              <a:t>historical</a:t>
            </a:r>
            <a:r>
              <a:rPr dirty="0" sz="2800" spc="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interest.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Low ratio of </a:t>
            </a:r>
            <a:r>
              <a:rPr dirty="0" sz="2800">
                <a:latin typeface="Arial"/>
                <a:cs typeface="Arial"/>
              </a:rPr>
              <a:t>useful </a:t>
            </a:r>
            <a:r>
              <a:rPr dirty="0" sz="2800" spc="-5">
                <a:latin typeface="Arial"/>
                <a:cs typeface="Arial"/>
              </a:rPr>
              <a:t>length to </a:t>
            </a:r>
            <a:r>
              <a:rPr dirty="0" sz="2800">
                <a:latin typeface="Arial"/>
                <a:cs typeface="Arial"/>
              </a:rPr>
              <a:t>overall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length.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It also has a high tare weight and </a:t>
            </a:r>
            <a:r>
              <a:rPr dirty="0" sz="2800">
                <a:latin typeface="Arial"/>
                <a:cs typeface="Arial"/>
              </a:rPr>
              <a:t>poor </a:t>
            </a:r>
            <a:r>
              <a:rPr dirty="0" sz="2800" spc="-5">
                <a:latin typeface="Arial"/>
                <a:cs typeface="Arial"/>
              </a:rPr>
              <a:t>aerodynamic</a:t>
            </a:r>
            <a:r>
              <a:rPr dirty="0" sz="2800" spc="1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shape.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Char char="•"/>
              <a:tabLst>
                <a:tab pos="241935" algn="l"/>
                <a:tab pos="2573655" algn="l"/>
              </a:tabLst>
            </a:pPr>
            <a:r>
              <a:rPr dirty="0" sz="2800" spc="-5">
                <a:latin typeface="Arial"/>
                <a:cs typeface="Arial"/>
              </a:rPr>
              <a:t>Now a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days </a:t>
            </a:r>
            <a:r>
              <a:rPr dirty="0" sz="2800" spc="-5">
                <a:latin typeface="Arial"/>
                <a:cs typeface="Arial"/>
              </a:rPr>
              <a:t>it	is mainly </a:t>
            </a:r>
            <a:r>
              <a:rPr dirty="0" sz="2800">
                <a:latin typeface="Arial"/>
                <a:cs typeface="Arial"/>
              </a:rPr>
              <a:t>use for </a:t>
            </a:r>
            <a:r>
              <a:rPr dirty="0" sz="2800" spc="-5">
                <a:latin typeface="Arial"/>
                <a:cs typeface="Arial"/>
              </a:rPr>
              <a:t>school</a:t>
            </a:r>
            <a:r>
              <a:rPr dirty="0" sz="2800">
                <a:latin typeface="Arial"/>
                <a:cs typeface="Arial"/>
              </a:rPr>
              <a:t> buses.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2388" y="312801"/>
            <a:ext cx="397637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2.Single</a:t>
            </a:r>
            <a:r>
              <a:rPr dirty="0" sz="4400" spc="-55"/>
              <a:t> </a:t>
            </a:r>
            <a:r>
              <a:rPr dirty="0" sz="4400"/>
              <a:t>Decker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24255" y="2252472"/>
            <a:ext cx="5800344" cy="2378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20840" y="2252472"/>
            <a:ext cx="5105400" cy="3828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807210"/>
            <a:ext cx="10327640" cy="299783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241300" marR="5080" indent="-228600">
              <a:lnSpc>
                <a:spcPct val="88700"/>
              </a:lnSpc>
              <a:spcBef>
                <a:spcPts val="475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 spc="-10">
                <a:latin typeface="Arial"/>
                <a:cs typeface="Arial"/>
              </a:rPr>
              <a:t>full</a:t>
            </a:r>
            <a:r>
              <a:rPr dirty="0" sz="2800" spc="-10">
                <a:latin typeface="Trebuchet MS"/>
                <a:cs typeface="Trebuchet MS"/>
              </a:rPr>
              <a:t>‐</a:t>
            </a:r>
            <a:r>
              <a:rPr dirty="0" sz="2800" spc="-10">
                <a:latin typeface="Arial"/>
                <a:cs typeface="Arial"/>
              </a:rPr>
              <a:t>length </a:t>
            </a:r>
            <a:r>
              <a:rPr dirty="0" sz="2800">
                <a:latin typeface="Arial"/>
                <a:cs typeface="Arial"/>
              </a:rPr>
              <a:t>bodywork, </a:t>
            </a:r>
            <a:r>
              <a:rPr dirty="0" sz="2800" spc="-5">
                <a:latin typeface="Arial"/>
                <a:cs typeface="Arial"/>
              </a:rPr>
              <a:t>i.e. single </a:t>
            </a:r>
            <a:r>
              <a:rPr dirty="0" sz="2800">
                <a:latin typeface="Arial"/>
                <a:cs typeface="Arial"/>
              </a:rPr>
              <a:t>deck </a:t>
            </a:r>
            <a:r>
              <a:rPr dirty="0" sz="2800" spc="-5">
                <a:latin typeface="Arial"/>
                <a:cs typeface="Arial"/>
              </a:rPr>
              <a:t>bus or coach </a:t>
            </a:r>
            <a:r>
              <a:rPr dirty="0" sz="2800">
                <a:latin typeface="Arial"/>
                <a:cs typeface="Arial"/>
              </a:rPr>
              <a:t>is </a:t>
            </a:r>
            <a:r>
              <a:rPr dirty="0" sz="2800" spc="-5">
                <a:latin typeface="Arial"/>
                <a:cs typeface="Arial"/>
              </a:rPr>
              <a:t>almost  </a:t>
            </a:r>
            <a:r>
              <a:rPr dirty="0" sz="2800">
                <a:latin typeface="Arial"/>
                <a:cs typeface="Arial"/>
              </a:rPr>
              <a:t>universal today </a:t>
            </a:r>
            <a:r>
              <a:rPr dirty="0" sz="2800" spc="-5">
                <a:latin typeface="Arial"/>
                <a:cs typeface="Arial"/>
              </a:rPr>
              <a:t>as </a:t>
            </a:r>
            <a:r>
              <a:rPr dirty="0" sz="2800">
                <a:latin typeface="Arial"/>
                <a:cs typeface="Arial"/>
              </a:rPr>
              <a:t>this </a:t>
            </a:r>
            <a:r>
              <a:rPr dirty="0" sz="2800" spc="-5">
                <a:latin typeface="Arial"/>
                <a:cs typeface="Arial"/>
              </a:rPr>
              <a:t>layout </a:t>
            </a:r>
            <a:r>
              <a:rPr dirty="0" sz="2800">
                <a:latin typeface="Arial"/>
                <a:cs typeface="Arial"/>
              </a:rPr>
              <a:t>eliminates all the disadvantages  </a:t>
            </a:r>
            <a:r>
              <a:rPr dirty="0" sz="2800" spc="-5">
                <a:latin typeface="Arial"/>
                <a:cs typeface="Arial"/>
              </a:rPr>
              <a:t>of </a:t>
            </a:r>
            <a:r>
              <a:rPr dirty="0" sz="2800">
                <a:latin typeface="Arial"/>
                <a:cs typeface="Arial"/>
              </a:rPr>
              <a:t>classic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type.</a:t>
            </a:r>
            <a:endParaRPr sz="2800">
              <a:latin typeface="Arial"/>
              <a:cs typeface="Arial"/>
            </a:endParaRPr>
          </a:p>
          <a:p>
            <a:pPr marL="241300" marR="446405" indent="-228600">
              <a:lnSpc>
                <a:spcPts val="3020"/>
              </a:lnSpc>
              <a:spcBef>
                <a:spcPts val="1035"/>
              </a:spcBef>
              <a:buChar char="•"/>
              <a:tabLst>
                <a:tab pos="241935" algn="l"/>
                <a:tab pos="9063355" algn="l"/>
              </a:tabLst>
            </a:pPr>
            <a:r>
              <a:rPr dirty="0" sz="2800" spc="-85">
                <a:latin typeface="Arial"/>
                <a:cs typeface="Arial"/>
              </a:rPr>
              <a:t>In </a:t>
            </a:r>
            <a:r>
              <a:rPr dirty="0" sz="2800" spc="-55">
                <a:latin typeface="Arial"/>
                <a:cs typeface="Arial"/>
              </a:rPr>
              <a:t>this </a:t>
            </a:r>
            <a:r>
              <a:rPr dirty="0" sz="2800" spc="-220">
                <a:latin typeface="Arial"/>
                <a:cs typeface="Arial"/>
              </a:rPr>
              <a:t>busses </a:t>
            </a:r>
            <a:r>
              <a:rPr dirty="0" sz="2800" spc="-90">
                <a:latin typeface="Arial"/>
                <a:cs typeface="Arial"/>
              </a:rPr>
              <a:t>tahe </a:t>
            </a:r>
            <a:r>
              <a:rPr dirty="0" sz="2800" spc="-125">
                <a:latin typeface="Arial"/>
                <a:cs typeface="Arial"/>
              </a:rPr>
              <a:t>engine </a:t>
            </a:r>
            <a:r>
              <a:rPr dirty="0" sz="2800" spc="-145">
                <a:latin typeface="Arial"/>
                <a:cs typeface="Arial"/>
              </a:rPr>
              <a:t>is </a:t>
            </a:r>
            <a:r>
              <a:rPr dirty="0" sz="2800" spc="-75">
                <a:latin typeface="Arial"/>
                <a:cs typeface="Arial"/>
              </a:rPr>
              <a:t>mounted </a:t>
            </a:r>
            <a:r>
              <a:rPr dirty="0" sz="2800" spc="-35">
                <a:latin typeface="Arial"/>
                <a:cs typeface="Arial"/>
              </a:rPr>
              <a:t>either </a:t>
            </a:r>
            <a:r>
              <a:rPr dirty="0" sz="2800" spc="-110">
                <a:latin typeface="Arial"/>
                <a:cs typeface="Arial"/>
              </a:rPr>
              <a:t>inside</a:t>
            </a:r>
            <a:r>
              <a:rPr dirty="0" sz="2800" spc="-204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or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75">
                <a:latin typeface="Arial"/>
                <a:cs typeface="Arial"/>
              </a:rPr>
              <a:t>below	</a:t>
            </a:r>
            <a:r>
              <a:rPr dirty="0" sz="2800" spc="-35">
                <a:latin typeface="Arial"/>
                <a:cs typeface="Arial"/>
              </a:rPr>
              <a:t>the  </a:t>
            </a:r>
            <a:r>
              <a:rPr dirty="0" sz="2800" spc="-105">
                <a:latin typeface="Arial"/>
                <a:cs typeface="Arial"/>
              </a:rPr>
              <a:t>drivers </a:t>
            </a:r>
            <a:r>
              <a:rPr dirty="0" sz="2800" spc="-160">
                <a:latin typeface="Arial"/>
                <a:cs typeface="Arial"/>
              </a:rPr>
              <a:t>cab, </a:t>
            </a:r>
            <a:r>
              <a:rPr dirty="0" sz="2800" spc="-110">
                <a:latin typeface="Arial"/>
                <a:cs typeface="Arial"/>
              </a:rPr>
              <a:t>enabling </a:t>
            </a:r>
            <a:r>
              <a:rPr dirty="0" sz="2800" spc="-60">
                <a:latin typeface="Arial"/>
                <a:cs typeface="Arial"/>
              </a:rPr>
              <a:t>additional </a:t>
            </a:r>
            <a:r>
              <a:rPr dirty="0" sz="2800" spc="-80">
                <a:latin typeface="Arial"/>
                <a:cs typeface="Arial"/>
              </a:rPr>
              <a:t>length </a:t>
            </a:r>
            <a:r>
              <a:rPr dirty="0" sz="2800" spc="-125">
                <a:latin typeface="Arial"/>
                <a:cs typeface="Arial"/>
              </a:rPr>
              <a:t>available </a:t>
            </a:r>
            <a:r>
              <a:rPr dirty="0" sz="2800" spc="-15">
                <a:latin typeface="Arial"/>
                <a:cs typeface="Arial"/>
              </a:rPr>
              <a:t>for </a:t>
            </a:r>
            <a:r>
              <a:rPr dirty="0" sz="2800" spc="-90">
                <a:latin typeface="Arial"/>
                <a:cs typeface="Arial"/>
              </a:rPr>
              <a:t>more </a:t>
            </a:r>
            <a:r>
              <a:rPr dirty="0" sz="2800" spc="-175">
                <a:latin typeface="Arial"/>
                <a:cs typeface="Arial"/>
              </a:rPr>
              <a:t>seats</a:t>
            </a:r>
            <a:r>
              <a:rPr dirty="0" sz="2800" spc="-420">
                <a:latin typeface="Arial"/>
                <a:cs typeface="Arial"/>
              </a:rPr>
              <a:t> </a:t>
            </a:r>
            <a:r>
              <a:rPr dirty="0" sz="2800" spc="-135">
                <a:latin typeface="Arial"/>
                <a:cs typeface="Arial"/>
              </a:rPr>
              <a:t>and  </a:t>
            </a:r>
            <a:r>
              <a:rPr dirty="0" sz="2800" spc="-30">
                <a:latin typeface="Arial"/>
                <a:cs typeface="Arial"/>
              </a:rPr>
              <a:t>better </a:t>
            </a:r>
            <a:r>
              <a:rPr dirty="0" sz="2800" spc="-145">
                <a:latin typeface="Arial"/>
                <a:cs typeface="Arial"/>
              </a:rPr>
              <a:t>angle </a:t>
            </a:r>
            <a:r>
              <a:rPr dirty="0" sz="2800" spc="-10">
                <a:latin typeface="Arial"/>
                <a:cs typeface="Arial"/>
              </a:rPr>
              <a:t>of</a:t>
            </a:r>
            <a:r>
              <a:rPr dirty="0" sz="2800" spc="-280">
                <a:latin typeface="Arial"/>
                <a:cs typeface="Arial"/>
              </a:rPr>
              <a:t> </a:t>
            </a:r>
            <a:r>
              <a:rPr dirty="0" sz="2800" spc="-100">
                <a:latin typeface="Arial"/>
                <a:cs typeface="Arial"/>
              </a:rPr>
              <a:t>vision.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har char="•"/>
              <a:tabLst>
                <a:tab pos="241935" algn="l"/>
              </a:tabLst>
            </a:pPr>
            <a:r>
              <a:rPr dirty="0" sz="2800" spc="-275">
                <a:latin typeface="Arial"/>
                <a:cs typeface="Arial"/>
              </a:rPr>
              <a:t>Has </a:t>
            </a:r>
            <a:r>
              <a:rPr dirty="0" sz="2800" spc="-130">
                <a:latin typeface="Arial"/>
                <a:cs typeface="Arial"/>
              </a:rPr>
              <a:t>seating </a:t>
            </a:r>
            <a:r>
              <a:rPr dirty="0" sz="2800" spc="-120">
                <a:latin typeface="Arial"/>
                <a:cs typeface="Arial"/>
              </a:rPr>
              <a:t>capacity </a:t>
            </a:r>
            <a:r>
              <a:rPr dirty="0" sz="2800" spc="-10">
                <a:latin typeface="Arial"/>
                <a:cs typeface="Arial"/>
              </a:rPr>
              <a:t>of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20">
                <a:latin typeface="Arial"/>
                <a:cs typeface="Arial"/>
              </a:rPr>
              <a:t>52.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2801"/>
            <a:ext cx="419354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3.Double</a:t>
            </a:r>
            <a:r>
              <a:rPr dirty="0" sz="4400" spc="-60"/>
              <a:t> </a:t>
            </a:r>
            <a:r>
              <a:rPr dirty="0" sz="4400"/>
              <a:t>Decker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61544" y="2444495"/>
            <a:ext cx="5503164" cy="3247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82740" y="2444495"/>
            <a:ext cx="5044440" cy="3247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232101"/>
            <a:ext cx="10253980" cy="300545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241300" marR="5080" indent="-228600">
              <a:lnSpc>
                <a:spcPts val="2690"/>
              </a:lnSpc>
              <a:spcBef>
                <a:spcPts val="745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These </a:t>
            </a:r>
            <a:r>
              <a:rPr dirty="0" sz="2800">
                <a:latin typeface="Arial"/>
                <a:cs typeface="Arial"/>
              </a:rPr>
              <a:t>buses have </a:t>
            </a:r>
            <a:r>
              <a:rPr dirty="0" sz="2800" spc="-5">
                <a:latin typeface="Arial"/>
                <a:cs typeface="Arial"/>
              </a:rPr>
              <a:t>a </a:t>
            </a:r>
            <a:r>
              <a:rPr dirty="0" sz="2800">
                <a:latin typeface="Arial"/>
                <a:cs typeface="Arial"/>
              </a:rPr>
              <a:t>greater </a:t>
            </a:r>
            <a:r>
              <a:rPr dirty="0" sz="2800" spc="-5">
                <a:latin typeface="Arial"/>
                <a:cs typeface="Arial"/>
              </a:rPr>
              <a:t>number of </a:t>
            </a:r>
            <a:r>
              <a:rPr dirty="0" sz="2800">
                <a:latin typeface="Arial"/>
                <a:cs typeface="Arial"/>
              </a:rPr>
              <a:t>seats </a:t>
            </a:r>
            <a:r>
              <a:rPr dirty="0" sz="2800" spc="-5">
                <a:latin typeface="Arial"/>
                <a:cs typeface="Arial"/>
              </a:rPr>
              <a:t>for a given </a:t>
            </a:r>
            <a:r>
              <a:rPr dirty="0" sz="2800">
                <a:latin typeface="Arial"/>
                <a:cs typeface="Arial"/>
              </a:rPr>
              <a:t>overall  </a:t>
            </a:r>
            <a:r>
              <a:rPr dirty="0" sz="2800" spc="-5">
                <a:latin typeface="Arial"/>
                <a:cs typeface="Arial"/>
              </a:rPr>
              <a:t>length </a:t>
            </a:r>
            <a:r>
              <a:rPr dirty="0" sz="2800">
                <a:latin typeface="Arial"/>
                <a:cs typeface="Arial"/>
              </a:rPr>
              <a:t>than </a:t>
            </a:r>
            <a:r>
              <a:rPr dirty="0" sz="2800" spc="-5">
                <a:latin typeface="Arial"/>
                <a:cs typeface="Arial"/>
              </a:rPr>
              <a:t>a </a:t>
            </a:r>
            <a:r>
              <a:rPr dirty="0" sz="2800">
                <a:latin typeface="Arial"/>
                <a:cs typeface="Arial"/>
              </a:rPr>
              <a:t>single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Decker.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stability </a:t>
            </a:r>
            <a:r>
              <a:rPr dirty="0" sz="2800" spc="-5">
                <a:latin typeface="Arial"/>
                <a:cs typeface="Arial"/>
              </a:rPr>
              <a:t>is not </a:t>
            </a:r>
            <a:r>
              <a:rPr dirty="0" sz="2800">
                <a:latin typeface="Arial"/>
                <a:cs typeface="Arial"/>
              </a:rPr>
              <a:t>so </a:t>
            </a:r>
            <a:r>
              <a:rPr dirty="0" sz="2800" spc="-5">
                <a:latin typeface="Arial"/>
                <a:cs typeface="Arial"/>
              </a:rPr>
              <a:t>high </a:t>
            </a:r>
            <a:r>
              <a:rPr dirty="0" sz="2800">
                <a:latin typeface="Arial"/>
                <a:cs typeface="Arial"/>
              </a:rPr>
              <a:t>as </a:t>
            </a:r>
            <a:r>
              <a:rPr dirty="0" sz="2800" spc="-5">
                <a:latin typeface="Arial"/>
                <a:cs typeface="Arial"/>
              </a:rPr>
              <a:t>for the </a:t>
            </a:r>
            <a:r>
              <a:rPr dirty="0" sz="2800">
                <a:latin typeface="Arial"/>
                <a:cs typeface="Arial"/>
              </a:rPr>
              <a:t>single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Decker.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Has capacity of</a:t>
            </a:r>
            <a:r>
              <a:rPr dirty="0" sz="2800">
                <a:latin typeface="Arial"/>
                <a:cs typeface="Arial"/>
              </a:rPr>
              <a:t> 65-75.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It </a:t>
            </a:r>
            <a:r>
              <a:rPr dirty="0" sz="2800" spc="-5">
                <a:latin typeface="Arial"/>
                <a:cs typeface="Arial"/>
              </a:rPr>
              <a:t>may </a:t>
            </a:r>
            <a:r>
              <a:rPr dirty="0" sz="2800">
                <a:latin typeface="Arial"/>
                <a:cs typeface="Arial"/>
              </a:rPr>
              <a:t>have </a:t>
            </a:r>
            <a:r>
              <a:rPr dirty="0" sz="2800" spc="-5">
                <a:latin typeface="Arial"/>
                <a:cs typeface="Arial"/>
              </a:rPr>
              <a:t>upper </a:t>
            </a:r>
            <a:r>
              <a:rPr dirty="0" sz="2800">
                <a:latin typeface="Arial"/>
                <a:cs typeface="Arial"/>
              </a:rPr>
              <a:t>deck </a:t>
            </a:r>
            <a:r>
              <a:rPr dirty="0" sz="2800" spc="-5">
                <a:latin typeface="Arial"/>
                <a:cs typeface="Arial"/>
              </a:rPr>
              <a:t>open for</a:t>
            </a:r>
            <a:r>
              <a:rPr dirty="0" sz="2800" spc="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tourists.</a:t>
            </a:r>
            <a:endParaRPr sz="2800">
              <a:latin typeface="Arial"/>
              <a:cs typeface="Arial"/>
            </a:endParaRPr>
          </a:p>
          <a:p>
            <a:pPr marL="241300" marR="191135" indent="-228600">
              <a:lnSpc>
                <a:spcPct val="78900"/>
              </a:lnSpc>
              <a:spcBef>
                <a:spcPts val="1050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Engine is mounted on </a:t>
            </a:r>
            <a:r>
              <a:rPr dirty="0" sz="2800">
                <a:latin typeface="Arial"/>
                <a:cs typeface="Arial"/>
              </a:rPr>
              <a:t>rear </a:t>
            </a:r>
            <a:r>
              <a:rPr dirty="0" sz="2800" spc="-5">
                <a:latin typeface="Arial"/>
                <a:cs typeface="Arial"/>
              </a:rPr>
              <a:t>giving </a:t>
            </a:r>
            <a:r>
              <a:rPr dirty="0" sz="2800">
                <a:latin typeface="Arial"/>
                <a:cs typeface="Arial"/>
              </a:rPr>
              <a:t>better visibility </a:t>
            </a:r>
            <a:r>
              <a:rPr dirty="0" sz="2800" spc="-5">
                <a:latin typeface="Arial"/>
                <a:cs typeface="Arial"/>
              </a:rPr>
              <a:t>for passenger  and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driver.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618" y="0"/>
            <a:ext cx="11049635" cy="275653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70" b="1">
                <a:latin typeface="Trebuchet MS"/>
                <a:cs typeface="Trebuchet MS"/>
              </a:rPr>
              <a:t>Horizontal </a:t>
            </a:r>
            <a:r>
              <a:rPr dirty="0" sz="2800" spc="-204" b="1">
                <a:latin typeface="Trebuchet MS"/>
                <a:cs typeface="Trebuchet MS"/>
              </a:rPr>
              <a:t>Lozenging. </a:t>
            </a:r>
            <a:r>
              <a:rPr dirty="0" sz="2800" spc="-250">
                <a:latin typeface="Arial"/>
                <a:cs typeface="Arial"/>
              </a:rPr>
              <a:t>A </a:t>
            </a:r>
            <a:r>
              <a:rPr dirty="0" sz="2800" spc="-204">
                <a:latin typeface="Arial"/>
                <a:cs typeface="Arial"/>
              </a:rPr>
              <a:t>chassis </a:t>
            </a:r>
            <a:r>
              <a:rPr dirty="0" sz="2800" spc="-90">
                <a:latin typeface="Arial"/>
                <a:cs typeface="Arial"/>
              </a:rPr>
              <a:t>frame </a:t>
            </a:r>
            <a:r>
              <a:rPr dirty="0" sz="2800" spc="45">
                <a:latin typeface="Arial"/>
                <a:cs typeface="Arial"/>
              </a:rPr>
              <a:t>if </a:t>
            </a:r>
            <a:r>
              <a:rPr dirty="0" sz="2800" spc="-80">
                <a:latin typeface="Arial"/>
                <a:cs typeface="Arial"/>
              </a:rPr>
              <a:t>driven </a:t>
            </a:r>
            <a:r>
              <a:rPr dirty="0" sz="2800" spc="-60">
                <a:latin typeface="Arial"/>
                <a:cs typeface="Arial"/>
              </a:rPr>
              <a:t>forward </a:t>
            </a:r>
            <a:r>
              <a:rPr dirty="0" sz="2800" spc="-25">
                <a:latin typeface="Arial"/>
                <a:cs typeface="Arial"/>
              </a:rPr>
              <a:t>or </a:t>
            </a:r>
            <a:r>
              <a:rPr dirty="0" sz="2800" spc="-150">
                <a:latin typeface="Arial"/>
                <a:cs typeface="Arial"/>
              </a:rPr>
              <a:t>backwards </a:t>
            </a:r>
            <a:r>
              <a:rPr dirty="0" sz="2800" spc="-145">
                <a:latin typeface="Arial"/>
                <a:cs typeface="Arial"/>
              </a:rPr>
              <a:t>is  </a:t>
            </a:r>
            <a:r>
              <a:rPr dirty="0" sz="2800" spc="-95">
                <a:latin typeface="Arial"/>
                <a:cs typeface="Arial"/>
              </a:rPr>
              <a:t>continuously </a:t>
            </a:r>
            <a:r>
              <a:rPr dirty="0" sz="2800" spc="-110">
                <a:latin typeface="Arial"/>
                <a:cs typeface="Arial"/>
              </a:rPr>
              <a:t>subjected </a:t>
            </a:r>
            <a:r>
              <a:rPr dirty="0" sz="2800" spc="20">
                <a:latin typeface="Arial"/>
                <a:cs typeface="Arial"/>
              </a:rPr>
              <a:t>to </a:t>
            </a:r>
            <a:r>
              <a:rPr dirty="0" sz="2800" spc="-85">
                <a:latin typeface="Arial"/>
                <a:cs typeface="Arial"/>
              </a:rPr>
              <a:t>wheel </a:t>
            </a:r>
            <a:r>
              <a:rPr dirty="0" sz="2800" spc="-80">
                <a:latin typeface="Arial"/>
                <a:cs typeface="Arial"/>
              </a:rPr>
              <a:t>impact </a:t>
            </a:r>
            <a:r>
              <a:rPr dirty="0" sz="2800" spc="15">
                <a:latin typeface="Arial"/>
                <a:cs typeface="Arial"/>
              </a:rPr>
              <a:t>with </a:t>
            </a:r>
            <a:r>
              <a:rPr dirty="0" sz="2800" spc="-105">
                <a:latin typeface="Arial"/>
                <a:cs typeface="Arial"/>
              </a:rPr>
              <a:t>road </a:t>
            </a:r>
            <a:r>
              <a:rPr dirty="0" sz="2800" spc="-145">
                <a:latin typeface="Arial"/>
                <a:cs typeface="Arial"/>
              </a:rPr>
              <a:t>obstacles </a:t>
            </a:r>
            <a:r>
              <a:rPr dirty="0" sz="2800" spc="-180">
                <a:latin typeface="Arial"/>
                <a:cs typeface="Arial"/>
              </a:rPr>
              <a:t>such </a:t>
            </a:r>
            <a:r>
              <a:rPr dirty="0" sz="2800" spc="-265">
                <a:latin typeface="Arial"/>
                <a:cs typeface="Arial"/>
              </a:rPr>
              <a:t>as </a:t>
            </a:r>
            <a:r>
              <a:rPr dirty="0" sz="2800" spc="-20">
                <a:latin typeface="Arial"/>
                <a:cs typeface="Arial"/>
              </a:rPr>
              <a:t>pot-  </a:t>
            </a:r>
            <a:r>
              <a:rPr dirty="0" sz="2800" spc="-125">
                <a:latin typeface="Arial"/>
                <a:cs typeface="Arial"/>
              </a:rPr>
              <a:t>holes, </a:t>
            </a:r>
            <a:r>
              <a:rPr dirty="0" sz="2800" spc="-105">
                <a:latin typeface="Arial"/>
                <a:cs typeface="Arial"/>
              </a:rPr>
              <a:t>road </a:t>
            </a:r>
            <a:r>
              <a:rPr dirty="0" sz="2800" spc="-55">
                <a:latin typeface="Arial"/>
                <a:cs typeface="Arial"/>
              </a:rPr>
              <a:t>joints, </a:t>
            </a:r>
            <a:r>
              <a:rPr dirty="0" sz="2800" spc="-140">
                <a:latin typeface="Arial"/>
                <a:cs typeface="Arial"/>
              </a:rPr>
              <a:t>surface </a:t>
            </a:r>
            <a:r>
              <a:rPr dirty="0" sz="2800" spc="-135">
                <a:latin typeface="Arial"/>
                <a:cs typeface="Arial"/>
              </a:rPr>
              <a:t>humps, and </a:t>
            </a:r>
            <a:r>
              <a:rPr dirty="0" sz="2800" spc="-140">
                <a:latin typeface="Arial"/>
                <a:cs typeface="Arial"/>
              </a:rPr>
              <a:t>curbs </a:t>
            </a:r>
            <a:r>
              <a:rPr dirty="0" sz="2800" spc="-55">
                <a:latin typeface="Arial"/>
                <a:cs typeface="Arial"/>
              </a:rPr>
              <a:t>while </a:t>
            </a:r>
            <a:r>
              <a:rPr dirty="0" sz="2800" spc="-35">
                <a:latin typeface="Arial"/>
                <a:cs typeface="Arial"/>
              </a:rPr>
              <a:t>other </a:t>
            </a:r>
            <a:r>
              <a:rPr dirty="0" sz="2800" spc="-125">
                <a:latin typeface="Arial"/>
                <a:cs typeface="Arial"/>
              </a:rPr>
              <a:t>wheels </a:t>
            </a:r>
            <a:r>
              <a:rPr dirty="0" sz="2800" spc="-110">
                <a:latin typeface="Arial"/>
                <a:cs typeface="Arial"/>
              </a:rPr>
              <a:t>produce 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80">
                <a:latin typeface="Arial"/>
                <a:cs typeface="Arial"/>
              </a:rPr>
              <a:t>propelling </a:t>
            </a:r>
            <a:r>
              <a:rPr dirty="0" sz="2800" spc="-40">
                <a:latin typeface="Arial"/>
                <a:cs typeface="Arial"/>
              </a:rPr>
              <a:t>thrust. </a:t>
            </a:r>
            <a:r>
              <a:rPr dirty="0" sz="2800" spc="-220">
                <a:latin typeface="Arial"/>
                <a:cs typeface="Arial"/>
              </a:rPr>
              <a:t>These </a:t>
            </a:r>
            <a:r>
              <a:rPr dirty="0" sz="2800" spc="-85">
                <a:latin typeface="Arial"/>
                <a:cs typeface="Arial"/>
              </a:rPr>
              <a:t>conditions </a:t>
            </a:r>
            <a:r>
              <a:rPr dirty="0" sz="2800" spc="-204">
                <a:latin typeface="Arial"/>
                <a:cs typeface="Arial"/>
              </a:rPr>
              <a:t>cause </a:t>
            </a:r>
            <a:r>
              <a:rPr dirty="0" sz="2800" spc="-35">
                <a:latin typeface="Arial"/>
                <a:cs typeface="Arial"/>
              </a:rPr>
              <a:t>the </a:t>
            </a:r>
            <a:r>
              <a:rPr dirty="0" sz="2800" spc="-95">
                <a:latin typeface="Arial"/>
                <a:cs typeface="Arial"/>
              </a:rPr>
              <a:t>rectangular </a:t>
            </a:r>
            <a:r>
              <a:rPr dirty="0" sz="2800" spc="-204">
                <a:latin typeface="Arial"/>
                <a:cs typeface="Arial"/>
              </a:rPr>
              <a:t>chassis </a:t>
            </a:r>
            <a:r>
              <a:rPr dirty="0" sz="2800" spc="-90">
                <a:latin typeface="Arial"/>
                <a:cs typeface="Arial"/>
              </a:rPr>
              <a:t>frame  </a:t>
            </a:r>
            <a:r>
              <a:rPr dirty="0" sz="2800" spc="20">
                <a:latin typeface="Arial"/>
                <a:cs typeface="Arial"/>
              </a:rPr>
              <a:t>to </a:t>
            </a:r>
            <a:r>
              <a:rPr dirty="0" sz="2800" spc="-30">
                <a:latin typeface="Arial"/>
                <a:cs typeface="Arial"/>
              </a:rPr>
              <a:t>distort </a:t>
            </a:r>
            <a:r>
              <a:rPr dirty="0" sz="2800" spc="20">
                <a:latin typeface="Arial"/>
                <a:cs typeface="Arial"/>
              </a:rPr>
              <a:t>to </a:t>
            </a:r>
            <a:r>
              <a:rPr dirty="0" sz="2800" spc="-220">
                <a:latin typeface="Arial"/>
                <a:cs typeface="Arial"/>
              </a:rPr>
              <a:t>a </a:t>
            </a:r>
            <a:r>
              <a:rPr dirty="0" sz="2800" spc="-105">
                <a:latin typeface="Arial"/>
                <a:cs typeface="Arial"/>
              </a:rPr>
              <a:t>parallelogram </a:t>
            </a:r>
            <a:r>
              <a:rPr dirty="0" sz="2800" spc="-165">
                <a:latin typeface="Arial"/>
                <a:cs typeface="Arial"/>
              </a:rPr>
              <a:t>shape, </a:t>
            </a:r>
            <a:r>
              <a:rPr dirty="0" sz="2800" spc="-90">
                <a:latin typeface="Arial"/>
                <a:cs typeface="Arial"/>
              </a:rPr>
              <a:t>known </a:t>
            </a:r>
            <a:r>
              <a:rPr dirty="0" sz="2800" spc="-265">
                <a:latin typeface="Arial"/>
                <a:cs typeface="Arial"/>
              </a:rPr>
              <a:t>as </a:t>
            </a:r>
            <a:r>
              <a:rPr dirty="0" sz="2800" spc="-95">
                <a:latin typeface="Arial"/>
                <a:cs typeface="Arial"/>
              </a:rPr>
              <a:t>‘lozenging’ </a:t>
            </a:r>
            <a:r>
              <a:rPr dirty="0" sz="2800" spc="-165">
                <a:latin typeface="Arial"/>
                <a:cs typeface="Arial"/>
              </a:rPr>
              <a:t>(Fig.</a:t>
            </a:r>
            <a:r>
              <a:rPr dirty="0" sz="2800" spc="-440">
                <a:latin typeface="Arial"/>
                <a:cs typeface="Arial"/>
              </a:rPr>
              <a:t> </a:t>
            </a:r>
            <a:r>
              <a:rPr dirty="0" sz="2800" spc="-110">
                <a:latin typeface="Arial"/>
                <a:cs typeface="Arial"/>
              </a:rPr>
              <a:t>21.4).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dirty="0" sz="2800" spc="-220" b="1">
                <a:latin typeface="Trebuchet MS"/>
                <a:cs typeface="Trebuchet MS"/>
              </a:rPr>
              <a:t>Fig. </a:t>
            </a:r>
            <a:r>
              <a:rPr dirty="0" sz="2800" spc="-250" b="1">
                <a:latin typeface="Trebuchet MS"/>
                <a:cs typeface="Trebuchet MS"/>
              </a:rPr>
              <a:t>21.4.</a:t>
            </a:r>
            <a:r>
              <a:rPr dirty="0" sz="2800" spc="-155" b="1">
                <a:latin typeface="Trebuchet MS"/>
                <a:cs typeface="Trebuchet MS"/>
              </a:rPr>
              <a:t> </a:t>
            </a:r>
            <a:r>
              <a:rPr dirty="0" sz="2800" spc="-204" b="1">
                <a:latin typeface="Trebuchet MS"/>
                <a:cs typeface="Trebuchet MS"/>
              </a:rPr>
              <a:t>Lozenging.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21362" y="3093019"/>
            <a:ext cx="3916302" cy="2269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2801"/>
            <a:ext cx="639381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35"/>
              <a:t>5.Two</a:t>
            </a:r>
            <a:r>
              <a:rPr dirty="0" sz="4400" spc="-35">
                <a:latin typeface="Trebuchet MS"/>
                <a:cs typeface="Trebuchet MS"/>
              </a:rPr>
              <a:t>‐</a:t>
            </a:r>
            <a:r>
              <a:rPr dirty="0" sz="4400" spc="-35"/>
              <a:t>level </a:t>
            </a:r>
            <a:r>
              <a:rPr dirty="0" sz="4400"/>
              <a:t>single</a:t>
            </a:r>
            <a:r>
              <a:rPr dirty="0" sz="4400" spc="-75"/>
              <a:t> </a:t>
            </a:r>
            <a:r>
              <a:rPr dirty="0" sz="4400"/>
              <a:t>Decker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301496"/>
            <a:ext cx="6355080" cy="4116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55079" y="1301496"/>
            <a:ext cx="5836920" cy="4756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521737"/>
            <a:ext cx="10248900" cy="246126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70"/>
              </a:spcBef>
              <a:buChar char="•"/>
              <a:tabLst>
                <a:tab pos="241935" algn="l"/>
              </a:tabLst>
            </a:pPr>
            <a:r>
              <a:rPr dirty="0" sz="2800" spc="-35">
                <a:latin typeface="Arial"/>
                <a:cs typeface="Arial"/>
              </a:rPr>
              <a:t>Two</a:t>
            </a:r>
            <a:r>
              <a:rPr dirty="0" sz="2800" spc="-35">
                <a:latin typeface="Trebuchet MS"/>
                <a:cs typeface="Trebuchet MS"/>
              </a:rPr>
              <a:t>‐</a:t>
            </a:r>
            <a:r>
              <a:rPr dirty="0" sz="2800" spc="-35">
                <a:latin typeface="Arial"/>
                <a:cs typeface="Arial"/>
              </a:rPr>
              <a:t>level </a:t>
            </a:r>
            <a:r>
              <a:rPr dirty="0" sz="2800" spc="-5">
                <a:latin typeface="Arial"/>
                <a:cs typeface="Arial"/>
              </a:rPr>
              <a:t>single Decker </a:t>
            </a:r>
            <a:r>
              <a:rPr dirty="0" sz="2800">
                <a:latin typeface="Arial"/>
                <a:cs typeface="Arial"/>
              </a:rPr>
              <a:t>has </a:t>
            </a:r>
            <a:r>
              <a:rPr dirty="0" sz="2800" spc="-5">
                <a:latin typeface="Arial"/>
                <a:cs typeface="Arial"/>
              </a:rPr>
              <a:t>been </a:t>
            </a:r>
            <a:r>
              <a:rPr dirty="0" sz="2800">
                <a:latin typeface="Arial"/>
                <a:cs typeface="Arial"/>
              </a:rPr>
              <a:t>used for </a:t>
            </a:r>
            <a:r>
              <a:rPr dirty="0" sz="2800" spc="-5">
                <a:latin typeface="Arial"/>
                <a:cs typeface="Arial"/>
              </a:rPr>
              <a:t>luxury</a:t>
            </a:r>
            <a:r>
              <a:rPr dirty="0" sz="2800" spc="1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coaches.</a:t>
            </a:r>
            <a:endParaRPr sz="2800">
              <a:latin typeface="Arial"/>
              <a:cs typeface="Arial"/>
            </a:endParaRPr>
          </a:p>
          <a:p>
            <a:pPr algn="just" marL="241300" marR="314325" indent="-228600">
              <a:lnSpc>
                <a:spcPct val="79500"/>
              </a:lnSpc>
              <a:spcBef>
                <a:spcPts val="1060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This layout provides good forward </a:t>
            </a:r>
            <a:r>
              <a:rPr dirty="0" sz="2800">
                <a:latin typeface="Arial"/>
                <a:cs typeface="Arial"/>
              </a:rPr>
              <a:t>visibility </a:t>
            </a:r>
            <a:r>
              <a:rPr dirty="0" sz="2800" spc="-5">
                <a:latin typeface="Arial"/>
                <a:cs typeface="Arial"/>
              </a:rPr>
              <a:t>for all </a:t>
            </a:r>
            <a:r>
              <a:rPr dirty="0" sz="2800">
                <a:latin typeface="Arial"/>
                <a:cs typeface="Arial"/>
              </a:rPr>
              <a:t>passengers,  </a:t>
            </a:r>
            <a:r>
              <a:rPr dirty="0" sz="2800" spc="-5">
                <a:latin typeface="Arial"/>
                <a:cs typeface="Arial"/>
              </a:rPr>
              <a:t>good luggage space </a:t>
            </a:r>
            <a:r>
              <a:rPr dirty="0" sz="2800">
                <a:latin typeface="Arial"/>
                <a:cs typeface="Arial"/>
              </a:rPr>
              <a:t>and easy installation of </a:t>
            </a:r>
            <a:r>
              <a:rPr dirty="0" sz="2800" spc="-5">
                <a:latin typeface="Arial"/>
                <a:cs typeface="Arial"/>
              </a:rPr>
              <a:t>an under</a:t>
            </a:r>
            <a:r>
              <a:rPr dirty="0" sz="2800" spc="-5">
                <a:latin typeface="Trebuchet MS"/>
                <a:cs typeface="Trebuchet MS"/>
              </a:rPr>
              <a:t>‐</a:t>
            </a:r>
            <a:r>
              <a:rPr dirty="0" sz="2800" spc="-5">
                <a:latin typeface="Arial"/>
                <a:cs typeface="Arial"/>
              </a:rPr>
              <a:t>floor or  rear</a:t>
            </a:r>
            <a:r>
              <a:rPr dirty="0" sz="2800">
                <a:latin typeface="Arial"/>
                <a:cs typeface="Arial"/>
              </a:rPr>
              <a:t> engine.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ct val="78900"/>
              </a:lnSpc>
              <a:spcBef>
                <a:spcPts val="1075"/>
              </a:spcBef>
              <a:buChar char="•"/>
              <a:tabLst>
                <a:tab pos="320675" algn="l"/>
                <a:tab pos="321310" algn="l"/>
              </a:tabLst>
            </a:pPr>
            <a:r>
              <a:rPr dirty="0" sz="2800" spc="-5">
                <a:latin typeface="Arial"/>
                <a:cs typeface="Arial"/>
              </a:rPr>
              <a:t>Again </a:t>
            </a:r>
            <a:r>
              <a:rPr dirty="0" sz="2800">
                <a:latin typeface="Arial"/>
                <a:cs typeface="Arial"/>
              </a:rPr>
              <a:t>this </a:t>
            </a:r>
            <a:r>
              <a:rPr dirty="0" sz="2800" spc="-5">
                <a:latin typeface="Arial"/>
                <a:cs typeface="Arial"/>
              </a:rPr>
              <a:t>type </a:t>
            </a:r>
            <a:r>
              <a:rPr dirty="0" sz="2800">
                <a:latin typeface="Arial"/>
                <a:cs typeface="Arial"/>
              </a:rPr>
              <a:t>is </a:t>
            </a:r>
            <a:r>
              <a:rPr dirty="0" sz="2800" spc="-5">
                <a:latin typeface="Arial"/>
                <a:cs typeface="Arial"/>
              </a:rPr>
              <a:t>only made for </a:t>
            </a:r>
            <a:r>
              <a:rPr dirty="0" sz="2800">
                <a:latin typeface="Arial"/>
                <a:cs typeface="Arial"/>
              </a:rPr>
              <a:t>special orders, </a:t>
            </a:r>
            <a:r>
              <a:rPr dirty="0" sz="2800" spc="-5">
                <a:latin typeface="Arial"/>
                <a:cs typeface="Arial"/>
              </a:rPr>
              <a:t>as it is not easy  to make </a:t>
            </a:r>
            <a:r>
              <a:rPr dirty="0" sz="2800">
                <a:latin typeface="Arial"/>
                <a:cs typeface="Arial"/>
              </a:rPr>
              <a:t>derivations from </a:t>
            </a:r>
            <a:r>
              <a:rPr dirty="0" sz="2800" spc="-5">
                <a:latin typeface="Arial"/>
                <a:cs typeface="Arial"/>
              </a:rPr>
              <a:t>the same </a:t>
            </a:r>
            <a:r>
              <a:rPr dirty="0" sz="2800">
                <a:latin typeface="Arial"/>
                <a:cs typeface="Arial"/>
              </a:rPr>
              <a:t>body</a:t>
            </a:r>
            <a:r>
              <a:rPr dirty="0" sz="2800" spc="7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shell.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04012"/>
            <a:ext cx="38100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6.Articulated</a:t>
            </a:r>
            <a:r>
              <a:rPr dirty="0" spc="-20"/>
              <a:t> </a:t>
            </a:r>
            <a:r>
              <a:rPr dirty="0" spc="-5"/>
              <a:t>bus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690116"/>
            <a:ext cx="5990844" cy="400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66559" y="2389631"/>
            <a:ext cx="5029200" cy="3302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70633"/>
            <a:ext cx="10182225" cy="428688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241300" marR="102235" indent="-228600">
              <a:lnSpc>
                <a:spcPct val="79600"/>
              </a:lnSpc>
              <a:spcBef>
                <a:spcPts val="740"/>
              </a:spcBef>
              <a:buChar char="•"/>
              <a:tabLst>
                <a:tab pos="241935" algn="l"/>
              </a:tabLst>
            </a:pPr>
            <a:r>
              <a:rPr dirty="0" sz="2600">
                <a:latin typeface="Arial"/>
                <a:cs typeface="Arial"/>
              </a:rPr>
              <a:t>Bodies for very large coaches or in </a:t>
            </a:r>
            <a:r>
              <a:rPr dirty="0" sz="2600" spc="-15">
                <a:latin typeface="Arial"/>
                <a:cs typeface="Arial"/>
              </a:rPr>
              <a:t>particular, </a:t>
            </a:r>
            <a:r>
              <a:rPr dirty="0" sz="2600">
                <a:latin typeface="Arial"/>
                <a:cs typeface="Arial"/>
              </a:rPr>
              <a:t>city buses are often  made in two parts because of axle load limitations. The rear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portion  is articulated to the main vehicle by a covered pivot allowing easy  access between the two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sections.</a:t>
            </a:r>
            <a:endParaRPr sz="2600">
              <a:latin typeface="Arial"/>
              <a:cs typeface="Arial"/>
            </a:endParaRPr>
          </a:p>
          <a:p>
            <a:pPr marL="241300" marR="98425" indent="-228600">
              <a:lnSpc>
                <a:spcPct val="79400"/>
              </a:lnSpc>
              <a:spcBef>
                <a:spcPts val="1050"/>
              </a:spcBef>
              <a:buChar char="•"/>
              <a:tabLst>
                <a:tab pos="314325" algn="l"/>
                <a:tab pos="314960" algn="l"/>
              </a:tabLst>
            </a:pPr>
            <a:r>
              <a:rPr dirty="0" sz="2600">
                <a:latin typeface="Arial"/>
                <a:cs typeface="Arial"/>
              </a:rPr>
              <a:t>A </a:t>
            </a:r>
            <a:r>
              <a:rPr dirty="0" sz="2600" spc="-10">
                <a:latin typeface="Arial"/>
                <a:cs typeface="Arial"/>
              </a:rPr>
              <a:t>bi</a:t>
            </a:r>
            <a:r>
              <a:rPr dirty="0" sz="2600" spc="-10">
                <a:latin typeface="Trebuchet MS"/>
                <a:cs typeface="Trebuchet MS"/>
              </a:rPr>
              <a:t>‐</a:t>
            </a:r>
            <a:r>
              <a:rPr dirty="0" sz="2600" spc="-10">
                <a:latin typeface="Arial"/>
                <a:cs typeface="Arial"/>
              </a:rPr>
              <a:t>articulated </a:t>
            </a:r>
            <a:r>
              <a:rPr dirty="0" sz="2600">
                <a:latin typeface="Arial"/>
                <a:cs typeface="Arial"/>
              </a:rPr>
              <a:t>bus or double articulated bus is an extension of an  articulated bus in that it has three passenger compartment sections  instead of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two.</a:t>
            </a:r>
            <a:endParaRPr sz="2600">
              <a:latin typeface="Arial"/>
              <a:cs typeface="Arial"/>
            </a:endParaRPr>
          </a:p>
          <a:p>
            <a:pPr marL="241300" marR="5080" indent="-228600">
              <a:lnSpc>
                <a:spcPts val="2500"/>
              </a:lnSpc>
              <a:spcBef>
                <a:spcPts val="1010"/>
              </a:spcBef>
              <a:buChar char="•"/>
              <a:tabLst>
                <a:tab pos="241935" algn="l"/>
              </a:tabLst>
            </a:pPr>
            <a:r>
              <a:rPr dirty="0" sz="2600">
                <a:latin typeface="Arial"/>
                <a:cs typeface="Arial"/>
              </a:rPr>
              <a:t>This also involves the addition of an extra axle. Due to the extended  length, </a:t>
            </a:r>
            <a:r>
              <a:rPr dirty="0" sz="2600" spc="-10">
                <a:latin typeface="Arial"/>
                <a:cs typeface="Arial"/>
              </a:rPr>
              <a:t>bi</a:t>
            </a:r>
            <a:r>
              <a:rPr dirty="0" sz="2600" spc="-10">
                <a:latin typeface="Trebuchet MS"/>
                <a:cs typeface="Trebuchet MS"/>
              </a:rPr>
              <a:t>‐</a:t>
            </a:r>
            <a:r>
              <a:rPr dirty="0" sz="2600" spc="-10">
                <a:latin typeface="Arial"/>
                <a:cs typeface="Arial"/>
              </a:rPr>
              <a:t>articulated </a:t>
            </a:r>
            <a:r>
              <a:rPr dirty="0" sz="2600">
                <a:latin typeface="Arial"/>
                <a:cs typeface="Arial"/>
              </a:rPr>
              <a:t>buses tend to be used on high frequency core  routes or bus rapid transit schemes rather than conventional bus  routes.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55"/>
              </a:spcBef>
              <a:buChar char="•"/>
              <a:tabLst>
                <a:tab pos="241935" algn="l"/>
              </a:tabLst>
            </a:pPr>
            <a:r>
              <a:rPr dirty="0" sz="2600">
                <a:latin typeface="Arial"/>
                <a:cs typeface="Arial"/>
              </a:rPr>
              <a:t>Mainly uses for in-city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operation.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9639" y="618362"/>
            <a:ext cx="8609330" cy="0"/>
          </a:xfrm>
          <a:custGeom>
            <a:avLst/>
            <a:gdLst/>
            <a:ahLst/>
            <a:cxnLst/>
            <a:rect l="l" t="t" r="r" b="b"/>
            <a:pathLst>
              <a:path w="8609330" h="0">
                <a:moveTo>
                  <a:pt x="0" y="0"/>
                </a:moveTo>
                <a:lnTo>
                  <a:pt x="8609076" y="0"/>
                </a:lnTo>
              </a:path>
            </a:pathLst>
          </a:custGeom>
          <a:ln w="5334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18415"/>
            <a:ext cx="84969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 b="1">
                <a:latin typeface="Arial"/>
                <a:cs typeface="Arial"/>
              </a:rPr>
              <a:t>TYPES OF </a:t>
            </a:r>
            <a:r>
              <a:rPr dirty="0" spc="-65" b="1">
                <a:latin typeface="Arial"/>
                <a:cs typeface="Arial"/>
              </a:rPr>
              <a:t>METAL </a:t>
            </a:r>
            <a:r>
              <a:rPr dirty="0" spc="-5" b="1">
                <a:latin typeface="Arial"/>
                <a:cs typeface="Arial"/>
              </a:rPr>
              <a:t>SECTION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USED:</a:t>
            </a:r>
          </a:p>
        </p:txBody>
      </p:sp>
      <p:sp>
        <p:nvSpPr>
          <p:cNvPr id="4" name="object 4"/>
          <p:cNvSpPr/>
          <p:nvPr/>
        </p:nvSpPr>
        <p:spPr>
          <a:xfrm>
            <a:off x="333756" y="844296"/>
            <a:ext cx="11524488" cy="5583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6542"/>
            <a:ext cx="9762490" cy="1934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a. Channel Section -Good </a:t>
            </a:r>
            <a:r>
              <a:rPr dirty="0" sz="2800">
                <a:latin typeface="Arial"/>
                <a:cs typeface="Arial"/>
              </a:rPr>
              <a:t>resistance </a:t>
            </a:r>
            <a:r>
              <a:rPr dirty="0" sz="2800" spc="-5">
                <a:latin typeface="Arial"/>
                <a:cs typeface="Arial"/>
              </a:rPr>
              <a:t>to</a:t>
            </a:r>
            <a:r>
              <a:rPr dirty="0" sz="2800" spc="8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bending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b. </a:t>
            </a:r>
            <a:r>
              <a:rPr dirty="0" sz="2800" spc="-50">
                <a:latin typeface="Arial"/>
                <a:cs typeface="Arial"/>
              </a:rPr>
              <a:t>Tabular </a:t>
            </a:r>
            <a:r>
              <a:rPr dirty="0" sz="2800">
                <a:latin typeface="Arial"/>
                <a:cs typeface="Arial"/>
              </a:rPr>
              <a:t>Section-Good resistance </a:t>
            </a:r>
            <a:r>
              <a:rPr dirty="0" sz="2800" spc="-5">
                <a:latin typeface="Arial"/>
                <a:cs typeface="Arial"/>
              </a:rPr>
              <a:t>to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Torsion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60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c. Box Section-Good </a:t>
            </a:r>
            <a:r>
              <a:rPr dirty="0" sz="2800">
                <a:latin typeface="Arial"/>
                <a:cs typeface="Arial"/>
              </a:rPr>
              <a:t>resistance </a:t>
            </a:r>
            <a:r>
              <a:rPr dirty="0" sz="2800" spc="-5">
                <a:latin typeface="Arial"/>
                <a:cs typeface="Arial"/>
              </a:rPr>
              <a:t>to both Bending and</a:t>
            </a:r>
            <a:r>
              <a:rPr dirty="0" sz="2800" spc="80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Torsion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0"/>
            <a:ext cx="55537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 b="1">
                <a:latin typeface="Arial"/>
                <a:cs typeface="Arial"/>
              </a:rPr>
              <a:t>Bus body</a:t>
            </a:r>
            <a:r>
              <a:rPr dirty="0" spc="-40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Regulations:</a:t>
            </a:r>
          </a:p>
        </p:txBody>
      </p:sp>
      <p:sp>
        <p:nvSpPr>
          <p:cNvPr id="3" name="object 3"/>
          <p:cNvSpPr/>
          <p:nvPr/>
        </p:nvSpPr>
        <p:spPr>
          <a:xfrm>
            <a:off x="632459" y="300226"/>
            <a:ext cx="10721340" cy="6452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59" y="800100"/>
            <a:ext cx="11466214" cy="5623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8447"/>
            <a:ext cx="11996420" cy="4824095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241300" marR="8502015" indent="-228600">
              <a:lnSpc>
                <a:spcPct val="70000"/>
              </a:lnSpc>
              <a:spcBef>
                <a:spcPts val="64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500" spc="-5">
                <a:latin typeface="Arial"/>
                <a:cs typeface="Arial"/>
              </a:rPr>
              <a:t>Buses are </a:t>
            </a:r>
            <a:r>
              <a:rPr dirty="0" sz="1500">
                <a:latin typeface="Arial"/>
                <a:cs typeface="Arial"/>
              </a:rPr>
              <a:t>categorized into four</a:t>
            </a:r>
            <a:r>
              <a:rPr dirty="0" sz="1500" spc="-15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Types,  namely,</a:t>
            </a:r>
            <a:endParaRPr sz="1500">
              <a:latin typeface="Arial"/>
              <a:cs typeface="Arial"/>
            </a:endParaRPr>
          </a:p>
          <a:p>
            <a:pPr lvl="1" marL="460375" indent="-219075">
              <a:lnSpc>
                <a:spcPts val="1530"/>
              </a:lnSpc>
              <a:spcBef>
                <a:spcPts val="720"/>
              </a:spcBef>
              <a:buAutoNum type="arabicParenR"/>
              <a:tabLst>
                <a:tab pos="461009" algn="l"/>
              </a:tabLst>
            </a:pPr>
            <a:r>
              <a:rPr dirty="0" sz="1500" spc="-30">
                <a:latin typeface="Arial"/>
                <a:cs typeface="Arial"/>
              </a:rPr>
              <a:t>Type</a:t>
            </a:r>
            <a:r>
              <a:rPr dirty="0" sz="1500" spc="-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endParaRPr sz="1500">
              <a:latin typeface="Arial"/>
              <a:cs typeface="Arial"/>
            </a:endParaRPr>
          </a:p>
          <a:p>
            <a:pPr lvl="1" marL="460375" indent="-219075">
              <a:lnSpc>
                <a:spcPts val="1260"/>
              </a:lnSpc>
              <a:buAutoNum type="arabicParenR"/>
              <a:tabLst>
                <a:tab pos="461009" algn="l"/>
              </a:tabLst>
            </a:pPr>
            <a:r>
              <a:rPr dirty="0" sz="1500" spc="-30">
                <a:latin typeface="Arial"/>
                <a:cs typeface="Arial"/>
              </a:rPr>
              <a:t>Type</a:t>
            </a:r>
            <a:r>
              <a:rPr dirty="0" sz="1500" spc="-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II</a:t>
            </a:r>
            <a:endParaRPr sz="1500">
              <a:latin typeface="Arial"/>
              <a:cs typeface="Arial"/>
            </a:endParaRPr>
          </a:p>
          <a:p>
            <a:pPr lvl="1" marL="460375" indent="-219075">
              <a:lnSpc>
                <a:spcPts val="1260"/>
              </a:lnSpc>
              <a:buAutoNum type="arabicParenR"/>
              <a:tabLst>
                <a:tab pos="461009" algn="l"/>
              </a:tabLst>
            </a:pPr>
            <a:r>
              <a:rPr dirty="0" sz="1500" spc="-30">
                <a:latin typeface="Arial"/>
                <a:cs typeface="Arial"/>
              </a:rPr>
              <a:t>Type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III</a:t>
            </a:r>
            <a:endParaRPr sz="1500">
              <a:latin typeface="Arial"/>
              <a:cs typeface="Arial"/>
            </a:endParaRPr>
          </a:p>
          <a:p>
            <a:pPr lvl="1" marL="460375" indent="-219075">
              <a:lnSpc>
                <a:spcPts val="1530"/>
              </a:lnSpc>
              <a:buAutoNum type="arabicParenR"/>
              <a:tabLst>
                <a:tab pos="461009" algn="l"/>
              </a:tabLst>
            </a:pPr>
            <a:r>
              <a:rPr dirty="0" sz="1500" spc="-30">
                <a:latin typeface="Arial"/>
                <a:cs typeface="Arial"/>
              </a:rPr>
              <a:t>Type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IV</a:t>
            </a:r>
            <a:endParaRPr sz="15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720"/>
              </a:spcBef>
            </a:pPr>
            <a:r>
              <a:rPr dirty="0" sz="1500" spc="-45" b="1">
                <a:latin typeface="Arial"/>
                <a:cs typeface="Arial"/>
              </a:rPr>
              <a:t>Type</a:t>
            </a:r>
            <a:r>
              <a:rPr dirty="0" sz="1500" spc="50" b="1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530"/>
              </a:lnSpc>
              <a:spcBef>
                <a:spcPts val="455"/>
              </a:spcBef>
            </a:pPr>
            <a:r>
              <a:rPr dirty="0" sz="150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241300" marR="654050" indent="51435">
              <a:lnSpc>
                <a:spcPct val="70000"/>
              </a:lnSpc>
              <a:spcBef>
                <a:spcPts val="270"/>
              </a:spcBef>
            </a:pPr>
            <a:r>
              <a:rPr dirty="0" sz="1500" spc="-15">
                <a:latin typeface="Arial"/>
                <a:cs typeface="Arial"/>
              </a:rPr>
              <a:t>Vehicles </a:t>
            </a:r>
            <a:r>
              <a:rPr dirty="0" sz="1500" spc="-5">
                <a:latin typeface="Arial"/>
                <a:cs typeface="Arial"/>
              </a:rPr>
              <a:t>are </a:t>
            </a:r>
            <a:r>
              <a:rPr dirty="0" sz="1500">
                <a:latin typeface="Arial"/>
                <a:cs typeface="Arial"/>
              </a:rPr>
              <a:t>the medium </a:t>
            </a:r>
            <a:r>
              <a:rPr dirty="0" sz="1500" spc="-5">
                <a:latin typeface="Arial"/>
                <a:cs typeface="Arial"/>
              </a:rPr>
              <a:t>and </a:t>
            </a:r>
            <a:r>
              <a:rPr dirty="0" sz="1500">
                <a:latin typeface="Arial"/>
                <a:cs typeface="Arial"/>
              </a:rPr>
              <a:t>high </a:t>
            </a:r>
            <a:r>
              <a:rPr dirty="0" sz="1500" spc="-5">
                <a:latin typeface="Arial"/>
                <a:cs typeface="Arial"/>
              </a:rPr>
              <a:t>capacity vehicles </a:t>
            </a:r>
            <a:r>
              <a:rPr dirty="0" sz="1500">
                <a:latin typeface="Arial"/>
                <a:cs typeface="Arial"/>
              </a:rPr>
              <a:t>designed </a:t>
            </a:r>
            <a:r>
              <a:rPr dirty="0" sz="1500" spc="-5">
                <a:latin typeface="Arial"/>
                <a:cs typeface="Arial"/>
              </a:rPr>
              <a:t>and </a:t>
            </a:r>
            <a:r>
              <a:rPr dirty="0" sz="1500">
                <a:latin typeface="Arial"/>
                <a:cs typeface="Arial"/>
              </a:rPr>
              <a:t>constructed for urban </a:t>
            </a:r>
            <a:r>
              <a:rPr dirty="0" sz="1500" spc="-5">
                <a:latin typeface="Arial"/>
                <a:cs typeface="Arial"/>
              </a:rPr>
              <a:t>and sub </a:t>
            </a:r>
            <a:r>
              <a:rPr dirty="0" sz="1500">
                <a:latin typeface="Arial"/>
                <a:cs typeface="Arial"/>
              </a:rPr>
              <a:t>urban / city transport </a:t>
            </a:r>
            <a:r>
              <a:rPr dirty="0" sz="1500" spc="-5">
                <a:latin typeface="Arial"/>
                <a:cs typeface="Arial"/>
              </a:rPr>
              <a:t>with </a:t>
            </a:r>
            <a:r>
              <a:rPr dirty="0" sz="1500">
                <a:latin typeface="Arial"/>
                <a:cs typeface="Arial"/>
              </a:rPr>
              <a:t>area for  standing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passengers.</a:t>
            </a:r>
            <a:endParaRPr sz="1500">
              <a:latin typeface="Arial"/>
              <a:cs typeface="Arial"/>
            </a:endParaRPr>
          </a:p>
          <a:p>
            <a:pPr marL="222885">
              <a:lnSpc>
                <a:spcPct val="100000"/>
              </a:lnSpc>
              <a:spcBef>
                <a:spcPts val="459"/>
              </a:spcBef>
            </a:pPr>
            <a:r>
              <a:rPr dirty="0" sz="1500" spc="-50" b="1">
                <a:latin typeface="Arial"/>
                <a:cs typeface="Arial"/>
              </a:rPr>
              <a:t>Type</a:t>
            </a:r>
            <a:r>
              <a:rPr dirty="0" sz="1500" spc="50" b="1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II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274320">
              <a:lnSpc>
                <a:spcPct val="100000"/>
              </a:lnSpc>
            </a:pPr>
            <a:r>
              <a:rPr dirty="0" sz="1500" spc="-10">
                <a:latin typeface="Arial"/>
                <a:cs typeface="Arial"/>
              </a:rPr>
              <a:t>Vehicles </a:t>
            </a:r>
            <a:r>
              <a:rPr dirty="0" sz="1500">
                <a:latin typeface="Arial"/>
                <a:cs typeface="Arial"/>
              </a:rPr>
              <a:t>are those designed and constructed for inter-urban/inter-city transport </a:t>
            </a:r>
            <a:r>
              <a:rPr dirty="0" sz="1500" spc="-5">
                <a:latin typeface="Arial"/>
                <a:cs typeface="Arial"/>
              </a:rPr>
              <a:t>without </a:t>
            </a:r>
            <a:r>
              <a:rPr dirty="0" sz="1500">
                <a:latin typeface="Arial"/>
                <a:cs typeface="Arial"/>
              </a:rPr>
              <a:t>specified area for standing</a:t>
            </a:r>
            <a:r>
              <a:rPr dirty="0" sz="1500" spc="-2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passengers</a:t>
            </a:r>
            <a:endParaRPr sz="15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500" spc="-45" b="1">
                <a:latin typeface="Arial"/>
                <a:cs typeface="Arial"/>
              </a:rPr>
              <a:t>Type</a:t>
            </a:r>
            <a:r>
              <a:rPr dirty="0" sz="1500" spc="50" b="1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III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530"/>
              </a:lnSpc>
              <a:spcBef>
                <a:spcPts val="455"/>
              </a:spcBef>
            </a:pPr>
            <a:r>
              <a:rPr dirty="0" sz="150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241300" marR="5080" indent="51435">
              <a:lnSpc>
                <a:spcPct val="70000"/>
              </a:lnSpc>
              <a:spcBef>
                <a:spcPts val="270"/>
              </a:spcBef>
            </a:pPr>
            <a:r>
              <a:rPr dirty="0" sz="1500" spc="-15">
                <a:latin typeface="Arial"/>
                <a:cs typeface="Arial"/>
              </a:rPr>
              <a:t>Vehicles </a:t>
            </a:r>
            <a:r>
              <a:rPr dirty="0" sz="1500" spc="-5">
                <a:latin typeface="Arial"/>
                <a:cs typeface="Arial"/>
              </a:rPr>
              <a:t>are </a:t>
            </a:r>
            <a:r>
              <a:rPr dirty="0" sz="1500">
                <a:latin typeface="Arial"/>
                <a:cs typeface="Arial"/>
              </a:rPr>
              <a:t>those designed </a:t>
            </a:r>
            <a:r>
              <a:rPr dirty="0" sz="1500" spc="-5">
                <a:latin typeface="Arial"/>
                <a:cs typeface="Arial"/>
              </a:rPr>
              <a:t>and constructed </a:t>
            </a:r>
            <a:r>
              <a:rPr dirty="0" sz="1500">
                <a:latin typeface="Arial"/>
                <a:cs typeface="Arial"/>
              </a:rPr>
              <a:t>for long distance </a:t>
            </a:r>
            <a:r>
              <a:rPr dirty="0" sz="1500" spc="-5">
                <a:latin typeface="Arial"/>
                <a:cs typeface="Arial"/>
              </a:rPr>
              <a:t>passenger </a:t>
            </a:r>
            <a:r>
              <a:rPr dirty="0" sz="1500">
                <a:latin typeface="Arial"/>
                <a:cs typeface="Arial"/>
              </a:rPr>
              <a:t>transport, </a:t>
            </a:r>
            <a:r>
              <a:rPr dirty="0" sz="1500" spc="-5">
                <a:latin typeface="Arial"/>
                <a:cs typeface="Arial"/>
              </a:rPr>
              <a:t>exclusively </a:t>
            </a:r>
            <a:r>
              <a:rPr dirty="0" sz="1500">
                <a:latin typeface="Arial"/>
                <a:cs typeface="Arial"/>
              </a:rPr>
              <a:t>designed for comfort of seated </a:t>
            </a:r>
            <a:r>
              <a:rPr dirty="0" sz="1500" spc="-5">
                <a:latin typeface="Arial"/>
                <a:cs typeface="Arial"/>
              </a:rPr>
              <a:t>passengers  and not </a:t>
            </a:r>
            <a:r>
              <a:rPr dirty="0" sz="1500">
                <a:latin typeface="Arial"/>
                <a:cs typeface="Arial"/>
              </a:rPr>
              <a:t>intended for </a:t>
            </a:r>
            <a:r>
              <a:rPr dirty="0" sz="1500" spc="-5">
                <a:latin typeface="Arial"/>
                <a:cs typeface="Arial"/>
              </a:rPr>
              <a:t>carrying </a:t>
            </a:r>
            <a:r>
              <a:rPr dirty="0" sz="1500">
                <a:latin typeface="Arial"/>
                <a:cs typeface="Arial"/>
              </a:rPr>
              <a:t>standing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passengers.</a:t>
            </a:r>
            <a:endParaRPr sz="15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500" spc="-45" b="1">
                <a:latin typeface="Arial"/>
                <a:cs typeface="Arial"/>
              </a:rPr>
              <a:t>Type</a:t>
            </a:r>
            <a:r>
              <a:rPr dirty="0" sz="1500" spc="50" b="1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IV</a:t>
            </a:r>
            <a:endParaRPr sz="15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720"/>
              </a:spcBef>
            </a:pPr>
            <a:r>
              <a:rPr dirty="0" sz="1500" spc="-25">
                <a:latin typeface="Arial"/>
                <a:cs typeface="Arial"/>
              </a:rPr>
              <a:t>‘Type </a:t>
            </a:r>
            <a:r>
              <a:rPr dirty="0" sz="1500">
                <a:latin typeface="Arial"/>
                <a:cs typeface="Arial"/>
              </a:rPr>
              <a:t>IV’ </a:t>
            </a:r>
            <a:r>
              <a:rPr dirty="0" sz="1500" spc="-15">
                <a:latin typeface="Arial"/>
                <a:cs typeface="Arial"/>
              </a:rPr>
              <a:t>Vehicles </a:t>
            </a:r>
            <a:r>
              <a:rPr dirty="0" sz="1500">
                <a:latin typeface="Arial"/>
                <a:cs typeface="Arial"/>
              </a:rPr>
              <a:t>are those designed and constructed for special purpose use such as the </a:t>
            </a:r>
            <a:r>
              <a:rPr dirty="0" sz="1500" spc="-5">
                <a:latin typeface="Arial"/>
                <a:cs typeface="Arial"/>
              </a:rPr>
              <a:t>following</a:t>
            </a:r>
            <a:r>
              <a:rPr dirty="0" sz="1500" spc="-220">
                <a:latin typeface="Arial"/>
                <a:cs typeface="Arial"/>
              </a:rPr>
              <a:t> </a:t>
            </a:r>
            <a:r>
              <a:rPr dirty="0" sz="1500" spc="30">
                <a:latin typeface="Arial"/>
                <a:cs typeface="Arial"/>
              </a:rPr>
              <a:t>:-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530"/>
              </a:lnSpc>
              <a:spcBef>
                <a:spcPts val="455"/>
              </a:spcBef>
            </a:pPr>
            <a:r>
              <a:rPr dirty="0" sz="150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292735">
              <a:lnSpc>
                <a:spcPts val="1530"/>
              </a:lnSpc>
            </a:pPr>
            <a:r>
              <a:rPr dirty="0" sz="1500">
                <a:latin typeface="Arial"/>
                <a:cs typeface="Arial"/>
              </a:rPr>
              <a:t>(1) </a:t>
            </a:r>
            <a:r>
              <a:rPr dirty="0" sz="1500" spc="-5">
                <a:latin typeface="Arial"/>
                <a:cs typeface="Arial"/>
              </a:rPr>
              <a:t>School Bus: </a:t>
            </a:r>
            <a:r>
              <a:rPr dirty="0" sz="1500">
                <a:latin typeface="Arial"/>
                <a:cs typeface="Arial"/>
              </a:rPr>
              <a:t>means </a:t>
            </a:r>
            <a:r>
              <a:rPr dirty="0" sz="1500" spc="-5">
                <a:latin typeface="Arial"/>
                <a:cs typeface="Arial"/>
              </a:rPr>
              <a:t>vehicles </a:t>
            </a:r>
            <a:r>
              <a:rPr dirty="0" sz="1500">
                <a:latin typeface="Arial"/>
                <a:cs typeface="Arial"/>
              </a:rPr>
              <a:t>designed </a:t>
            </a:r>
            <a:r>
              <a:rPr dirty="0" sz="1500" spc="-5">
                <a:latin typeface="Arial"/>
                <a:cs typeface="Arial"/>
              </a:rPr>
              <a:t>and constructed </a:t>
            </a:r>
            <a:r>
              <a:rPr dirty="0" sz="1500">
                <a:latin typeface="Arial"/>
                <a:cs typeface="Arial"/>
              </a:rPr>
              <a:t>specially for schools, </a:t>
            </a:r>
            <a:r>
              <a:rPr dirty="0" sz="1500" spc="-5">
                <a:latin typeface="Arial"/>
                <a:cs typeface="Arial"/>
              </a:rPr>
              <a:t>college, and </a:t>
            </a:r>
            <a:r>
              <a:rPr dirty="0" sz="1500">
                <a:latin typeface="Arial"/>
                <a:cs typeface="Arial"/>
              </a:rPr>
              <a:t>other </a:t>
            </a:r>
            <a:r>
              <a:rPr dirty="0" sz="1500" spc="-5">
                <a:latin typeface="Arial"/>
                <a:cs typeface="Arial"/>
              </a:rPr>
              <a:t>educational</a:t>
            </a:r>
            <a:r>
              <a:rPr dirty="0" sz="1500" spc="-18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Institutions.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884801"/>
            <a:ext cx="9271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156" y="5044821"/>
            <a:ext cx="1007300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(2) </a:t>
            </a:r>
            <a:r>
              <a:rPr dirty="0" sz="1500" spc="-5">
                <a:latin typeface="Arial"/>
                <a:cs typeface="Arial"/>
              </a:rPr>
              <a:t>Sleeper </a:t>
            </a:r>
            <a:r>
              <a:rPr dirty="0" sz="1500">
                <a:latin typeface="Arial"/>
                <a:cs typeface="Arial"/>
              </a:rPr>
              <a:t>Coaches: means </a:t>
            </a:r>
            <a:r>
              <a:rPr dirty="0" sz="1500" spc="-5">
                <a:latin typeface="Arial"/>
                <a:cs typeface="Arial"/>
              </a:rPr>
              <a:t>vehicles </a:t>
            </a:r>
            <a:r>
              <a:rPr dirty="0" sz="1500">
                <a:latin typeface="Arial"/>
                <a:cs typeface="Arial"/>
              </a:rPr>
              <a:t>designed </a:t>
            </a:r>
            <a:r>
              <a:rPr dirty="0" sz="1500" spc="-5">
                <a:latin typeface="Arial"/>
                <a:cs typeface="Arial"/>
              </a:rPr>
              <a:t>and constructed </a:t>
            </a:r>
            <a:r>
              <a:rPr dirty="0" sz="1500">
                <a:latin typeface="Arial"/>
                <a:cs typeface="Arial"/>
              </a:rPr>
              <a:t>specially berth to accommodate sleeping</a:t>
            </a:r>
            <a:r>
              <a:rPr dirty="0" sz="1500" spc="-15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passengers.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5332857"/>
            <a:ext cx="112306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30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292735">
              <a:lnSpc>
                <a:spcPts val="1260"/>
              </a:lnSpc>
            </a:pPr>
            <a:r>
              <a:rPr dirty="0" sz="1500">
                <a:latin typeface="Arial"/>
                <a:cs typeface="Arial"/>
              </a:rPr>
              <a:t>(3) </a:t>
            </a:r>
            <a:r>
              <a:rPr dirty="0" sz="1500" spc="-25">
                <a:latin typeface="Arial"/>
                <a:cs typeface="Arial"/>
              </a:rPr>
              <a:t>Tourist </a:t>
            </a:r>
            <a:r>
              <a:rPr dirty="0" sz="1500" spc="-5">
                <a:latin typeface="Arial"/>
                <a:cs typeface="Arial"/>
              </a:rPr>
              <a:t>Bus: </a:t>
            </a:r>
            <a:r>
              <a:rPr dirty="0" sz="1500">
                <a:latin typeface="Arial"/>
                <a:cs typeface="Arial"/>
              </a:rPr>
              <a:t>means </a:t>
            </a:r>
            <a:r>
              <a:rPr dirty="0" sz="1500" spc="-5">
                <a:latin typeface="Arial"/>
                <a:cs typeface="Arial"/>
              </a:rPr>
              <a:t>vehicles </a:t>
            </a:r>
            <a:r>
              <a:rPr dirty="0" sz="1500">
                <a:latin typeface="Arial"/>
                <a:cs typeface="Arial"/>
              </a:rPr>
              <a:t>designed </a:t>
            </a:r>
            <a:r>
              <a:rPr dirty="0" sz="1500" spc="-5">
                <a:latin typeface="Arial"/>
                <a:cs typeface="Arial"/>
              </a:rPr>
              <a:t>and constructed </a:t>
            </a:r>
            <a:r>
              <a:rPr dirty="0" sz="1500">
                <a:latin typeface="Arial"/>
                <a:cs typeface="Arial"/>
              </a:rPr>
              <a:t>for the purpose of transportation of </a:t>
            </a:r>
            <a:r>
              <a:rPr dirty="0" sz="1500" spc="-5">
                <a:latin typeface="Arial"/>
                <a:cs typeface="Arial"/>
              </a:rPr>
              <a:t>passengers as </a:t>
            </a:r>
            <a:r>
              <a:rPr dirty="0" sz="1500">
                <a:latin typeface="Arial"/>
                <a:cs typeface="Arial"/>
              </a:rPr>
              <a:t>tourists </a:t>
            </a:r>
            <a:r>
              <a:rPr dirty="0" sz="1500" spc="-5">
                <a:latin typeface="Arial"/>
                <a:cs typeface="Arial"/>
              </a:rPr>
              <a:t>and may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be</a:t>
            </a:r>
            <a:endParaRPr sz="1500">
              <a:latin typeface="Arial"/>
              <a:cs typeface="Arial"/>
            </a:endParaRPr>
          </a:p>
          <a:p>
            <a:pPr marL="241300">
              <a:lnSpc>
                <a:spcPts val="1530"/>
              </a:lnSpc>
            </a:pPr>
            <a:r>
              <a:rPr dirty="0" sz="1500">
                <a:latin typeface="Arial"/>
                <a:cs typeface="Arial"/>
              </a:rPr>
              <a:t>classified in any one </a:t>
            </a:r>
            <a:r>
              <a:rPr dirty="0" sz="1500" spc="-30">
                <a:latin typeface="Arial"/>
                <a:cs typeface="Arial"/>
              </a:rPr>
              <a:t>Type </a:t>
            </a:r>
            <a:r>
              <a:rPr dirty="0" sz="1500">
                <a:latin typeface="Arial"/>
                <a:cs typeface="Arial"/>
              </a:rPr>
              <a:t>of comfort</a:t>
            </a:r>
            <a:r>
              <a:rPr dirty="0" sz="1500" spc="-10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levels.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620" y="0"/>
            <a:ext cx="11338560" cy="39090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245"/>
              </a:lnSpc>
              <a:spcBef>
                <a:spcPts val="95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241300" marR="902969" indent="99060">
              <a:lnSpc>
                <a:spcPts val="2940"/>
              </a:lnSpc>
              <a:spcBef>
                <a:spcPts val="335"/>
              </a:spcBef>
            </a:pPr>
            <a:r>
              <a:rPr dirty="0" sz="2800" spc="-5" b="1">
                <a:latin typeface="Arial"/>
                <a:cs typeface="Arial"/>
              </a:rPr>
              <a:t>Non Deluxe Bus(NDX) </a:t>
            </a:r>
            <a:r>
              <a:rPr dirty="0" sz="2800" spc="-5">
                <a:latin typeface="Arial"/>
                <a:cs typeface="Arial"/>
              </a:rPr>
              <a:t>means </a:t>
            </a:r>
            <a:r>
              <a:rPr dirty="0" sz="2800">
                <a:latin typeface="Arial"/>
                <a:cs typeface="Arial"/>
              </a:rPr>
              <a:t>bus </a:t>
            </a:r>
            <a:r>
              <a:rPr dirty="0" sz="2800" spc="-5">
                <a:latin typeface="Arial"/>
                <a:cs typeface="Arial"/>
              </a:rPr>
              <a:t>designed for basic minimum  comfort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level.</a:t>
            </a:r>
            <a:endParaRPr sz="2800">
              <a:latin typeface="Arial"/>
              <a:cs typeface="Arial"/>
            </a:endParaRPr>
          </a:p>
          <a:p>
            <a:pPr marL="241300" marR="368300" indent="-228600">
              <a:lnSpc>
                <a:spcPts val="2950"/>
              </a:lnSpc>
              <a:spcBef>
                <a:spcPts val="1155"/>
              </a:spcBef>
              <a:buFont typeface="Arial"/>
              <a:buChar char="•"/>
              <a:tabLst>
                <a:tab pos="339725" algn="l"/>
                <a:tab pos="340360" algn="l"/>
              </a:tabLst>
            </a:pPr>
            <a:r>
              <a:rPr dirty="0" sz="2800" spc="-5" b="1">
                <a:latin typeface="Arial"/>
                <a:cs typeface="Arial"/>
              </a:rPr>
              <a:t>Semi Deluxe Bus(SDX) </a:t>
            </a:r>
            <a:r>
              <a:rPr dirty="0" sz="2800" spc="-5">
                <a:latin typeface="Arial"/>
                <a:cs typeface="Arial"/>
              </a:rPr>
              <a:t>means a </a:t>
            </a:r>
            <a:r>
              <a:rPr dirty="0" sz="2800">
                <a:latin typeface="Arial"/>
                <a:cs typeface="Arial"/>
              </a:rPr>
              <a:t>bus designed for </a:t>
            </a:r>
            <a:r>
              <a:rPr dirty="0" sz="2800" spc="-5">
                <a:latin typeface="Arial"/>
                <a:cs typeface="Arial"/>
              </a:rPr>
              <a:t>a </a:t>
            </a:r>
            <a:r>
              <a:rPr dirty="0" sz="2800">
                <a:latin typeface="Arial"/>
                <a:cs typeface="Arial"/>
              </a:rPr>
              <a:t>slightly </a:t>
            </a:r>
            <a:r>
              <a:rPr dirty="0" sz="2800" spc="-5">
                <a:latin typeface="Arial"/>
                <a:cs typeface="Arial"/>
              </a:rPr>
              <a:t>higher  </a:t>
            </a:r>
            <a:r>
              <a:rPr dirty="0" sz="2800">
                <a:latin typeface="Arial"/>
                <a:cs typeface="Arial"/>
              </a:rPr>
              <a:t>comfort level and </a:t>
            </a:r>
            <a:r>
              <a:rPr dirty="0" sz="2800" spc="-5">
                <a:latin typeface="Arial"/>
                <a:cs typeface="Arial"/>
              </a:rPr>
              <a:t>with </a:t>
            </a:r>
            <a:r>
              <a:rPr dirty="0" sz="2800">
                <a:latin typeface="Arial"/>
                <a:cs typeface="Arial"/>
              </a:rPr>
              <a:t>provision </a:t>
            </a:r>
            <a:r>
              <a:rPr dirty="0" sz="2800" spc="-5">
                <a:latin typeface="Arial"/>
                <a:cs typeface="Arial"/>
              </a:rPr>
              <a:t>for </a:t>
            </a:r>
            <a:r>
              <a:rPr dirty="0" sz="2800">
                <a:latin typeface="Arial"/>
                <a:cs typeface="Arial"/>
              </a:rPr>
              <a:t>ergonomically designed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seats.</a:t>
            </a:r>
            <a:endParaRPr sz="2800">
              <a:latin typeface="Arial"/>
              <a:cs typeface="Arial"/>
            </a:endParaRPr>
          </a:p>
          <a:p>
            <a:pPr marL="241300" marR="29209" indent="-228600">
              <a:lnSpc>
                <a:spcPct val="88800"/>
              </a:lnSpc>
              <a:spcBef>
                <a:spcPts val="1095"/>
              </a:spcBef>
              <a:buFont typeface="Arial"/>
              <a:buChar char="•"/>
              <a:tabLst>
                <a:tab pos="339725" algn="l"/>
                <a:tab pos="340360" algn="l"/>
              </a:tabLst>
            </a:pPr>
            <a:r>
              <a:rPr dirty="0" sz="2800" spc="-5" b="1">
                <a:latin typeface="Arial"/>
                <a:cs typeface="Arial"/>
              </a:rPr>
              <a:t>Deluxe Bus(DLX) </a:t>
            </a:r>
            <a:r>
              <a:rPr dirty="0" sz="2800" spc="-5">
                <a:latin typeface="Arial"/>
                <a:cs typeface="Arial"/>
              </a:rPr>
              <a:t>means a bus </a:t>
            </a:r>
            <a:r>
              <a:rPr dirty="0" sz="2800">
                <a:latin typeface="Arial"/>
                <a:cs typeface="Arial"/>
              </a:rPr>
              <a:t>designed </a:t>
            </a:r>
            <a:r>
              <a:rPr dirty="0" sz="2800" spc="-5">
                <a:latin typeface="Arial"/>
                <a:cs typeface="Arial"/>
              </a:rPr>
              <a:t>for a </a:t>
            </a:r>
            <a:r>
              <a:rPr dirty="0" sz="2800">
                <a:latin typeface="Arial"/>
                <a:cs typeface="Arial"/>
              </a:rPr>
              <a:t>high comfort level </a:t>
            </a:r>
            <a:r>
              <a:rPr dirty="0" sz="2800" spc="-5">
                <a:latin typeface="Arial"/>
                <a:cs typeface="Arial"/>
              </a:rPr>
              <a:t>and  individual seats and </a:t>
            </a:r>
            <a:r>
              <a:rPr dirty="0" sz="2800">
                <a:latin typeface="Arial"/>
                <a:cs typeface="Arial"/>
              </a:rPr>
              <a:t>adjustable seat </a:t>
            </a:r>
            <a:r>
              <a:rPr dirty="0" sz="2800" spc="-5">
                <a:latin typeface="Arial"/>
                <a:cs typeface="Arial"/>
              </a:rPr>
              <a:t>backs, improved ventilation </a:t>
            </a:r>
            <a:r>
              <a:rPr dirty="0" sz="2800">
                <a:latin typeface="Arial"/>
                <a:cs typeface="Arial"/>
              </a:rPr>
              <a:t>and  </a:t>
            </a:r>
            <a:r>
              <a:rPr dirty="0" sz="2800" spc="-5">
                <a:latin typeface="Arial"/>
                <a:cs typeface="Arial"/>
              </a:rPr>
              <a:t>pleasing</a:t>
            </a:r>
            <a:r>
              <a:rPr dirty="0" sz="2800">
                <a:latin typeface="Arial"/>
                <a:cs typeface="Arial"/>
              </a:rPr>
              <a:t> interiors.</a:t>
            </a:r>
            <a:endParaRPr sz="2800">
              <a:latin typeface="Arial"/>
              <a:cs typeface="Arial"/>
            </a:endParaRPr>
          </a:p>
          <a:p>
            <a:pPr marL="326390" indent="-31369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26390" algn="l"/>
                <a:tab pos="327025" algn="l"/>
              </a:tabLst>
            </a:pPr>
            <a:r>
              <a:rPr dirty="0" sz="2800" spc="-5" b="1">
                <a:latin typeface="Arial"/>
                <a:cs typeface="Arial"/>
              </a:rPr>
              <a:t>A.C. Deluxe Bus(ACX) </a:t>
            </a:r>
            <a:r>
              <a:rPr dirty="0" sz="2800" spc="-5">
                <a:latin typeface="Arial"/>
                <a:cs typeface="Arial"/>
              </a:rPr>
              <a:t>means a Deluxe Bus which is air</a:t>
            </a:r>
            <a:r>
              <a:rPr dirty="0" sz="2800" spc="2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conditioned.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602" y="103708"/>
            <a:ext cx="560260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05">
                <a:solidFill>
                  <a:srgbClr val="000000"/>
                </a:solidFill>
              </a:rPr>
              <a:t>Chassis</a:t>
            </a:r>
            <a:r>
              <a:rPr dirty="0" sz="5400" spc="-370">
                <a:solidFill>
                  <a:srgbClr val="000000"/>
                </a:solidFill>
              </a:rPr>
              <a:t> </a:t>
            </a:r>
            <a:r>
              <a:rPr dirty="0" sz="5400" spc="-245">
                <a:solidFill>
                  <a:srgbClr val="000000"/>
                </a:solidFill>
              </a:rPr>
              <a:t>components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2281975" y="1606295"/>
            <a:ext cx="6845925" cy="4267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4248"/>
            <a:ext cx="630618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Number of Service</a:t>
            </a:r>
            <a:r>
              <a:rPr dirty="0" sz="4400" spc="-55"/>
              <a:t> </a:t>
            </a:r>
            <a:r>
              <a:rPr dirty="0" sz="4400"/>
              <a:t>Doors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95970" y="2201333"/>
            <a:ext cx="10455563" cy="2868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93091"/>
            <a:ext cx="93992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 b="1">
                <a:latin typeface="Arial"/>
                <a:cs typeface="Arial"/>
              </a:rPr>
              <a:t>Minimum dimensions of Service</a:t>
            </a:r>
            <a:r>
              <a:rPr dirty="0" spc="70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Doors</a:t>
            </a:r>
          </a:p>
        </p:txBody>
      </p:sp>
      <p:sp>
        <p:nvSpPr>
          <p:cNvPr id="3" name="object 3"/>
          <p:cNvSpPr/>
          <p:nvPr/>
        </p:nvSpPr>
        <p:spPr>
          <a:xfrm>
            <a:off x="533525" y="781689"/>
            <a:ext cx="11315322" cy="5745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0"/>
            <a:ext cx="21361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" b="1">
                <a:latin typeface="Arial"/>
                <a:cs typeface="Arial"/>
              </a:rPr>
              <a:t>W</a:t>
            </a:r>
            <a:r>
              <a:rPr dirty="0" spc="-5" b="1">
                <a:latin typeface="Arial"/>
                <a:cs typeface="Arial"/>
              </a:rPr>
              <a:t>indow: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712978"/>
            <a:ext cx="10122535" cy="351091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241300" marR="137795" indent="-228600">
              <a:lnSpc>
                <a:spcPts val="2940"/>
              </a:lnSpc>
              <a:spcBef>
                <a:spcPts val="540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The window panes </a:t>
            </a:r>
            <a:r>
              <a:rPr dirty="0" sz="2800">
                <a:latin typeface="Arial"/>
                <a:cs typeface="Arial"/>
              </a:rPr>
              <a:t>shall </a:t>
            </a:r>
            <a:r>
              <a:rPr dirty="0" sz="2800" spc="-5">
                <a:latin typeface="Arial"/>
                <a:cs typeface="Arial"/>
              </a:rPr>
              <a:t>be </a:t>
            </a:r>
            <a:r>
              <a:rPr dirty="0" sz="2800">
                <a:latin typeface="Arial"/>
                <a:cs typeface="Arial"/>
              </a:rPr>
              <a:t>of sliding type </a:t>
            </a:r>
            <a:r>
              <a:rPr dirty="0" sz="2800" spc="-5">
                <a:latin typeface="Arial"/>
                <a:cs typeface="Arial"/>
              </a:rPr>
              <a:t>for all buses except  ACX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buses.</a:t>
            </a:r>
            <a:endParaRPr sz="2800">
              <a:latin typeface="Arial"/>
              <a:cs typeface="Arial"/>
            </a:endParaRPr>
          </a:p>
          <a:p>
            <a:pPr marL="241300" marR="138430" indent="-228600">
              <a:lnSpc>
                <a:spcPts val="2950"/>
              </a:lnSpc>
              <a:spcBef>
                <a:spcPts val="1160"/>
              </a:spcBef>
              <a:buChar char="•"/>
              <a:tabLst>
                <a:tab pos="340360" algn="l"/>
                <a:tab pos="340995" algn="l"/>
              </a:tabLst>
            </a:pPr>
            <a:r>
              <a:rPr dirty="0" sz="2800" spc="-20">
                <a:latin typeface="Arial"/>
                <a:cs typeface="Arial"/>
              </a:rPr>
              <a:t>However, </a:t>
            </a:r>
            <a:r>
              <a:rPr dirty="0" sz="2800" spc="-5">
                <a:latin typeface="Arial"/>
                <a:cs typeface="Arial"/>
              </a:rPr>
              <a:t>in </a:t>
            </a:r>
            <a:r>
              <a:rPr dirty="0" sz="2800" spc="-10">
                <a:latin typeface="Arial"/>
                <a:cs typeface="Arial"/>
              </a:rPr>
              <a:t>ACX </a:t>
            </a:r>
            <a:r>
              <a:rPr dirty="0" sz="2800">
                <a:latin typeface="Arial"/>
                <a:cs typeface="Arial"/>
              </a:rPr>
              <a:t>buses </a:t>
            </a: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provision </a:t>
            </a:r>
            <a:r>
              <a:rPr dirty="0" sz="2800" spc="-5">
                <a:latin typeface="Arial"/>
                <a:cs typeface="Arial"/>
              </a:rPr>
              <a:t>for </a:t>
            </a:r>
            <a:r>
              <a:rPr dirty="0" sz="2800">
                <a:latin typeface="Arial"/>
                <a:cs typeface="Arial"/>
              </a:rPr>
              <a:t>adequate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ventilation  </a:t>
            </a:r>
            <a:r>
              <a:rPr dirty="0" sz="2800" spc="-5">
                <a:latin typeface="Arial"/>
                <a:cs typeface="Arial"/>
              </a:rPr>
              <a:t>in </a:t>
            </a:r>
            <a:r>
              <a:rPr dirty="0" sz="2800">
                <a:latin typeface="Arial"/>
                <a:cs typeface="Arial"/>
              </a:rPr>
              <a:t>case </a:t>
            </a:r>
            <a:r>
              <a:rPr dirty="0" sz="2800" spc="-5">
                <a:latin typeface="Arial"/>
                <a:cs typeface="Arial"/>
              </a:rPr>
              <a:t>of A.C. failure </a:t>
            </a:r>
            <a:r>
              <a:rPr dirty="0" sz="2800">
                <a:latin typeface="Arial"/>
                <a:cs typeface="Arial"/>
              </a:rPr>
              <a:t>shall </a:t>
            </a:r>
            <a:r>
              <a:rPr dirty="0" sz="2800" spc="-5">
                <a:latin typeface="Arial"/>
                <a:cs typeface="Arial"/>
              </a:rPr>
              <a:t>be</a:t>
            </a:r>
            <a:r>
              <a:rPr dirty="0" sz="2800" spc="-14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made.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2940"/>
              </a:lnSpc>
              <a:spcBef>
                <a:spcPts val="1165"/>
              </a:spcBef>
              <a:buChar char="•"/>
              <a:tabLst>
                <a:tab pos="332740" algn="l"/>
                <a:tab pos="333375" algn="l"/>
              </a:tabLst>
            </a:pPr>
            <a:r>
              <a:rPr dirty="0" sz="2800" spc="-5">
                <a:latin typeface="Arial"/>
                <a:cs typeface="Arial"/>
              </a:rPr>
              <a:t>The minimum width </a:t>
            </a:r>
            <a:r>
              <a:rPr dirty="0" sz="2800">
                <a:latin typeface="Arial"/>
                <a:cs typeface="Arial"/>
              </a:rPr>
              <a:t>of </a:t>
            </a:r>
            <a:r>
              <a:rPr dirty="0" sz="2800" spc="-5">
                <a:latin typeface="Arial"/>
                <a:cs typeface="Arial"/>
              </a:rPr>
              <a:t>the window </a:t>
            </a:r>
            <a:r>
              <a:rPr dirty="0" sz="2800">
                <a:latin typeface="Arial"/>
                <a:cs typeface="Arial"/>
              </a:rPr>
              <a:t>aperture (clear vision zone)  shall </a:t>
            </a:r>
            <a:r>
              <a:rPr dirty="0" sz="2800" spc="-5">
                <a:latin typeface="Arial"/>
                <a:cs typeface="Arial"/>
              </a:rPr>
              <a:t>be </a:t>
            </a:r>
            <a:r>
              <a:rPr dirty="0" sz="2800">
                <a:latin typeface="Arial"/>
                <a:cs typeface="Arial"/>
              </a:rPr>
              <a:t>550</a:t>
            </a:r>
            <a:r>
              <a:rPr dirty="0" sz="2800" spc="-5">
                <a:latin typeface="Arial"/>
                <a:cs typeface="Arial"/>
              </a:rPr>
              <a:t> mm.</a:t>
            </a:r>
            <a:endParaRPr sz="2800">
              <a:latin typeface="Arial"/>
              <a:cs typeface="Arial"/>
            </a:endParaRPr>
          </a:p>
          <a:p>
            <a:pPr marL="241300" marR="44450" indent="-228600">
              <a:lnSpc>
                <a:spcPts val="2940"/>
              </a:lnSpc>
              <a:spcBef>
                <a:spcPts val="1165"/>
              </a:spcBef>
              <a:buChar char="•"/>
              <a:tabLst>
                <a:tab pos="332740" algn="l"/>
                <a:tab pos="333375" algn="l"/>
              </a:tabLst>
            </a:pPr>
            <a:r>
              <a:rPr dirty="0" sz="2800" spc="-5">
                <a:latin typeface="Arial"/>
                <a:cs typeface="Arial"/>
              </a:rPr>
              <a:t>The minimum height of the </a:t>
            </a:r>
            <a:r>
              <a:rPr dirty="0" sz="2800">
                <a:latin typeface="Arial"/>
                <a:cs typeface="Arial"/>
              </a:rPr>
              <a:t>sliding part </a:t>
            </a:r>
            <a:r>
              <a:rPr dirty="0" sz="2800" spc="-5">
                <a:latin typeface="Arial"/>
                <a:cs typeface="Arial"/>
              </a:rPr>
              <a:t>of the window </a:t>
            </a:r>
            <a:r>
              <a:rPr dirty="0" sz="2800">
                <a:latin typeface="Arial"/>
                <a:cs typeface="Arial"/>
              </a:rPr>
              <a:t>aperture  </a:t>
            </a:r>
            <a:r>
              <a:rPr dirty="0" sz="2800" spc="-5">
                <a:latin typeface="Arial"/>
                <a:cs typeface="Arial"/>
              </a:rPr>
              <a:t>(clear </a:t>
            </a:r>
            <a:r>
              <a:rPr dirty="0" sz="2800">
                <a:latin typeface="Arial"/>
                <a:cs typeface="Arial"/>
              </a:rPr>
              <a:t>vision zone) shall </a:t>
            </a:r>
            <a:r>
              <a:rPr dirty="0" sz="2800" spc="-5">
                <a:latin typeface="Arial"/>
                <a:cs typeface="Arial"/>
              </a:rPr>
              <a:t>be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550mm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2801"/>
            <a:ext cx="472059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latin typeface="Arial"/>
                <a:cs typeface="Arial"/>
              </a:rPr>
              <a:t>Emergency</a:t>
            </a:r>
            <a:r>
              <a:rPr dirty="0" sz="4400" spc="-60" b="1">
                <a:latin typeface="Arial"/>
                <a:cs typeface="Arial"/>
              </a:rPr>
              <a:t> </a:t>
            </a:r>
            <a:r>
              <a:rPr dirty="0" sz="4400" b="1">
                <a:latin typeface="Arial"/>
                <a:cs typeface="Arial"/>
              </a:rPr>
              <a:t>Exits: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3080" y="987298"/>
            <a:ext cx="11237595" cy="248983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241300" marR="166370" indent="-228600">
              <a:lnSpc>
                <a:spcPts val="2940"/>
              </a:lnSpc>
              <a:spcBef>
                <a:spcPts val="540"/>
              </a:spcBef>
              <a:buChar char="•"/>
              <a:tabLst>
                <a:tab pos="320040" algn="l"/>
                <a:tab pos="320675" algn="l"/>
              </a:tabLst>
            </a:pPr>
            <a:r>
              <a:rPr dirty="0" sz="2800" spc="-5">
                <a:latin typeface="Arial"/>
                <a:cs typeface="Arial"/>
              </a:rPr>
              <a:t>At </a:t>
            </a:r>
            <a:r>
              <a:rPr dirty="0" sz="2800">
                <a:latin typeface="Arial"/>
                <a:cs typeface="Arial"/>
              </a:rPr>
              <a:t>least </a:t>
            </a:r>
            <a:r>
              <a:rPr dirty="0" sz="2800" spc="-5">
                <a:latin typeface="Arial"/>
                <a:cs typeface="Arial"/>
              </a:rPr>
              <a:t>one emergency exit </a:t>
            </a:r>
            <a:r>
              <a:rPr dirty="0" sz="2800">
                <a:latin typeface="Arial"/>
                <a:cs typeface="Arial"/>
              </a:rPr>
              <a:t>shall </a:t>
            </a:r>
            <a:r>
              <a:rPr dirty="0" sz="2800" spc="-5">
                <a:latin typeface="Arial"/>
                <a:cs typeface="Arial"/>
              </a:rPr>
              <a:t>be </a:t>
            </a:r>
            <a:r>
              <a:rPr dirty="0" sz="2800">
                <a:latin typeface="Arial"/>
                <a:cs typeface="Arial"/>
              </a:rPr>
              <a:t>situated </a:t>
            </a:r>
            <a:r>
              <a:rPr dirty="0" sz="2800" spc="-5">
                <a:latin typeface="Arial"/>
                <a:cs typeface="Arial"/>
              </a:rPr>
              <a:t>on the opposite </a:t>
            </a:r>
            <a:r>
              <a:rPr dirty="0" sz="2800">
                <a:latin typeface="Arial"/>
                <a:cs typeface="Arial"/>
              </a:rPr>
              <a:t>side of  </a:t>
            </a: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service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35">
                <a:latin typeface="Arial"/>
                <a:cs typeface="Arial"/>
              </a:rPr>
              <a:t>door.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ct val="89300"/>
              </a:lnSpc>
              <a:spcBef>
                <a:spcPts val="1080"/>
              </a:spcBef>
              <a:buChar char="•"/>
              <a:tabLst>
                <a:tab pos="339725" algn="l"/>
                <a:tab pos="340360" algn="l"/>
              </a:tabLst>
            </a:pPr>
            <a:r>
              <a:rPr dirty="0" sz="2800" spc="-5">
                <a:latin typeface="Arial"/>
                <a:cs typeface="Arial"/>
              </a:rPr>
              <a:t>In </a:t>
            </a:r>
            <a:r>
              <a:rPr dirty="0" sz="2800">
                <a:latin typeface="Arial"/>
                <a:cs typeface="Arial"/>
              </a:rPr>
              <a:t>case </a:t>
            </a:r>
            <a:r>
              <a:rPr dirty="0" sz="2800" spc="-5">
                <a:latin typeface="Arial"/>
                <a:cs typeface="Arial"/>
              </a:rPr>
              <a:t>of </a:t>
            </a:r>
            <a:r>
              <a:rPr dirty="0" sz="2800">
                <a:latin typeface="Arial"/>
                <a:cs typeface="Arial"/>
              </a:rPr>
              <a:t>more than </a:t>
            </a:r>
            <a:r>
              <a:rPr dirty="0" sz="2800" spc="-5">
                <a:latin typeface="Arial"/>
                <a:cs typeface="Arial"/>
              </a:rPr>
              <a:t>one </a:t>
            </a:r>
            <a:r>
              <a:rPr dirty="0" sz="2800">
                <a:latin typeface="Arial"/>
                <a:cs typeface="Arial"/>
              </a:rPr>
              <a:t>emergency exit, </a:t>
            </a:r>
            <a:r>
              <a:rPr dirty="0" sz="2800" spc="-5">
                <a:latin typeface="Arial"/>
                <a:cs typeface="Arial"/>
              </a:rPr>
              <a:t>one of the </a:t>
            </a:r>
            <a:r>
              <a:rPr dirty="0" sz="2800">
                <a:latin typeface="Arial"/>
                <a:cs typeface="Arial"/>
              </a:rPr>
              <a:t>emergency exit  shall </a:t>
            </a:r>
            <a:r>
              <a:rPr dirty="0" sz="2800" spc="-5">
                <a:latin typeface="Arial"/>
                <a:cs typeface="Arial"/>
              </a:rPr>
              <a:t>be </a:t>
            </a:r>
            <a:r>
              <a:rPr dirty="0" sz="2800">
                <a:latin typeface="Arial"/>
                <a:cs typeface="Arial"/>
              </a:rPr>
              <a:t>situated </a:t>
            </a:r>
            <a:r>
              <a:rPr dirty="0" sz="2800" spc="-5">
                <a:latin typeface="Arial"/>
                <a:cs typeface="Arial"/>
              </a:rPr>
              <a:t>in the </a:t>
            </a:r>
            <a:r>
              <a:rPr dirty="0" sz="2800">
                <a:latin typeface="Arial"/>
                <a:cs typeface="Arial"/>
              </a:rPr>
              <a:t>front </a:t>
            </a:r>
            <a:r>
              <a:rPr dirty="0" sz="2800" spc="-5">
                <a:latin typeface="Arial"/>
                <a:cs typeface="Arial"/>
              </a:rPr>
              <a:t>half of the </a:t>
            </a:r>
            <a:r>
              <a:rPr dirty="0" sz="2800">
                <a:latin typeface="Arial"/>
                <a:cs typeface="Arial"/>
              </a:rPr>
              <a:t>vehicle, </a:t>
            </a:r>
            <a:r>
              <a:rPr dirty="0" sz="2800" spc="-5">
                <a:latin typeface="Arial"/>
                <a:cs typeface="Arial"/>
              </a:rPr>
              <a:t>opposite to the </a:t>
            </a:r>
            <a:r>
              <a:rPr dirty="0" sz="2800">
                <a:latin typeface="Arial"/>
                <a:cs typeface="Arial"/>
              </a:rPr>
              <a:t>service  </a:t>
            </a:r>
            <a:r>
              <a:rPr dirty="0" sz="2800" spc="-5">
                <a:latin typeface="Arial"/>
                <a:cs typeface="Arial"/>
              </a:rPr>
              <a:t>door </a:t>
            </a:r>
            <a:r>
              <a:rPr dirty="0" sz="2800">
                <a:latin typeface="Arial"/>
                <a:cs typeface="Arial"/>
              </a:rPr>
              <a:t>and </a:t>
            </a:r>
            <a:r>
              <a:rPr dirty="0" sz="2800" spc="-5">
                <a:latin typeface="Arial"/>
                <a:cs typeface="Arial"/>
              </a:rPr>
              <a:t>the second emergency exit </a:t>
            </a:r>
            <a:r>
              <a:rPr dirty="0" sz="2800">
                <a:latin typeface="Arial"/>
                <a:cs typeface="Arial"/>
              </a:rPr>
              <a:t>shall </a:t>
            </a:r>
            <a:r>
              <a:rPr dirty="0" sz="2800" spc="-5">
                <a:latin typeface="Arial"/>
                <a:cs typeface="Arial"/>
              </a:rPr>
              <a:t>be </a:t>
            </a:r>
            <a:r>
              <a:rPr dirty="0" sz="2800">
                <a:latin typeface="Arial"/>
                <a:cs typeface="Arial"/>
              </a:rPr>
              <a:t>either on </a:t>
            </a:r>
            <a:r>
              <a:rPr dirty="0" sz="2800" spc="-5">
                <a:latin typeface="Arial"/>
                <a:cs typeface="Arial"/>
              </a:rPr>
              <a:t>the rear half or  at the </a:t>
            </a:r>
            <a:r>
              <a:rPr dirty="0" sz="2800">
                <a:latin typeface="Arial"/>
                <a:cs typeface="Arial"/>
              </a:rPr>
              <a:t>rear side of </a:t>
            </a:r>
            <a:r>
              <a:rPr dirty="0" sz="2800" spc="-5">
                <a:latin typeface="Arial"/>
                <a:cs typeface="Arial"/>
              </a:rPr>
              <a:t>the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bus.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7736" y="3991993"/>
            <a:ext cx="9359152" cy="2637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26949"/>
            <a:ext cx="15773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 b="1">
                <a:latin typeface="Arial"/>
                <a:cs typeface="Arial"/>
              </a:rPr>
              <a:t>Steps:</a:t>
            </a:r>
          </a:p>
        </p:txBody>
      </p:sp>
      <p:sp>
        <p:nvSpPr>
          <p:cNvPr id="3" name="object 3"/>
          <p:cNvSpPr/>
          <p:nvPr/>
        </p:nvSpPr>
        <p:spPr>
          <a:xfrm>
            <a:off x="8385809" y="1198385"/>
            <a:ext cx="3806189" cy="4024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0395" y="762000"/>
            <a:ext cx="8378952" cy="4718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78967"/>
            <a:ext cx="99428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 b="1">
                <a:latin typeface="Arial"/>
                <a:cs typeface="Arial"/>
              </a:rPr>
              <a:t>CONVENTIONAL TYPE</a:t>
            </a:r>
            <a:r>
              <a:rPr dirty="0" spc="-95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CONSTRUCTION:</a:t>
            </a:r>
          </a:p>
        </p:txBody>
      </p:sp>
      <p:sp>
        <p:nvSpPr>
          <p:cNvPr id="3" name="object 3"/>
          <p:cNvSpPr/>
          <p:nvPr/>
        </p:nvSpPr>
        <p:spPr>
          <a:xfrm>
            <a:off x="929639" y="978852"/>
            <a:ext cx="9911080" cy="0"/>
          </a:xfrm>
          <a:custGeom>
            <a:avLst/>
            <a:gdLst/>
            <a:ahLst/>
            <a:cxnLst/>
            <a:rect l="l" t="t" r="r" b="b"/>
            <a:pathLst>
              <a:path w="9911080" h="0">
                <a:moveTo>
                  <a:pt x="0" y="0"/>
                </a:moveTo>
                <a:lnTo>
                  <a:pt x="9910571" y="0"/>
                </a:lnTo>
              </a:path>
            </a:pathLst>
          </a:custGeom>
          <a:ln w="532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6740" y="1277111"/>
            <a:ext cx="10767060" cy="5580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11822430" cy="6748780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332105" indent="-332105">
              <a:lnSpc>
                <a:spcPct val="100000"/>
              </a:lnSpc>
              <a:spcBef>
                <a:spcPts val="465"/>
              </a:spcBef>
              <a:buChar char="•"/>
              <a:tabLst>
                <a:tab pos="332105" algn="l"/>
                <a:tab pos="332740" algn="l"/>
              </a:tabLst>
            </a:pPr>
            <a:r>
              <a:rPr dirty="0" sz="2600">
                <a:latin typeface="Arial"/>
                <a:cs typeface="Arial"/>
              </a:rPr>
              <a:t>(It </a:t>
            </a:r>
            <a:r>
              <a:rPr dirty="0" sz="2600" spc="-5">
                <a:latin typeface="Arial"/>
                <a:cs typeface="Arial"/>
              </a:rPr>
              <a:t>also </a:t>
            </a:r>
            <a:r>
              <a:rPr dirty="0" sz="2600">
                <a:latin typeface="Arial"/>
                <a:cs typeface="Arial"/>
              </a:rPr>
              <a:t>called </a:t>
            </a:r>
            <a:r>
              <a:rPr dirty="0" sz="2600" spc="-5">
                <a:latin typeface="Arial"/>
                <a:cs typeface="Arial"/>
              </a:rPr>
              <a:t>as </a:t>
            </a:r>
            <a:r>
              <a:rPr dirty="0" sz="2600">
                <a:latin typeface="Arial"/>
                <a:cs typeface="Arial"/>
              </a:rPr>
              <a:t>“Separate </a:t>
            </a:r>
            <a:r>
              <a:rPr dirty="0" sz="2600" spc="-5">
                <a:latin typeface="Arial"/>
                <a:cs typeface="Arial"/>
              </a:rPr>
              <a:t>body </a:t>
            </a:r>
            <a:r>
              <a:rPr dirty="0" sz="2600">
                <a:latin typeface="Arial"/>
                <a:cs typeface="Arial"/>
              </a:rPr>
              <a:t>and chassis type”, </a:t>
            </a:r>
            <a:r>
              <a:rPr dirty="0" sz="2600" spc="-5">
                <a:latin typeface="Arial"/>
                <a:cs typeface="Arial"/>
              </a:rPr>
              <a:t>“Orthodox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type”)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Arial"/>
                <a:cs typeface="Arial"/>
              </a:rPr>
              <a:t>The body and chassis will be as separate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unit.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Arial"/>
                <a:cs typeface="Arial"/>
              </a:rPr>
              <a:t>Bolts are used to join the body and chassis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 spc="-15">
                <a:latin typeface="Arial"/>
                <a:cs typeface="Arial"/>
              </a:rPr>
              <a:t>together.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Arial"/>
                <a:cs typeface="Arial"/>
              </a:rPr>
              <a:t>The separate part of body will be placed over the top of the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chassis.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Arial"/>
                <a:cs typeface="Arial"/>
              </a:rPr>
              <a:t>A rubber block will be placed in between these </a:t>
            </a:r>
            <a:r>
              <a:rPr dirty="0" sz="2600" spc="-5">
                <a:latin typeface="Arial"/>
                <a:cs typeface="Arial"/>
              </a:rPr>
              <a:t>two </a:t>
            </a:r>
            <a:r>
              <a:rPr dirty="0" sz="2600">
                <a:latin typeface="Arial"/>
                <a:cs typeface="Arial"/>
              </a:rPr>
              <a:t>parts to avoid the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vibration.</a:t>
            </a:r>
            <a:endParaRPr sz="2600">
              <a:latin typeface="Arial"/>
              <a:cs typeface="Arial"/>
            </a:endParaRPr>
          </a:p>
          <a:p>
            <a:pPr marL="355600" marR="357505" indent="-342900">
              <a:lnSpc>
                <a:spcPct val="79200"/>
              </a:lnSpc>
              <a:spcBef>
                <a:spcPts val="106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Arial"/>
                <a:cs typeface="Arial"/>
              </a:rPr>
              <a:t>The conventional type building involves in building up of a ladder </a:t>
            </a:r>
            <a:r>
              <a:rPr dirty="0" sz="2600" spc="-5">
                <a:latin typeface="Arial"/>
                <a:cs typeface="Arial"/>
              </a:rPr>
              <a:t>type </a:t>
            </a:r>
            <a:r>
              <a:rPr dirty="0" sz="2600">
                <a:latin typeface="Arial"/>
                <a:cs typeface="Arial"/>
              </a:rPr>
              <a:t>frame  with two long side members interconnected by cross members at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intervals.</a:t>
            </a:r>
            <a:endParaRPr sz="2600">
              <a:latin typeface="Arial"/>
              <a:cs typeface="Arial"/>
            </a:endParaRPr>
          </a:p>
          <a:p>
            <a:pPr marL="355600" marR="393065" indent="-342900">
              <a:lnSpc>
                <a:spcPct val="78800"/>
              </a:lnSpc>
              <a:spcBef>
                <a:spcPts val="10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Arial"/>
                <a:cs typeface="Arial"/>
              </a:rPr>
              <a:t>The units </a:t>
            </a:r>
            <a:r>
              <a:rPr dirty="0" sz="2600" spc="-5">
                <a:latin typeface="Arial"/>
                <a:cs typeface="Arial"/>
              </a:rPr>
              <a:t>like </a:t>
            </a:r>
            <a:r>
              <a:rPr dirty="0" sz="2600">
                <a:latin typeface="Arial"/>
                <a:cs typeface="Arial"/>
              </a:rPr>
              <a:t>engine, gear box, </a:t>
            </a:r>
            <a:r>
              <a:rPr dirty="0" sz="2600" spc="-15">
                <a:latin typeface="Arial"/>
                <a:cs typeface="Arial"/>
              </a:rPr>
              <a:t>radiator, </a:t>
            </a:r>
            <a:r>
              <a:rPr dirty="0" sz="2600">
                <a:latin typeface="Arial"/>
                <a:cs typeface="Arial"/>
              </a:rPr>
              <a:t>axles, steering wheel, fuel tank are  mounted on the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frame.</a:t>
            </a:r>
            <a:endParaRPr sz="2600">
              <a:latin typeface="Arial"/>
              <a:cs typeface="Arial"/>
            </a:endParaRPr>
          </a:p>
          <a:p>
            <a:pPr marL="355600" marR="65405" indent="-342900">
              <a:lnSpc>
                <a:spcPct val="78800"/>
              </a:lnSpc>
              <a:spcBef>
                <a:spcPts val="10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Arial"/>
                <a:cs typeface="Arial"/>
              </a:rPr>
              <a:t>The whole body and passenger load is transmitted to the chassis by means of  spring.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Arial"/>
                <a:cs typeface="Arial"/>
              </a:rPr>
              <a:t>Chassis should be built strong so that it can withstand the weight of the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 spc="-35">
                <a:latin typeface="Arial"/>
                <a:cs typeface="Arial"/>
              </a:rPr>
              <a:t>body.</a:t>
            </a:r>
            <a:endParaRPr sz="2600">
              <a:latin typeface="Arial"/>
              <a:cs typeface="Arial"/>
            </a:endParaRPr>
          </a:p>
          <a:p>
            <a:pPr marL="326390" indent="-313690">
              <a:lnSpc>
                <a:spcPct val="100000"/>
              </a:lnSpc>
              <a:spcBef>
                <a:spcPts val="370"/>
              </a:spcBef>
              <a:buChar char="•"/>
              <a:tabLst>
                <a:tab pos="326390" algn="l"/>
                <a:tab pos="327025" algn="l"/>
              </a:tabLst>
            </a:pPr>
            <a:r>
              <a:rPr dirty="0" sz="2600">
                <a:latin typeface="Arial"/>
                <a:cs typeface="Arial"/>
              </a:rPr>
              <a:t>The frame sections are </a:t>
            </a:r>
            <a:r>
              <a:rPr dirty="0" sz="2600" spc="-20">
                <a:latin typeface="Arial"/>
                <a:cs typeface="Arial"/>
              </a:rPr>
              <a:t>generally,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used</a:t>
            </a:r>
            <a:endParaRPr sz="2600">
              <a:latin typeface="Arial"/>
              <a:cs typeface="Arial"/>
            </a:endParaRPr>
          </a:p>
          <a:p>
            <a:pPr marL="332105" indent="-332105">
              <a:lnSpc>
                <a:spcPct val="100000"/>
              </a:lnSpc>
              <a:spcBef>
                <a:spcPts val="375"/>
              </a:spcBef>
              <a:buChar char="•"/>
              <a:tabLst>
                <a:tab pos="332105" algn="l"/>
                <a:tab pos="332740" algn="l"/>
              </a:tabLst>
            </a:pPr>
            <a:r>
              <a:rPr dirty="0" sz="2600">
                <a:latin typeface="Arial"/>
                <a:cs typeface="Arial"/>
              </a:rPr>
              <a:t>a. Channel Section - Good resistance to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bending</a:t>
            </a:r>
            <a:endParaRPr sz="2600">
              <a:latin typeface="Arial"/>
              <a:cs typeface="Arial"/>
            </a:endParaRPr>
          </a:p>
          <a:p>
            <a:pPr marL="332105" indent="-332105">
              <a:lnSpc>
                <a:spcPct val="100000"/>
              </a:lnSpc>
              <a:spcBef>
                <a:spcPts val="385"/>
              </a:spcBef>
              <a:buChar char="•"/>
              <a:tabLst>
                <a:tab pos="332105" algn="l"/>
                <a:tab pos="332740" algn="l"/>
              </a:tabLst>
            </a:pPr>
            <a:r>
              <a:rPr dirty="0" sz="2600">
                <a:latin typeface="Arial"/>
                <a:cs typeface="Arial"/>
              </a:rPr>
              <a:t>b. </a:t>
            </a:r>
            <a:r>
              <a:rPr dirty="0" sz="2600" spc="-40">
                <a:latin typeface="Arial"/>
                <a:cs typeface="Arial"/>
              </a:rPr>
              <a:t>Tabular </a:t>
            </a:r>
            <a:r>
              <a:rPr dirty="0" sz="2600">
                <a:latin typeface="Arial"/>
                <a:cs typeface="Arial"/>
              </a:rPr>
              <a:t>Section - Good resistance to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 spc="-40">
                <a:latin typeface="Arial"/>
                <a:cs typeface="Arial"/>
              </a:rPr>
              <a:t>Torsion</a:t>
            </a:r>
            <a:endParaRPr sz="2600">
              <a:latin typeface="Arial"/>
              <a:cs typeface="Arial"/>
            </a:endParaRPr>
          </a:p>
          <a:p>
            <a:pPr marL="332105" indent="-332105">
              <a:lnSpc>
                <a:spcPct val="100000"/>
              </a:lnSpc>
              <a:spcBef>
                <a:spcPts val="370"/>
              </a:spcBef>
              <a:buChar char="•"/>
              <a:tabLst>
                <a:tab pos="332105" algn="l"/>
                <a:tab pos="332740" algn="l"/>
              </a:tabLst>
            </a:pPr>
            <a:r>
              <a:rPr dirty="0" sz="2600">
                <a:latin typeface="Arial"/>
                <a:cs typeface="Arial"/>
              </a:rPr>
              <a:t>c. Box Section - Good resistance to both bending and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 spc="-40">
                <a:latin typeface="Arial"/>
                <a:cs typeface="Arial"/>
              </a:rPr>
              <a:t>Torsion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193" y="0"/>
            <a:ext cx="11544935" cy="517271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355600" marR="474345" indent="-342900">
              <a:lnSpc>
                <a:spcPts val="2940"/>
              </a:lnSpc>
              <a:spcBef>
                <a:spcPts val="54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basic </a:t>
            </a:r>
            <a:r>
              <a:rPr dirty="0" sz="2800" spc="-5">
                <a:latin typeface="Arial"/>
                <a:cs typeface="Arial"/>
              </a:rPr>
              <a:t>under </a:t>
            </a:r>
            <a:r>
              <a:rPr dirty="0" sz="2800">
                <a:latin typeface="Arial"/>
                <a:cs typeface="Arial"/>
              </a:rPr>
              <a:t>body structure </a:t>
            </a:r>
            <a:r>
              <a:rPr dirty="0" sz="2800" spc="-5">
                <a:latin typeface="Arial"/>
                <a:cs typeface="Arial"/>
              </a:rPr>
              <a:t>is </a:t>
            </a:r>
            <a:r>
              <a:rPr dirty="0" sz="2800">
                <a:latin typeface="Arial"/>
                <a:cs typeface="Arial"/>
              </a:rPr>
              <a:t>fabricated only </a:t>
            </a:r>
            <a:r>
              <a:rPr dirty="0" sz="2800" spc="-5">
                <a:latin typeface="Arial"/>
                <a:cs typeface="Arial"/>
              </a:rPr>
              <a:t>thin mild </a:t>
            </a:r>
            <a:r>
              <a:rPr dirty="0" sz="2800">
                <a:latin typeface="Arial"/>
                <a:cs typeface="Arial"/>
              </a:rPr>
              <a:t>steel cold  </a:t>
            </a:r>
            <a:r>
              <a:rPr dirty="0" sz="2800" spc="-5">
                <a:latin typeface="Arial"/>
                <a:cs typeface="Arial"/>
              </a:rPr>
              <a:t>rolled </a:t>
            </a:r>
            <a:r>
              <a:rPr dirty="0" sz="2800">
                <a:latin typeface="Arial"/>
                <a:cs typeface="Arial"/>
              </a:rPr>
              <a:t>channel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sections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Arial"/>
                <a:cs typeface="Arial"/>
              </a:rPr>
              <a:t>It is fully galvanized for </a:t>
            </a:r>
            <a:r>
              <a:rPr dirty="0" sz="2800">
                <a:latin typeface="Arial"/>
                <a:cs typeface="Arial"/>
              </a:rPr>
              <a:t>corrosion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protection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Arial"/>
                <a:cs typeface="Arial"/>
              </a:rPr>
              <a:t>It is provided with </a:t>
            </a:r>
            <a:r>
              <a:rPr dirty="0" sz="2800">
                <a:latin typeface="Arial"/>
                <a:cs typeface="Arial"/>
              </a:rPr>
              <a:t>cross </a:t>
            </a:r>
            <a:r>
              <a:rPr dirty="0" sz="2800" spc="-5">
                <a:latin typeface="Arial"/>
                <a:cs typeface="Arial"/>
              </a:rPr>
              <a:t>members and out riggers at specified</a:t>
            </a:r>
            <a:r>
              <a:rPr dirty="0" sz="2800" spc="1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intervals.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Arial"/>
                <a:cs typeface="Arial"/>
              </a:rPr>
              <a:t>The pillar </a:t>
            </a:r>
            <a:r>
              <a:rPr dirty="0" sz="2800">
                <a:latin typeface="Arial"/>
                <a:cs typeface="Arial"/>
              </a:rPr>
              <a:t>and roof shocks </a:t>
            </a:r>
            <a:r>
              <a:rPr dirty="0" sz="2800" spc="-5">
                <a:latin typeface="Arial"/>
                <a:cs typeface="Arial"/>
              </a:rPr>
              <a:t>are made of </a:t>
            </a:r>
            <a:r>
              <a:rPr dirty="0" sz="2800">
                <a:latin typeface="Arial"/>
                <a:cs typeface="Arial"/>
              </a:rPr>
              <a:t>sheet</a:t>
            </a:r>
            <a:r>
              <a:rPr dirty="0" sz="2800" spc="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steel.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Arial"/>
                <a:cs typeface="Arial"/>
              </a:rPr>
              <a:t>Pillars </a:t>
            </a:r>
            <a:r>
              <a:rPr dirty="0" sz="2800">
                <a:latin typeface="Arial"/>
                <a:cs typeface="Arial"/>
              </a:rPr>
              <a:t>are bolted </a:t>
            </a:r>
            <a:r>
              <a:rPr dirty="0" sz="2800" spc="-5">
                <a:latin typeface="Arial"/>
                <a:cs typeface="Arial"/>
              </a:rPr>
              <a:t>to the sole </a:t>
            </a:r>
            <a:r>
              <a:rPr dirty="0" sz="2800">
                <a:latin typeface="Arial"/>
                <a:cs typeface="Arial"/>
              </a:rPr>
              <a:t>bar </a:t>
            </a:r>
            <a:r>
              <a:rPr dirty="0" sz="2800" spc="-5">
                <a:latin typeface="Arial"/>
                <a:cs typeface="Arial"/>
              </a:rPr>
              <a:t>of the </a:t>
            </a:r>
            <a:r>
              <a:rPr dirty="0" sz="2800">
                <a:latin typeface="Arial"/>
                <a:cs typeface="Arial"/>
              </a:rPr>
              <a:t>under</a:t>
            </a:r>
            <a:r>
              <a:rPr dirty="0" sz="2800" spc="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structure.</a:t>
            </a:r>
            <a:endParaRPr sz="2800">
              <a:latin typeface="Arial"/>
              <a:cs typeface="Arial"/>
            </a:endParaRPr>
          </a:p>
          <a:p>
            <a:pPr marL="355600" marR="52069" indent="-342900">
              <a:lnSpc>
                <a:spcPts val="2940"/>
              </a:lnSpc>
              <a:spcBef>
                <a:spcPts val="119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Arial"/>
                <a:cs typeface="Arial"/>
              </a:rPr>
              <a:t>The roof </a:t>
            </a:r>
            <a:r>
              <a:rPr dirty="0" sz="2800">
                <a:latin typeface="Arial"/>
                <a:cs typeface="Arial"/>
              </a:rPr>
              <a:t>sticks </a:t>
            </a:r>
            <a:r>
              <a:rPr dirty="0" sz="2800" spc="-5">
                <a:latin typeface="Arial"/>
                <a:cs typeface="Arial"/>
              </a:rPr>
              <a:t>are </a:t>
            </a:r>
            <a:r>
              <a:rPr dirty="0" sz="2800">
                <a:latin typeface="Arial"/>
                <a:cs typeface="Arial"/>
              </a:rPr>
              <a:t>connected </a:t>
            </a:r>
            <a:r>
              <a:rPr dirty="0" sz="2800" spc="-5">
                <a:latin typeface="Arial"/>
                <a:cs typeface="Arial"/>
              </a:rPr>
              <a:t>to the pillars by </a:t>
            </a:r>
            <a:r>
              <a:rPr dirty="0" sz="2800" spc="-10">
                <a:latin typeface="Arial"/>
                <a:cs typeface="Arial"/>
              </a:rPr>
              <a:t>stiff </a:t>
            </a:r>
            <a:r>
              <a:rPr dirty="0" sz="2800" spc="-5">
                <a:latin typeface="Arial"/>
                <a:cs typeface="Arial"/>
              </a:rPr>
              <a:t>pressed steel </a:t>
            </a:r>
            <a:r>
              <a:rPr dirty="0" sz="2800">
                <a:latin typeface="Arial"/>
                <a:cs typeface="Arial"/>
              </a:rPr>
              <a:t>corner  brackets </a:t>
            </a:r>
            <a:r>
              <a:rPr dirty="0" sz="2800" spc="-5">
                <a:latin typeface="Arial"/>
                <a:cs typeface="Arial"/>
              </a:rPr>
              <a:t>and </a:t>
            </a:r>
            <a:r>
              <a:rPr dirty="0" sz="2800">
                <a:latin typeface="Arial"/>
                <a:cs typeface="Arial"/>
              </a:rPr>
              <a:t>joined </a:t>
            </a:r>
            <a:r>
              <a:rPr dirty="0" sz="2800" spc="-5">
                <a:latin typeface="Arial"/>
                <a:cs typeface="Arial"/>
              </a:rPr>
              <a:t>by </a:t>
            </a:r>
            <a:r>
              <a:rPr dirty="0" sz="2800">
                <a:latin typeface="Arial"/>
                <a:cs typeface="Arial"/>
              </a:rPr>
              <a:t>solid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rivets.</a:t>
            </a:r>
            <a:endParaRPr sz="2800">
              <a:latin typeface="Arial"/>
              <a:cs typeface="Arial"/>
            </a:endParaRPr>
          </a:p>
          <a:p>
            <a:pPr marL="355600" marR="496570" indent="-342900">
              <a:lnSpc>
                <a:spcPts val="2940"/>
              </a:lnSpc>
              <a:spcBef>
                <a:spcPts val="116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Arial"/>
                <a:cs typeface="Arial"/>
              </a:rPr>
              <a:t>All the inner </a:t>
            </a:r>
            <a:r>
              <a:rPr dirty="0" sz="2800">
                <a:latin typeface="Arial"/>
                <a:cs typeface="Arial"/>
              </a:rPr>
              <a:t>panels and </a:t>
            </a:r>
            <a:r>
              <a:rPr dirty="0" sz="2800" spc="-5">
                <a:latin typeface="Arial"/>
                <a:cs typeface="Arial"/>
              </a:rPr>
              <a:t>wheel arch </a:t>
            </a:r>
            <a:r>
              <a:rPr dirty="0" sz="2800">
                <a:latin typeface="Arial"/>
                <a:cs typeface="Arial"/>
              </a:rPr>
              <a:t>truss panels </a:t>
            </a:r>
            <a:r>
              <a:rPr dirty="0" sz="2800" spc="-5">
                <a:latin typeface="Arial"/>
                <a:cs typeface="Arial"/>
              </a:rPr>
              <a:t>are </a:t>
            </a:r>
            <a:r>
              <a:rPr dirty="0" sz="2800">
                <a:latin typeface="Arial"/>
                <a:cs typeface="Arial"/>
              </a:rPr>
              <a:t>sheet steel </a:t>
            </a:r>
            <a:r>
              <a:rPr dirty="0" sz="2800" spc="-5">
                <a:latin typeface="Arial"/>
                <a:cs typeface="Arial"/>
              </a:rPr>
              <a:t>and  solid </a:t>
            </a:r>
            <a:r>
              <a:rPr dirty="0" sz="2800">
                <a:latin typeface="Arial"/>
                <a:cs typeface="Arial"/>
              </a:rPr>
              <a:t>steel </a:t>
            </a:r>
            <a:r>
              <a:rPr dirty="0" sz="2800" spc="-5">
                <a:latin typeface="Arial"/>
                <a:cs typeface="Arial"/>
              </a:rPr>
              <a:t>riveted to the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pillars.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Arial"/>
                <a:cs typeface="Arial"/>
              </a:rPr>
              <a:t>All the </a:t>
            </a:r>
            <a:r>
              <a:rPr dirty="0" sz="2800">
                <a:latin typeface="Arial"/>
                <a:cs typeface="Arial"/>
              </a:rPr>
              <a:t>outer </a:t>
            </a:r>
            <a:r>
              <a:rPr dirty="0" sz="2800" spc="-5">
                <a:latin typeface="Arial"/>
                <a:cs typeface="Arial"/>
              </a:rPr>
              <a:t>panels and </a:t>
            </a:r>
            <a:r>
              <a:rPr dirty="0" sz="2800">
                <a:latin typeface="Arial"/>
                <a:cs typeface="Arial"/>
              </a:rPr>
              <a:t>roof panels </a:t>
            </a:r>
            <a:r>
              <a:rPr dirty="0" sz="2800" spc="-5">
                <a:latin typeface="Arial"/>
                <a:cs typeface="Arial"/>
              </a:rPr>
              <a:t>are </a:t>
            </a:r>
            <a:r>
              <a:rPr dirty="0" sz="2800">
                <a:latin typeface="Arial"/>
                <a:cs typeface="Arial"/>
              </a:rPr>
              <a:t>pop</a:t>
            </a:r>
            <a:r>
              <a:rPr dirty="0" sz="2800" spc="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riveted.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11691620" cy="5666105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44"/>
              </a:spcBef>
              <a:buChar char="•"/>
              <a:tabLst>
                <a:tab pos="241300" algn="l"/>
              </a:tabLst>
            </a:pP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Advantage:</a:t>
            </a:r>
            <a:endParaRPr sz="2800">
              <a:latin typeface="Arial"/>
              <a:cs typeface="Arial"/>
            </a:endParaRPr>
          </a:p>
          <a:p>
            <a:pPr marL="241300" marR="6479540" indent="-228600">
              <a:lnSpc>
                <a:spcPts val="3020"/>
              </a:lnSpc>
              <a:spcBef>
                <a:spcPts val="1130"/>
              </a:spcBef>
              <a:buChar char="•"/>
              <a:tabLst>
                <a:tab pos="241300" algn="l"/>
              </a:tabLst>
            </a:pPr>
            <a:r>
              <a:rPr dirty="0" sz="2800" spc="-5">
                <a:latin typeface="Arial"/>
                <a:cs typeface="Arial"/>
              </a:rPr>
              <a:t>1.This is used in </a:t>
            </a:r>
            <a:r>
              <a:rPr dirty="0" sz="2800">
                <a:latin typeface="Arial"/>
                <a:cs typeface="Arial"/>
              </a:rPr>
              <a:t>heavy vehicle.  </a:t>
            </a:r>
            <a:r>
              <a:rPr dirty="0" sz="2800" spc="-5">
                <a:latin typeface="Arial"/>
                <a:cs typeface="Arial"/>
              </a:rPr>
              <a:t>2.This is of simple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construction.</a:t>
            </a:r>
            <a:endParaRPr sz="2800">
              <a:latin typeface="Arial"/>
              <a:cs typeface="Arial"/>
            </a:endParaRPr>
          </a:p>
          <a:p>
            <a:pPr marL="241300" marR="643255">
              <a:lnSpc>
                <a:spcPts val="3020"/>
              </a:lnSpc>
              <a:spcBef>
                <a:spcPts val="10"/>
              </a:spcBef>
            </a:pPr>
            <a:r>
              <a:rPr dirty="0" sz="2800" spc="-5">
                <a:latin typeface="Arial"/>
                <a:cs typeface="Arial"/>
              </a:rPr>
              <a:t>3.The </a:t>
            </a:r>
            <a:r>
              <a:rPr dirty="0" sz="2800">
                <a:latin typeface="Arial"/>
                <a:cs typeface="Arial"/>
              </a:rPr>
              <a:t>change </a:t>
            </a:r>
            <a:r>
              <a:rPr dirty="0" sz="2800" spc="-5">
                <a:latin typeface="Arial"/>
                <a:cs typeface="Arial"/>
              </a:rPr>
              <a:t>of designing and the </a:t>
            </a:r>
            <a:r>
              <a:rPr dirty="0" sz="2800">
                <a:latin typeface="Arial"/>
                <a:cs typeface="Arial"/>
              </a:rPr>
              <a:t>alteration </a:t>
            </a:r>
            <a:r>
              <a:rPr dirty="0" sz="2800" spc="-5">
                <a:latin typeface="Arial"/>
                <a:cs typeface="Arial"/>
              </a:rPr>
              <a:t>of frame length is </a:t>
            </a:r>
            <a:r>
              <a:rPr dirty="0" sz="2800" spc="-40">
                <a:latin typeface="Arial"/>
                <a:cs typeface="Arial"/>
              </a:rPr>
              <a:t>easy.  </a:t>
            </a:r>
            <a:r>
              <a:rPr dirty="0" sz="2800">
                <a:latin typeface="Arial"/>
                <a:cs typeface="Arial"/>
              </a:rPr>
              <a:t>4.Servicing </a:t>
            </a:r>
            <a:r>
              <a:rPr dirty="0" sz="2800" spc="-5">
                <a:latin typeface="Arial"/>
                <a:cs typeface="Arial"/>
              </a:rPr>
              <a:t>is </a:t>
            </a:r>
            <a:r>
              <a:rPr dirty="0" sz="2800">
                <a:latin typeface="Arial"/>
                <a:cs typeface="Arial"/>
              </a:rPr>
              <a:t>easy in </a:t>
            </a:r>
            <a:r>
              <a:rPr dirty="0" sz="2800" spc="-5">
                <a:latin typeface="Arial"/>
                <a:cs typeface="Arial"/>
              </a:rPr>
              <a:t>case of any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damage.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ts val="2915"/>
              </a:lnSpc>
            </a:pPr>
            <a:r>
              <a:rPr dirty="0" sz="2800" spc="-5">
                <a:latin typeface="Arial"/>
                <a:cs typeface="Arial"/>
              </a:rPr>
              <a:t>5.There is no need for more expenditure for preventing</a:t>
            </a:r>
            <a:r>
              <a:rPr dirty="0" sz="2800" spc="1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corrosion.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Disadvantage:</a:t>
            </a:r>
            <a:endParaRPr sz="2800">
              <a:latin typeface="Arial"/>
              <a:cs typeface="Arial"/>
            </a:endParaRPr>
          </a:p>
          <a:p>
            <a:pPr marL="241300" marR="1076960" indent="-228600">
              <a:lnSpc>
                <a:spcPts val="3020"/>
              </a:lnSpc>
              <a:spcBef>
                <a:spcPts val="1130"/>
              </a:spcBef>
              <a:buChar char="•"/>
              <a:tabLst>
                <a:tab pos="241300" algn="l"/>
              </a:tabLst>
            </a:pPr>
            <a:r>
              <a:rPr dirty="0" sz="2800" spc="-5">
                <a:latin typeface="Arial"/>
                <a:cs typeface="Arial"/>
              </a:rPr>
              <a:t>1.The weight of the frame is more, due to this the </a:t>
            </a:r>
            <a:r>
              <a:rPr dirty="0" sz="2800">
                <a:latin typeface="Arial"/>
                <a:cs typeface="Arial"/>
              </a:rPr>
              <a:t>vehicle </a:t>
            </a:r>
            <a:r>
              <a:rPr dirty="0" sz="2800" spc="-5">
                <a:latin typeface="Arial"/>
                <a:cs typeface="Arial"/>
              </a:rPr>
              <a:t>speed is  </a:t>
            </a:r>
            <a:r>
              <a:rPr dirty="0" sz="2800">
                <a:latin typeface="Arial"/>
                <a:cs typeface="Arial"/>
              </a:rPr>
              <a:t>decreased. </a:t>
            </a:r>
            <a:r>
              <a:rPr dirty="0" sz="2800" spc="-5">
                <a:latin typeface="Arial"/>
                <a:cs typeface="Arial"/>
              </a:rPr>
              <a:t>More </a:t>
            </a:r>
            <a:r>
              <a:rPr dirty="0" sz="2800">
                <a:latin typeface="Arial"/>
                <a:cs typeface="Arial"/>
              </a:rPr>
              <a:t>fuel is also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required.</a:t>
            </a:r>
            <a:endParaRPr sz="2800">
              <a:latin typeface="Arial"/>
              <a:cs typeface="Arial"/>
            </a:endParaRPr>
          </a:p>
          <a:p>
            <a:pPr marL="241300" marR="5080">
              <a:lnSpc>
                <a:spcPts val="2960"/>
              </a:lnSpc>
              <a:spcBef>
                <a:spcPts val="55"/>
              </a:spcBef>
            </a:pPr>
            <a:r>
              <a:rPr dirty="0" sz="2800" spc="-5">
                <a:latin typeface="Arial"/>
                <a:cs typeface="Arial"/>
              </a:rPr>
              <a:t>2.Since </a:t>
            </a:r>
            <a:r>
              <a:rPr dirty="0" sz="2800">
                <a:latin typeface="Arial"/>
                <a:cs typeface="Arial"/>
              </a:rPr>
              <a:t>the </a:t>
            </a:r>
            <a:r>
              <a:rPr dirty="0" sz="2800" spc="-5">
                <a:latin typeface="Arial"/>
                <a:cs typeface="Arial"/>
              </a:rPr>
              <a:t>floor </a:t>
            </a:r>
            <a:r>
              <a:rPr dirty="0" sz="2800">
                <a:latin typeface="Arial"/>
                <a:cs typeface="Arial"/>
              </a:rPr>
              <a:t>height </a:t>
            </a:r>
            <a:r>
              <a:rPr dirty="0" sz="2800" spc="-5">
                <a:latin typeface="Arial"/>
                <a:cs typeface="Arial"/>
              </a:rPr>
              <a:t>is </a:t>
            </a:r>
            <a:r>
              <a:rPr dirty="0" sz="2800">
                <a:latin typeface="Arial"/>
                <a:cs typeface="Arial"/>
              </a:rPr>
              <a:t>more, the centre </a:t>
            </a:r>
            <a:r>
              <a:rPr dirty="0" sz="2800" spc="-5">
                <a:latin typeface="Arial"/>
                <a:cs typeface="Arial"/>
              </a:rPr>
              <a:t>of </a:t>
            </a:r>
            <a:r>
              <a:rPr dirty="0" sz="2800">
                <a:latin typeface="Arial"/>
                <a:cs typeface="Arial"/>
              </a:rPr>
              <a:t>gravity from </a:t>
            </a: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ground </a:t>
            </a:r>
            <a:r>
              <a:rPr dirty="0" sz="2800" spc="-5">
                <a:latin typeface="Arial"/>
                <a:cs typeface="Arial"/>
              </a:rPr>
              <a:t>will  also be more. Due to this, the </a:t>
            </a:r>
            <a:r>
              <a:rPr dirty="0" sz="2800">
                <a:latin typeface="Arial"/>
                <a:cs typeface="Arial"/>
              </a:rPr>
              <a:t>stability </a:t>
            </a:r>
            <a:r>
              <a:rPr dirty="0" sz="2800" spc="-5">
                <a:latin typeface="Arial"/>
                <a:cs typeface="Arial"/>
              </a:rPr>
              <a:t>will be</a:t>
            </a:r>
            <a:r>
              <a:rPr dirty="0" sz="2800" spc="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decreased.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0"/>
            <a:ext cx="8903970" cy="1169670"/>
          </a:xfrm>
          <a:prstGeom prst="rect"/>
        </p:spPr>
        <p:txBody>
          <a:bodyPr wrap="square" lIns="0" tIns="92075" rIns="0" bIns="0" rtlCol="0" vert="horz">
            <a:spAutoFit/>
          </a:bodyPr>
          <a:lstStyle/>
          <a:p>
            <a:pPr marL="12700" marR="5080">
              <a:lnSpc>
                <a:spcPts val="4210"/>
              </a:lnSpc>
              <a:spcBef>
                <a:spcPts val="725"/>
              </a:spcBef>
            </a:pPr>
            <a:r>
              <a:rPr dirty="0" u="heavy" spc="-5" b="1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CONSTRUCTION OF INTEGRAL</a:t>
            </a:r>
            <a:r>
              <a:rPr dirty="0" u="heavy" spc="-70" b="1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pc="-5" b="1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BUS </a:t>
            </a:r>
            <a:r>
              <a:rPr dirty="0" spc="-5" b="1">
                <a:latin typeface="Arial"/>
                <a:cs typeface="Arial"/>
              </a:rPr>
              <a:t> </a:t>
            </a:r>
            <a:r>
              <a:rPr dirty="0" u="heavy" spc="-5" b="1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BODY(MONOCOQUE / UNIBODY)</a:t>
            </a:r>
            <a:r>
              <a:rPr dirty="0" u="heavy" spc="75" b="1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pc="-5" b="1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:</a:t>
            </a:r>
          </a:p>
        </p:txBody>
      </p:sp>
      <p:sp>
        <p:nvSpPr>
          <p:cNvPr id="3" name="object 3"/>
          <p:cNvSpPr/>
          <p:nvPr/>
        </p:nvSpPr>
        <p:spPr>
          <a:xfrm>
            <a:off x="1615439" y="1847929"/>
            <a:ext cx="8697468" cy="477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3383"/>
            <a:ext cx="6118860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600">
                <a:solidFill>
                  <a:srgbClr val="000000"/>
                </a:solidFill>
              </a:rPr>
              <a:t>Types </a:t>
            </a:r>
            <a:r>
              <a:rPr dirty="0" sz="6600" spc="-50">
                <a:solidFill>
                  <a:srgbClr val="000000"/>
                </a:solidFill>
              </a:rPr>
              <a:t>of </a:t>
            </a:r>
            <a:r>
              <a:rPr dirty="0" sz="6600" spc="-350">
                <a:solidFill>
                  <a:srgbClr val="000000"/>
                </a:solidFill>
              </a:rPr>
              <a:t>car</a:t>
            </a:r>
            <a:r>
              <a:rPr dirty="0" sz="6600" spc="-455">
                <a:solidFill>
                  <a:srgbClr val="000000"/>
                </a:solidFill>
              </a:rPr>
              <a:t> </a:t>
            </a:r>
            <a:r>
              <a:rPr dirty="0" sz="6600" spc="-240">
                <a:solidFill>
                  <a:srgbClr val="000000"/>
                </a:solidFill>
              </a:rPr>
              <a:t>body: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9384665" cy="424878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Char char="•"/>
              <a:tabLst>
                <a:tab pos="241935" algn="l"/>
              </a:tabLst>
            </a:pPr>
            <a:r>
              <a:rPr dirty="0" sz="2800" spc="-240">
                <a:latin typeface="Arial"/>
                <a:cs typeface="Arial"/>
              </a:rPr>
              <a:t>Some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35">
                <a:latin typeface="Arial"/>
                <a:cs typeface="Arial"/>
              </a:rPr>
              <a:t>the important </a:t>
            </a:r>
            <a:r>
              <a:rPr dirty="0" sz="2800" spc="-140">
                <a:latin typeface="Arial"/>
                <a:cs typeface="Arial"/>
              </a:rPr>
              <a:t>car </a:t>
            </a:r>
            <a:r>
              <a:rPr dirty="0" sz="2800" spc="-105">
                <a:latin typeface="Arial"/>
                <a:cs typeface="Arial"/>
              </a:rPr>
              <a:t>body </a:t>
            </a:r>
            <a:r>
              <a:rPr dirty="0" sz="2800" spc="-135">
                <a:latin typeface="Arial"/>
                <a:cs typeface="Arial"/>
              </a:rPr>
              <a:t>styles </a:t>
            </a:r>
            <a:r>
              <a:rPr dirty="0" sz="2800" spc="-130">
                <a:latin typeface="Arial"/>
                <a:cs typeface="Arial"/>
              </a:rPr>
              <a:t>are </a:t>
            </a:r>
            <a:r>
              <a:rPr dirty="0" sz="2800" spc="-260">
                <a:latin typeface="Arial"/>
                <a:cs typeface="Arial"/>
              </a:rPr>
              <a:t>as </a:t>
            </a:r>
            <a:r>
              <a:rPr dirty="0" sz="2800" spc="-75">
                <a:latin typeface="Arial"/>
                <a:cs typeface="Arial"/>
              </a:rPr>
              <a:t>mentioned</a:t>
            </a:r>
            <a:r>
              <a:rPr dirty="0" sz="2800" spc="-240">
                <a:latin typeface="Arial"/>
                <a:cs typeface="Arial"/>
              </a:rPr>
              <a:t> </a:t>
            </a:r>
            <a:r>
              <a:rPr dirty="0" sz="2800" spc="-105">
                <a:latin typeface="Arial"/>
                <a:cs typeface="Arial"/>
              </a:rPr>
              <a:t>below.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ts val="3195"/>
              </a:lnSpc>
              <a:spcBef>
                <a:spcPts val="670"/>
              </a:spcBef>
              <a:buChar char="•"/>
              <a:tabLst>
                <a:tab pos="241935" algn="l"/>
              </a:tabLst>
            </a:pPr>
            <a:r>
              <a:rPr dirty="0" sz="2800" spc="-110">
                <a:latin typeface="Arial"/>
                <a:cs typeface="Arial"/>
              </a:rPr>
              <a:t>1.</a:t>
            </a:r>
            <a:r>
              <a:rPr dirty="0" sz="2800" spc="-140">
                <a:latin typeface="Arial"/>
                <a:cs typeface="Arial"/>
              </a:rPr>
              <a:t> </a:t>
            </a:r>
            <a:r>
              <a:rPr dirty="0" sz="2800" spc="-155">
                <a:latin typeface="Arial"/>
                <a:cs typeface="Arial"/>
              </a:rPr>
              <a:t>Hatchback</a:t>
            </a:r>
            <a:endParaRPr sz="2800">
              <a:latin typeface="Arial"/>
              <a:cs typeface="Arial"/>
            </a:endParaRPr>
          </a:p>
          <a:p>
            <a:pPr lvl="1" marL="593090" indent="-351790">
              <a:lnSpc>
                <a:spcPts val="3025"/>
              </a:lnSpc>
              <a:buAutoNum type="arabicPeriod" startAt="2"/>
              <a:tabLst>
                <a:tab pos="593725" algn="l"/>
              </a:tabLst>
            </a:pPr>
            <a:r>
              <a:rPr dirty="0" sz="2800" spc="-165">
                <a:latin typeface="Arial"/>
                <a:cs typeface="Arial"/>
              </a:rPr>
              <a:t>Sedan(saloon)</a:t>
            </a:r>
            <a:endParaRPr sz="2800">
              <a:latin typeface="Arial"/>
              <a:cs typeface="Arial"/>
            </a:endParaRPr>
          </a:p>
          <a:p>
            <a:pPr lvl="1" marL="593090" indent="-351790">
              <a:lnSpc>
                <a:spcPts val="3025"/>
              </a:lnSpc>
              <a:buAutoNum type="arabicPeriod" startAt="2"/>
              <a:tabLst>
                <a:tab pos="593725" algn="l"/>
              </a:tabLst>
            </a:pPr>
            <a:r>
              <a:rPr dirty="0" sz="2800" spc="-204">
                <a:latin typeface="Arial"/>
                <a:cs typeface="Arial"/>
              </a:rPr>
              <a:t>MUV/SUV</a:t>
            </a:r>
            <a:endParaRPr sz="2800">
              <a:latin typeface="Arial"/>
              <a:cs typeface="Arial"/>
            </a:endParaRPr>
          </a:p>
          <a:p>
            <a:pPr lvl="1" marL="593090" indent="-351790">
              <a:lnSpc>
                <a:spcPts val="3025"/>
              </a:lnSpc>
              <a:buAutoNum type="arabicPeriod" startAt="2"/>
              <a:tabLst>
                <a:tab pos="593725" algn="l"/>
              </a:tabLst>
            </a:pPr>
            <a:r>
              <a:rPr dirty="0" sz="2800" spc="-200">
                <a:latin typeface="Arial"/>
                <a:cs typeface="Arial"/>
              </a:rPr>
              <a:t>Coupe</a:t>
            </a:r>
            <a:endParaRPr sz="2800">
              <a:latin typeface="Arial"/>
              <a:cs typeface="Arial"/>
            </a:endParaRPr>
          </a:p>
          <a:p>
            <a:pPr lvl="1" marL="593725" indent="-352425">
              <a:lnSpc>
                <a:spcPts val="3025"/>
              </a:lnSpc>
              <a:buAutoNum type="arabicPeriod" startAt="2"/>
              <a:tabLst>
                <a:tab pos="594360" algn="l"/>
              </a:tabLst>
            </a:pPr>
            <a:r>
              <a:rPr dirty="0" sz="2800" spc="-105">
                <a:latin typeface="Arial"/>
                <a:cs typeface="Arial"/>
              </a:rPr>
              <a:t>Convertible</a:t>
            </a:r>
            <a:endParaRPr sz="2800">
              <a:latin typeface="Arial"/>
              <a:cs typeface="Arial"/>
            </a:endParaRPr>
          </a:p>
          <a:p>
            <a:pPr lvl="1" marL="593090" indent="-351790">
              <a:lnSpc>
                <a:spcPts val="3025"/>
              </a:lnSpc>
              <a:buAutoNum type="arabicPeriod" startAt="2"/>
              <a:tabLst>
                <a:tab pos="593725" algn="l"/>
              </a:tabLst>
            </a:pPr>
            <a:r>
              <a:rPr dirty="0" sz="2800" spc="-95">
                <a:latin typeface="Arial"/>
                <a:cs typeface="Arial"/>
              </a:rPr>
              <a:t>limousine</a:t>
            </a:r>
            <a:endParaRPr sz="2800">
              <a:latin typeface="Arial"/>
              <a:cs typeface="Arial"/>
            </a:endParaRPr>
          </a:p>
          <a:p>
            <a:pPr lvl="1" marL="593090" indent="-351790">
              <a:lnSpc>
                <a:spcPts val="3025"/>
              </a:lnSpc>
              <a:buAutoNum type="arabicPeriod" startAt="2"/>
              <a:tabLst>
                <a:tab pos="593725" algn="l"/>
              </a:tabLst>
            </a:pPr>
            <a:r>
              <a:rPr dirty="0" sz="2800" spc="-250">
                <a:latin typeface="Arial"/>
                <a:cs typeface="Arial"/>
              </a:rPr>
              <a:t>Van</a:t>
            </a:r>
            <a:endParaRPr sz="2800">
              <a:latin typeface="Arial"/>
              <a:cs typeface="Arial"/>
            </a:endParaRPr>
          </a:p>
          <a:p>
            <a:pPr lvl="1" marL="593090" indent="-351790">
              <a:lnSpc>
                <a:spcPts val="3190"/>
              </a:lnSpc>
              <a:buAutoNum type="arabicPeriod" startAt="2"/>
              <a:tabLst>
                <a:tab pos="593725" algn="l"/>
              </a:tabLst>
            </a:pPr>
            <a:r>
              <a:rPr dirty="0" sz="2800" spc="-235">
                <a:latin typeface="Arial"/>
                <a:cs typeface="Arial"/>
              </a:rPr>
              <a:t>Jeep</a:t>
            </a:r>
            <a:endParaRPr sz="2800">
              <a:latin typeface="Arial"/>
              <a:cs typeface="Arial"/>
            </a:endParaRPr>
          </a:p>
          <a:p>
            <a:pPr lvl="1" marL="525780" indent="-270510">
              <a:lnSpc>
                <a:spcPct val="100000"/>
              </a:lnSpc>
              <a:spcBef>
                <a:spcPts val="660"/>
              </a:spcBef>
              <a:buAutoNum type="arabicPeriod" startAt="2"/>
              <a:tabLst>
                <a:tab pos="526415" algn="l"/>
              </a:tabLst>
            </a:pPr>
            <a:r>
              <a:rPr dirty="0" sz="2800" spc="-165">
                <a:latin typeface="Arial"/>
                <a:cs typeface="Arial"/>
              </a:rPr>
              <a:t>Pickup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114">
                <a:latin typeface="Arial"/>
                <a:cs typeface="Arial"/>
              </a:rPr>
              <a:t>vehicle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02463"/>
            <a:ext cx="11939905" cy="6400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ts val="245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latin typeface="Arial"/>
                <a:cs typeface="Arial"/>
              </a:rPr>
              <a:t>Monocoque, </a:t>
            </a:r>
            <a:r>
              <a:rPr dirty="0" sz="2400" spc="-5">
                <a:latin typeface="Arial"/>
                <a:cs typeface="Arial"/>
              </a:rPr>
              <a:t>meaning </a:t>
            </a:r>
            <a:r>
              <a:rPr dirty="0" sz="2400" b="1">
                <a:latin typeface="Arial"/>
                <a:cs typeface="Arial"/>
              </a:rPr>
              <a:t>'single </a:t>
            </a:r>
            <a:r>
              <a:rPr dirty="0" sz="2400" spc="-5" b="1">
                <a:latin typeface="Arial"/>
                <a:cs typeface="Arial"/>
              </a:rPr>
              <a:t>shell' </a:t>
            </a:r>
            <a:r>
              <a:rPr dirty="0" sz="2400">
                <a:latin typeface="Arial"/>
                <a:cs typeface="Arial"/>
              </a:rPr>
              <a:t>in </a:t>
            </a:r>
            <a:r>
              <a:rPr dirty="0" sz="2400" spc="-5">
                <a:latin typeface="Arial"/>
                <a:cs typeface="Arial"/>
              </a:rPr>
              <a:t>French, </a:t>
            </a:r>
            <a:r>
              <a:rPr dirty="0" sz="2400">
                <a:latin typeface="Arial"/>
                <a:cs typeface="Arial"/>
              </a:rPr>
              <a:t>is a construction </a:t>
            </a:r>
            <a:r>
              <a:rPr dirty="0" sz="2400" spc="-5">
                <a:latin typeface="Arial"/>
                <a:cs typeface="Arial"/>
              </a:rPr>
              <a:t>technique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endParaRPr sz="2400">
              <a:latin typeface="Arial"/>
              <a:cs typeface="Arial"/>
            </a:endParaRPr>
          </a:p>
          <a:p>
            <a:pPr marL="355600" marR="62865">
              <a:lnSpc>
                <a:spcPct val="70000"/>
              </a:lnSpc>
              <a:spcBef>
                <a:spcPts val="434"/>
              </a:spcBef>
            </a:pPr>
            <a:r>
              <a:rPr dirty="0" sz="2400" spc="-5">
                <a:latin typeface="Arial"/>
                <a:cs typeface="Arial"/>
              </a:rPr>
              <a:t>utilizes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external skin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support some or </a:t>
            </a:r>
            <a:r>
              <a:rPr dirty="0" sz="2400">
                <a:latin typeface="Arial"/>
                <a:cs typeface="Arial"/>
              </a:rPr>
              <a:t>most of the </a:t>
            </a:r>
            <a:r>
              <a:rPr dirty="0" sz="2400" spc="-5">
                <a:latin typeface="Arial"/>
                <a:cs typeface="Arial"/>
              </a:rPr>
              <a:t>load.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technique </a:t>
            </a:r>
            <a:r>
              <a:rPr dirty="0" sz="2400">
                <a:latin typeface="Arial"/>
                <a:cs typeface="Arial"/>
              </a:rPr>
              <a:t>may </a:t>
            </a:r>
            <a:r>
              <a:rPr dirty="0" sz="2400" spc="-5">
                <a:latin typeface="Arial"/>
                <a:cs typeface="Arial"/>
              </a:rPr>
              <a:t>also  be called </a:t>
            </a:r>
            <a:r>
              <a:rPr dirty="0" sz="2400" spc="-5" b="1">
                <a:latin typeface="Arial"/>
                <a:cs typeface="Arial"/>
              </a:rPr>
              <a:t>structural skin </a:t>
            </a:r>
            <a:r>
              <a:rPr dirty="0" sz="2400" spc="-5">
                <a:latin typeface="Arial"/>
                <a:cs typeface="Arial"/>
              </a:rPr>
              <a:t>or </a:t>
            </a:r>
            <a:r>
              <a:rPr dirty="0" sz="2400" spc="-5" b="1">
                <a:latin typeface="Arial"/>
                <a:cs typeface="Arial"/>
              </a:rPr>
              <a:t>stressed</a:t>
            </a:r>
            <a:r>
              <a:rPr dirty="0" sz="2400" spc="6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skin</a:t>
            </a:r>
            <a:r>
              <a:rPr dirty="0" sz="2400" spc="-5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marR="1478280" indent="-342900">
              <a:lnSpc>
                <a:spcPct val="70000"/>
              </a:lnSpc>
              <a:spcBef>
                <a:spcPts val="1005"/>
              </a:spcBef>
              <a:buChar char="•"/>
              <a:tabLst>
                <a:tab pos="434340" algn="l"/>
                <a:tab pos="434975" algn="l"/>
              </a:tabLst>
            </a:pP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semi-monocoque is a hybrid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a mutually reinforcing tensile shell and  compressive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structure.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450"/>
              </a:lnSpc>
              <a:spcBef>
                <a:spcPts val="13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Unitary body </a:t>
            </a:r>
            <a:r>
              <a:rPr dirty="0" sz="2400">
                <a:latin typeface="Arial"/>
                <a:cs typeface="Arial"/>
              </a:rPr>
              <a:t>/ </a:t>
            </a:r>
            <a:r>
              <a:rPr dirty="0" sz="2400" spc="-5">
                <a:latin typeface="Arial"/>
                <a:cs typeface="Arial"/>
              </a:rPr>
              <a:t>unit body </a:t>
            </a:r>
            <a:r>
              <a:rPr dirty="0" sz="2400">
                <a:latin typeface="Arial"/>
                <a:cs typeface="Arial"/>
              </a:rPr>
              <a:t>- </a:t>
            </a:r>
            <a:r>
              <a:rPr dirty="0" sz="2400" spc="-5">
                <a:latin typeface="Arial"/>
                <a:cs typeface="Arial"/>
              </a:rPr>
              <a:t>uses </a:t>
            </a:r>
            <a:r>
              <a:rPr dirty="0" sz="2400">
                <a:latin typeface="Arial"/>
                <a:cs typeface="Arial"/>
              </a:rPr>
              <a:t>a system </a:t>
            </a:r>
            <a:r>
              <a:rPr dirty="0" sz="2400" spc="-5">
                <a:latin typeface="Arial"/>
                <a:cs typeface="Arial"/>
              </a:rPr>
              <a:t>of box sections,bulkheads and </a:t>
            </a:r>
            <a:r>
              <a:rPr dirty="0" sz="2400">
                <a:latin typeface="Arial"/>
                <a:cs typeface="Arial"/>
              </a:rPr>
              <a:t>tubes</a:t>
            </a:r>
            <a:r>
              <a:rPr dirty="0" sz="2400" spc="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355600" marR="311150">
              <a:lnSpc>
                <a:spcPct val="70000"/>
              </a:lnSpc>
              <a:spcBef>
                <a:spcPts val="430"/>
              </a:spcBef>
            </a:pPr>
            <a:r>
              <a:rPr dirty="0" sz="2400" spc="-5">
                <a:latin typeface="Arial"/>
                <a:cs typeface="Arial"/>
              </a:rPr>
              <a:t>provide </a:t>
            </a:r>
            <a:r>
              <a:rPr dirty="0" sz="2400">
                <a:latin typeface="Arial"/>
                <a:cs typeface="Arial"/>
              </a:rPr>
              <a:t>most </a:t>
            </a:r>
            <a:r>
              <a:rPr dirty="0" sz="2400" spc="-5">
                <a:latin typeface="Arial"/>
                <a:cs typeface="Arial"/>
              </a:rPr>
              <a:t>of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strength of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vehicle,to which </a:t>
            </a:r>
            <a:r>
              <a:rPr dirty="0" sz="2400">
                <a:latin typeface="Arial"/>
                <a:cs typeface="Arial"/>
              </a:rPr>
              <a:t>the stressed </a:t>
            </a:r>
            <a:r>
              <a:rPr dirty="0" sz="2400" spc="-5">
                <a:latin typeface="Arial"/>
                <a:cs typeface="Arial"/>
              </a:rPr>
              <a:t>skin adds relatively  little </a:t>
            </a:r>
            <a:r>
              <a:rPr dirty="0" sz="2400">
                <a:latin typeface="Arial"/>
                <a:cs typeface="Arial"/>
              </a:rPr>
              <a:t>strength </a:t>
            </a:r>
            <a:r>
              <a:rPr dirty="0" sz="2400" spc="-5">
                <a:latin typeface="Arial"/>
                <a:cs typeface="Arial"/>
              </a:rPr>
              <a:t>or </a:t>
            </a:r>
            <a:r>
              <a:rPr dirty="0" sz="2400" spc="-10">
                <a:latin typeface="Arial"/>
                <a:cs typeface="Arial"/>
              </a:rPr>
              <a:t>stiffness.</a:t>
            </a:r>
            <a:endParaRPr sz="2400">
              <a:latin typeface="Arial"/>
              <a:cs typeface="Arial"/>
            </a:endParaRPr>
          </a:p>
          <a:p>
            <a:pPr marL="355600" marR="562610" indent="-342900">
              <a:lnSpc>
                <a:spcPct val="70000"/>
              </a:lnSpc>
              <a:spcBef>
                <a:spcPts val="10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In </a:t>
            </a:r>
            <a:r>
              <a:rPr dirty="0" sz="2400" spc="-5">
                <a:latin typeface="Arial"/>
                <a:cs typeface="Arial"/>
              </a:rPr>
              <a:t>integral bus construction, a base </a:t>
            </a:r>
            <a:r>
              <a:rPr dirty="0" sz="2400">
                <a:latin typeface="Arial"/>
                <a:cs typeface="Arial"/>
              </a:rPr>
              <a:t>structure </a:t>
            </a:r>
            <a:r>
              <a:rPr dirty="0" sz="2400" spc="-5">
                <a:latin typeface="Arial"/>
                <a:cs typeface="Arial"/>
              </a:rPr>
              <a:t>is formed with 4 long Side </a:t>
            </a:r>
            <a:r>
              <a:rPr dirty="0" sz="2400">
                <a:latin typeface="Arial"/>
                <a:cs typeface="Arial"/>
              </a:rPr>
              <a:t>members,  cross members, </a:t>
            </a:r>
            <a:r>
              <a:rPr dirty="0" sz="2400" spc="-5">
                <a:latin typeface="Arial"/>
                <a:cs typeface="Arial"/>
              </a:rPr>
              <a:t>outriggers and wheel arch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supports.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450"/>
              </a:lnSpc>
              <a:spcBef>
                <a:spcPts val="14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Units like engine </a:t>
            </a:r>
            <a:r>
              <a:rPr dirty="0" sz="2400">
                <a:latin typeface="Arial"/>
                <a:cs typeface="Arial"/>
              </a:rPr>
              <a:t>, </a:t>
            </a:r>
            <a:r>
              <a:rPr dirty="0" sz="2400" spc="-5">
                <a:latin typeface="Arial"/>
                <a:cs typeface="Arial"/>
              </a:rPr>
              <a:t>gear </a:t>
            </a:r>
            <a:r>
              <a:rPr dirty="0" sz="2400" spc="-10">
                <a:latin typeface="Arial"/>
                <a:cs typeface="Arial"/>
              </a:rPr>
              <a:t>box, axles </a:t>
            </a:r>
            <a:r>
              <a:rPr dirty="0" sz="2400">
                <a:latin typeface="Arial"/>
                <a:cs typeface="Arial"/>
              </a:rPr>
              <a:t>etc are mounted on the </a:t>
            </a:r>
            <a:r>
              <a:rPr dirty="0" sz="2400" spc="-5">
                <a:latin typeface="Arial"/>
                <a:cs typeface="Arial"/>
              </a:rPr>
              <a:t>flexible Under</a:t>
            </a:r>
            <a:r>
              <a:rPr dirty="0" sz="2400" spc="1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structure,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450"/>
              </a:lnSpc>
            </a:pPr>
            <a:r>
              <a:rPr dirty="0" sz="2400" spc="-5">
                <a:latin typeface="Arial"/>
                <a:cs typeface="Arial"/>
              </a:rPr>
              <a:t>which is fabricated by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welding.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These under </a:t>
            </a:r>
            <a:r>
              <a:rPr dirty="0" sz="2400">
                <a:latin typeface="Arial"/>
                <a:cs typeface="Arial"/>
              </a:rPr>
              <a:t>structures </a:t>
            </a:r>
            <a:r>
              <a:rPr dirty="0" sz="2400" spc="-5">
                <a:latin typeface="Arial"/>
                <a:cs typeface="Arial"/>
              </a:rPr>
              <a:t>are painted with suitable colors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prevent corrosion</a:t>
            </a:r>
            <a:r>
              <a:rPr dirty="0" sz="2400" spc="1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70000"/>
              </a:lnSpc>
              <a:spcBef>
                <a:spcPts val="994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body pillars which are ring </a:t>
            </a:r>
            <a:r>
              <a:rPr dirty="0" sz="2400">
                <a:latin typeface="Arial"/>
                <a:cs typeface="Arial"/>
              </a:rPr>
              <a:t>frames </a:t>
            </a:r>
            <a:r>
              <a:rPr dirty="0" sz="2400" spc="-5">
                <a:latin typeface="Arial"/>
                <a:cs typeface="Arial"/>
              </a:rPr>
              <a:t>are attached </a:t>
            </a:r>
            <a:r>
              <a:rPr dirty="0" sz="2400">
                <a:latin typeface="Arial"/>
                <a:cs typeface="Arial"/>
              </a:rPr>
              <a:t>to the </a:t>
            </a:r>
            <a:r>
              <a:rPr dirty="0" sz="2400" spc="-5">
                <a:latin typeface="Arial"/>
                <a:cs typeface="Arial"/>
              </a:rPr>
              <a:t>two extreme Side members  called sole bars by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bolting.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The panelling </a:t>
            </a:r>
            <a:r>
              <a:rPr dirty="0" sz="2400">
                <a:latin typeface="Arial"/>
                <a:cs typeface="Arial"/>
              </a:rPr>
              <a:t>is </a:t>
            </a:r>
            <a:r>
              <a:rPr dirty="0" sz="2400" spc="-5">
                <a:latin typeface="Arial"/>
                <a:cs typeface="Arial"/>
              </a:rPr>
              <a:t>done </a:t>
            </a:r>
            <a:r>
              <a:rPr dirty="0" sz="2400">
                <a:latin typeface="Arial"/>
                <a:cs typeface="Arial"/>
              </a:rPr>
              <a:t>as </a:t>
            </a:r>
            <a:r>
              <a:rPr dirty="0" sz="2400" spc="-5">
                <a:latin typeface="Arial"/>
                <a:cs typeface="Arial"/>
              </a:rPr>
              <a:t>per specifications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give good integral</a:t>
            </a:r>
            <a:r>
              <a:rPr dirty="0" sz="2400" spc="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Structure.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450"/>
              </a:lnSpc>
              <a:spcBef>
                <a:spcPts val="13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under and body </a:t>
            </a:r>
            <a:r>
              <a:rPr dirty="0" sz="2400">
                <a:latin typeface="Arial"/>
                <a:cs typeface="Arial"/>
              </a:rPr>
              <a:t>structure act </a:t>
            </a:r>
            <a:r>
              <a:rPr dirty="0" sz="2400" spc="-10">
                <a:latin typeface="Arial"/>
                <a:cs typeface="Arial"/>
              </a:rPr>
              <a:t>as </a:t>
            </a:r>
            <a:r>
              <a:rPr dirty="0" sz="2400" spc="-5">
                <a:latin typeface="Arial"/>
                <a:cs typeface="Arial"/>
              </a:rPr>
              <a:t>a single </a:t>
            </a:r>
            <a:r>
              <a:rPr dirty="0" sz="2400">
                <a:latin typeface="Arial"/>
                <a:cs typeface="Arial"/>
              </a:rPr>
              <a:t>structure to </a:t>
            </a:r>
            <a:r>
              <a:rPr dirty="0" sz="2400" spc="-5">
                <a:latin typeface="Arial"/>
                <a:cs typeface="Arial"/>
              </a:rPr>
              <a:t>carry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Load.Thus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9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355600" marR="189230">
              <a:lnSpc>
                <a:spcPct val="70000"/>
              </a:lnSpc>
              <a:spcBef>
                <a:spcPts val="430"/>
              </a:spcBef>
            </a:pPr>
            <a:r>
              <a:rPr dirty="0" sz="2400" spc="-5">
                <a:latin typeface="Arial"/>
                <a:cs typeface="Arial"/>
              </a:rPr>
              <a:t>given load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integral </a:t>
            </a:r>
            <a:r>
              <a:rPr dirty="0" sz="2400">
                <a:latin typeface="Arial"/>
                <a:cs typeface="Arial"/>
              </a:rPr>
              <a:t>structure </a:t>
            </a:r>
            <a:r>
              <a:rPr dirty="0" sz="2400" spc="-5">
                <a:latin typeface="Arial"/>
                <a:cs typeface="Arial"/>
              </a:rPr>
              <a:t>will withstand more </a:t>
            </a:r>
            <a:r>
              <a:rPr dirty="0" sz="2400">
                <a:latin typeface="Arial"/>
                <a:cs typeface="Arial"/>
              </a:rPr>
              <a:t>stress </a:t>
            </a:r>
            <a:r>
              <a:rPr dirty="0" sz="2400" spc="-5">
                <a:latin typeface="Arial"/>
                <a:cs typeface="Arial"/>
              </a:rPr>
              <a:t>which indicates that every  member </a:t>
            </a:r>
            <a:r>
              <a:rPr dirty="0" sz="2400">
                <a:latin typeface="Arial"/>
                <a:cs typeface="Arial"/>
              </a:rPr>
              <a:t>of the structure </a:t>
            </a:r>
            <a:r>
              <a:rPr dirty="0" sz="2400" spc="-5">
                <a:latin typeface="Arial"/>
                <a:cs typeface="Arial"/>
              </a:rPr>
              <a:t>is sharing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load.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1274"/>
            <a:ext cx="680783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pc="-5">
                <a:uFill>
                  <a:solidFill>
                    <a:srgbClr val="FF0000"/>
                  </a:solidFill>
                </a:uFill>
              </a:rPr>
              <a:t>DESIGN OF INTEGRAL</a:t>
            </a:r>
            <a:r>
              <a:rPr dirty="0" u="heavy" spc="-160">
                <a:uFill>
                  <a:solidFill>
                    <a:srgbClr val="FF0000"/>
                  </a:solidFill>
                </a:uFill>
              </a:rPr>
              <a:t> </a:t>
            </a:r>
            <a:r>
              <a:rPr dirty="0" u="heavy" spc="-5">
                <a:uFill>
                  <a:solidFill>
                    <a:srgbClr val="FF0000"/>
                  </a:solidFill>
                </a:uFill>
              </a:rPr>
              <a:t>BUS: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698119"/>
            <a:ext cx="10217785" cy="50444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2740" indent="-332740">
              <a:lnSpc>
                <a:spcPct val="100000"/>
              </a:lnSpc>
              <a:spcBef>
                <a:spcPts val="105"/>
              </a:spcBef>
              <a:buChar char="•"/>
              <a:tabLst>
                <a:tab pos="332740" algn="l"/>
                <a:tab pos="333375" algn="l"/>
              </a:tabLst>
            </a:pPr>
            <a:r>
              <a:rPr dirty="0" sz="2600">
                <a:latin typeface="Arial"/>
                <a:cs typeface="Arial"/>
              </a:rPr>
              <a:t>Chassis under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structure</a:t>
            </a:r>
            <a:endParaRPr sz="2600">
              <a:latin typeface="Arial"/>
              <a:cs typeface="Arial"/>
            </a:endParaRPr>
          </a:p>
          <a:p>
            <a:pPr marL="355600" marR="273050" indent="-342900">
              <a:lnSpc>
                <a:spcPct val="70100"/>
              </a:lnSpc>
              <a:spcBef>
                <a:spcPts val="99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600">
                <a:latin typeface="Arial"/>
                <a:cs typeface="Arial"/>
              </a:rPr>
              <a:t>Unit weights like engine, gear box, </a:t>
            </a:r>
            <a:r>
              <a:rPr dirty="0" sz="2600" spc="-10">
                <a:latin typeface="Arial"/>
                <a:cs typeface="Arial"/>
              </a:rPr>
              <a:t>radiator,steering </a:t>
            </a:r>
            <a:r>
              <a:rPr dirty="0" sz="2600">
                <a:latin typeface="Arial"/>
                <a:cs typeface="Arial"/>
              </a:rPr>
              <a:t>box, batteries  and fuel tank acting as point loads at the mounting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points.</a:t>
            </a:r>
            <a:endParaRPr sz="2600">
              <a:latin typeface="Arial"/>
              <a:cs typeface="Arial"/>
            </a:endParaRPr>
          </a:p>
          <a:p>
            <a:pPr marL="447040" indent="-434340">
              <a:lnSpc>
                <a:spcPct val="100000"/>
              </a:lnSpc>
              <a:spcBef>
                <a:spcPts val="60"/>
              </a:spcBef>
              <a:buChar char="•"/>
              <a:tabLst>
                <a:tab pos="447040" algn="l"/>
                <a:tab pos="447675" algn="l"/>
              </a:tabLst>
            </a:pPr>
            <a:r>
              <a:rPr dirty="0" sz="2600" spc="-10">
                <a:latin typeface="Arial"/>
                <a:cs typeface="Arial"/>
              </a:rPr>
              <a:t>Weight </a:t>
            </a:r>
            <a:r>
              <a:rPr dirty="0" sz="2600">
                <a:latin typeface="Arial"/>
                <a:cs typeface="Arial"/>
              </a:rPr>
              <a:t>of under stucture considered as uniformly distributed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load.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ts val="2650"/>
              </a:lnSpc>
              <a:spcBef>
                <a:spcPts val="7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600">
                <a:latin typeface="Arial"/>
                <a:cs typeface="Arial"/>
              </a:rPr>
              <a:t>Considering the vertical and lateral bending,moment is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calculated</a:t>
            </a:r>
            <a:endParaRPr sz="2600">
              <a:latin typeface="Arial"/>
              <a:cs typeface="Arial"/>
            </a:endParaRPr>
          </a:p>
          <a:p>
            <a:pPr marL="355600" marR="5080">
              <a:lnSpc>
                <a:spcPct val="70000"/>
              </a:lnSpc>
              <a:spcBef>
                <a:spcPts val="470"/>
              </a:spcBef>
            </a:pPr>
            <a:r>
              <a:rPr dirty="0" sz="2600">
                <a:latin typeface="Arial"/>
                <a:cs typeface="Arial"/>
              </a:rPr>
              <a:t>and a section required to carry the weights is decided allowing for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  reservefactor depending on the road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conditions.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885825" indent="-873125">
              <a:lnSpc>
                <a:spcPct val="100000"/>
              </a:lnSpc>
              <a:buClr>
                <a:srgbClr val="000000"/>
              </a:buClr>
              <a:buChar char="•"/>
              <a:tabLst>
                <a:tab pos="885825" algn="l"/>
                <a:tab pos="886460" algn="l"/>
              </a:tabLst>
            </a:pPr>
            <a:r>
              <a:rPr dirty="0" sz="2600">
                <a:solidFill>
                  <a:srgbClr val="FF0000"/>
                </a:solidFill>
                <a:latin typeface="Arial"/>
                <a:cs typeface="Arial"/>
              </a:rPr>
              <a:t>Chassis body</a:t>
            </a:r>
            <a:r>
              <a:rPr dirty="0" sz="26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0000"/>
                </a:solidFill>
                <a:latin typeface="Arial"/>
                <a:cs typeface="Arial"/>
              </a:rPr>
              <a:t>structure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600">
                <a:latin typeface="Arial"/>
                <a:cs typeface="Arial"/>
              </a:rPr>
              <a:t>Body weight considered as uniformly distributed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load.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600">
                <a:latin typeface="Arial"/>
                <a:cs typeface="Arial"/>
              </a:rPr>
              <a:t>Payload considered as uniformly distributed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load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ts val="2650"/>
              </a:lnSpc>
              <a:spcBef>
                <a:spcPts val="6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600">
                <a:latin typeface="Arial"/>
                <a:cs typeface="Arial"/>
              </a:rPr>
              <a:t>Considering bending ,torsion and combination of both, </a:t>
            </a:r>
            <a:r>
              <a:rPr dirty="0" sz="2600" spc="-5">
                <a:latin typeface="Arial"/>
                <a:cs typeface="Arial"/>
              </a:rPr>
              <a:t>the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body</a:t>
            </a:r>
            <a:endParaRPr sz="2600">
              <a:latin typeface="Arial"/>
              <a:cs typeface="Arial"/>
            </a:endParaRPr>
          </a:p>
          <a:p>
            <a:pPr marL="355600" marR="113664">
              <a:lnSpc>
                <a:spcPct val="70000"/>
              </a:lnSpc>
              <a:spcBef>
                <a:spcPts val="465"/>
              </a:spcBef>
            </a:pPr>
            <a:r>
              <a:rPr dirty="0" sz="2600">
                <a:latin typeface="Arial"/>
                <a:cs typeface="Arial"/>
              </a:rPr>
              <a:t>structure is designed allowing for a reserve factor depending in the  road conditions.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11938000" cy="65278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u="heavy" sz="22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Advantages: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245"/>
              </a:lnSpc>
              <a:spcBef>
                <a:spcPts val="204"/>
              </a:spcBef>
            </a:pPr>
            <a:r>
              <a:rPr dirty="0" sz="2200" spc="-5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lvl="1" marL="241300">
              <a:lnSpc>
                <a:spcPts val="1850"/>
              </a:lnSpc>
              <a:buSzPct val="95454"/>
              <a:buAutoNum type="arabicPeriod"/>
              <a:tabLst>
                <a:tab pos="474980" algn="l"/>
              </a:tabLst>
            </a:pPr>
            <a:r>
              <a:rPr dirty="0" sz="2200" spc="-5">
                <a:latin typeface="Arial"/>
                <a:cs typeface="Arial"/>
              </a:rPr>
              <a:t>Light </a:t>
            </a:r>
            <a:r>
              <a:rPr dirty="0" sz="2200">
                <a:latin typeface="Arial"/>
                <a:cs typeface="Arial"/>
              </a:rPr>
              <a:t>in </a:t>
            </a:r>
            <a:r>
              <a:rPr dirty="0" sz="2200" spc="-5">
                <a:latin typeface="Arial"/>
                <a:cs typeface="Arial"/>
              </a:rPr>
              <a:t>weight compared with conventional type of body construction. </a:t>
            </a:r>
            <a:r>
              <a:rPr dirty="0" sz="2200">
                <a:latin typeface="Arial"/>
                <a:cs typeface="Arial"/>
              </a:rPr>
              <a:t>so </a:t>
            </a:r>
            <a:r>
              <a:rPr dirty="0" sz="2200" spc="-5">
                <a:latin typeface="Arial"/>
                <a:cs typeface="Arial"/>
              </a:rPr>
              <a:t>fuel consumption</a:t>
            </a:r>
            <a:r>
              <a:rPr dirty="0" sz="2200" spc="22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is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1850"/>
              </a:lnSpc>
            </a:pPr>
            <a:r>
              <a:rPr dirty="0" sz="2200" spc="-5">
                <a:latin typeface="Arial"/>
                <a:cs typeface="Arial"/>
              </a:rPr>
              <a:t>less.</a:t>
            </a:r>
            <a:endParaRPr sz="2200">
              <a:latin typeface="Arial"/>
              <a:cs typeface="Arial"/>
            </a:endParaRPr>
          </a:p>
          <a:p>
            <a:pPr lvl="1" marL="241300">
              <a:lnSpc>
                <a:spcPts val="1850"/>
              </a:lnSpc>
              <a:buSzPct val="95454"/>
              <a:buAutoNum type="arabicPeriod" startAt="2"/>
              <a:tabLst>
                <a:tab pos="474980" algn="l"/>
              </a:tabLst>
            </a:pPr>
            <a:r>
              <a:rPr dirty="0" sz="2200" spc="-5">
                <a:latin typeface="Arial"/>
                <a:cs typeface="Arial"/>
              </a:rPr>
              <a:t>Easy entry/ exit and lower floor height is to be</a:t>
            </a:r>
            <a:r>
              <a:rPr dirty="0" sz="2200" spc="6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achieved.</a:t>
            </a:r>
            <a:endParaRPr sz="2200">
              <a:latin typeface="Arial"/>
              <a:cs typeface="Arial"/>
            </a:endParaRPr>
          </a:p>
          <a:p>
            <a:pPr lvl="1" marL="241300">
              <a:lnSpc>
                <a:spcPts val="1850"/>
              </a:lnSpc>
              <a:buSzPct val="95454"/>
              <a:buAutoNum type="arabicPeriod" startAt="2"/>
              <a:tabLst>
                <a:tab pos="474980" algn="l"/>
              </a:tabLst>
            </a:pPr>
            <a:r>
              <a:rPr dirty="0" sz="2200" spc="-5">
                <a:latin typeface="Arial"/>
                <a:cs typeface="Arial"/>
              </a:rPr>
              <a:t>Greater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strength.</a:t>
            </a:r>
            <a:endParaRPr sz="2200">
              <a:latin typeface="Arial"/>
              <a:cs typeface="Arial"/>
            </a:endParaRPr>
          </a:p>
          <a:p>
            <a:pPr lvl="1" marL="241300">
              <a:lnSpc>
                <a:spcPts val="1850"/>
              </a:lnSpc>
              <a:buSzPct val="95454"/>
              <a:buAutoNum type="arabicPeriod" startAt="2"/>
              <a:tabLst>
                <a:tab pos="474980" algn="l"/>
              </a:tabLst>
            </a:pPr>
            <a:r>
              <a:rPr dirty="0" sz="2200" spc="-5">
                <a:latin typeface="Arial"/>
                <a:cs typeface="Arial"/>
              </a:rPr>
              <a:t>Free from squeaks and rattles caused by the working of bolted joints which are absent in</a:t>
            </a:r>
            <a:r>
              <a:rPr dirty="0" sz="2200" spc="28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this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1850"/>
              </a:lnSpc>
            </a:pPr>
            <a:r>
              <a:rPr dirty="0" sz="2200" spc="-5">
                <a:latin typeface="Arial"/>
                <a:cs typeface="Arial"/>
              </a:rPr>
              <a:t>construction.</a:t>
            </a:r>
            <a:endParaRPr sz="2200">
              <a:latin typeface="Arial"/>
              <a:cs typeface="Arial"/>
            </a:endParaRPr>
          </a:p>
          <a:p>
            <a:pPr lvl="1" marL="474345" indent="-233045">
              <a:lnSpc>
                <a:spcPts val="1850"/>
              </a:lnSpc>
              <a:buSzPct val="95454"/>
              <a:buAutoNum type="arabicPeriod" startAt="5"/>
              <a:tabLst>
                <a:tab pos="474980" algn="l"/>
              </a:tabLst>
            </a:pPr>
            <a:r>
              <a:rPr dirty="0" sz="2200" spc="-5">
                <a:latin typeface="Arial"/>
                <a:cs typeface="Arial"/>
              </a:rPr>
              <a:t>Reduction in heat in the driver and passenger</a:t>
            </a:r>
            <a:r>
              <a:rPr dirty="0" sz="2200" spc="4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area.</a:t>
            </a:r>
            <a:endParaRPr sz="2200">
              <a:latin typeface="Arial"/>
              <a:cs typeface="Arial"/>
            </a:endParaRPr>
          </a:p>
          <a:p>
            <a:pPr lvl="1" marL="241300">
              <a:lnSpc>
                <a:spcPts val="1850"/>
              </a:lnSpc>
              <a:buSzPct val="95454"/>
              <a:buAutoNum type="arabicPeriod" startAt="5"/>
              <a:tabLst>
                <a:tab pos="474980" algn="l"/>
              </a:tabLst>
            </a:pPr>
            <a:r>
              <a:rPr dirty="0" sz="2200" spc="-5">
                <a:latin typeface="Arial"/>
                <a:cs typeface="Arial"/>
              </a:rPr>
              <a:t>Low noise and vibration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level.</a:t>
            </a:r>
            <a:endParaRPr sz="2200">
              <a:latin typeface="Arial"/>
              <a:cs typeface="Arial"/>
            </a:endParaRPr>
          </a:p>
          <a:p>
            <a:pPr lvl="1" marL="241300">
              <a:lnSpc>
                <a:spcPts val="1850"/>
              </a:lnSpc>
              <a:buSzPct val="95454"/>
              <a:buAutoNum type="arabicPeriod" startAt="5"/>
              <a:tabLst>
                <a:tab pos="474980" algn="l"/>
              </a:tabLst>
            </a:pPr>
            <a:r>
              <a:rPr dirty="0" sz="2200" spc="-5">
                <a:latin typeface="Arial"/>
                <a:cs typeface="Arial"/>
              </a:rPr>
              <a:t>Lowered wind screen level and better visibility for</a:t>
            </a:r>
            <a:r>
              <a:rPr dirty="0" sz="2200" spc="6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driver.</a:t>
            </a:r>
            <a:endParaRPr sz="2200">
              <a:latin typeface="Arial"/>
              <a:cs typeface="Arial"/>
            </a:endParaRPr>
          </a:p>
          <a:p>
            <a:pPr lvl="1" marL="241300" marR="6144260">
              <a:lnSpc>
                <a:spcPct val="70000"/>
              </a:lnSpc>
              <a:spcBef>
                <a:spcPts val="395"/>
              </a:spcBef>
              <a:buSzPct val="95454"/>
              <a:buAutoNum type="arabicPeriod" startAt="5"/>
              <a:tabLst>
                <a:tab pos="474980" algn="l"/>
              </a:tabLst>
            </a:pPr>
            <a:r>
              <a:rPr dirty="0" sz="2200" spc="-5">
                <a:latin typeface="Arial"/>
                <a:cs typeface="Arial"/>
              </a:rPr>
              <a:t>Assembling of component is </a:t>
            </a:r>
            <a:r>
              <a:rPr dirty="0" sz="2200" spc="-40">
                <a:latin typeface="Arial"/>
                <a:cs typeface="Arial"/>
              </a:rPr>
              <a:t>easy.  </a:t>
            </a:r>
            <a:r>
              <a:rPr dirty="0" sz="2200" spc="-5">
                <a:latin typeface="Arial"/>
                <a:cs typeface="Arial"/>
              </a:rPr>
              <a:t>9.Mainly this type is used in car</a:t>
            </a:r>
            <a:r>
              <a:rPr dirty="0" sz="2200" spc="8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construction.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2200" spc="-5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6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u="heavy" sz="2200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Disadvantages: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2200" spc="-5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lvl="1" marL="241300">
              <a:lnSpc>
                <a:spcPts val="2245"/>
              </a:lnSpc>
              <a:buSzPct val="95454"/>
              <a:buAutoNum type="arabicPeriod"/>
              <a:tabLst>
                <a:tab pos="474980" algn="l"/>
              </a:tabLst>
            </a:pPr>
            <a:r>
              <a:rPr dirty="0" sz="2200" spc="-5">
                <a:latin typeface="Arial"/>
                <a:cs typeface="Arial"/>
              </a:rPr>
              <a:t>when a car is involved in </a:t>
            </a:r>
            <a:r>
              <a:rPr dirty="0" sz="2200">
                <a:latin typeface="Arial"/>
                <a:cs typeface="Arial"/>
              </a:rPr>
              <a:t>an accident, </a:t>
            </a:r>
            <a:r>
              <a:rPr dirty="0" sz="2200" spc="-5">
                <a:latin typeface="Arial"/>
                <a:cs typeface="Arial"/>
              </a:rPr>
              <a:t>it is more expensive to repair the </a:t>
            </a:r>
            <a:r>
              <a:rPr dirty="0" sz="2200">
                <a:latin typeface="Arial"/>
                <a:cs typeface="Arial"/>
              </a:rPr>
              <a:t>large </a:t>
            </a:r>
            <a:r>
              <a:rPr dirty="0" sz="2200" spc="-5">
                <a:latin typeface="Arial"/>
                <a:cs typeface="Arial"/>
              </a:rPr>
              <a:t>panel</a:t>
            </a:r>
            <a:r>
              <a:rPr dirty="0" sz="2200" spc="20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sections.</a:t>
            </a:r>
            <a:endParaRPr sz="2200">
              <a:latin typeface="Arial"/>
              <a:cs typeface="Arial"/>
            </a:endParaRPr>
          </a:p>
          <a:p>
            <a:pPr lvl="1" marL="474345" indent="-233045">
              <a:lnSpc>
                <a:spcPts val="1850"/>
              </a:lnSpc>
              <a:buSzPct val="95454"/>
              <a:buAutoNum type="arabicPeriod"/>
              <a:tabLst>
                <a:tab pos="474980" algn="l"/>
              </a:tabLst>
            </a:pPr>
            <a:r>
              <a:rPr dirty="0" sz="2200" spc="-5">
                <a:latin typeface="Arial"/>
                <a:cs typeface="Arial"/>
              </a:rPr>
              <a:t>There is a greater </a:t>
            </a:r>
            <a:r>
              <a:rPr dirty="0" sz="2200">
                <a:latin typeface="Arial"/>
                <a:cs typeface="Arial"/>
              </a:rPr>
              <a:t>liability </a:t>
            </a:r>
            <a:r>
              <a:rPr dirty="0" sz="2200" spc="-5">
                <a:latin typeface="Arial"/>
                <a:cs typeface="Arial"/>
              </a:rPr>
              <a:t>of injury to the</a:t>
            </a:r>
            <a:r>
              <a:rPr dirty="0" sz="2200" spc="3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driver.</a:t>
            </a:r>
            <a:endParaRPr sz="2200">
              <a:latin typeface="Arial"/>
              <a:cs typeface="Arial"/>
            </a:endParaRPr>
          </a:p>
          <a:p>
            <a:pPr lvl="1" marL="474345" indent="-233045">
              <a:lnSpc>
                <a:spcPts val="1850"/>
              </a:lnSpc>
              <a:buSzPct val="95454"/>
              <a:buAutoNum type="arabicPeriod"/>
              <a:tabLst>
                <a:tab pos="474980" algn="l"/>
              </a:tabLst>
            </a:pPr>
            <a:r>
              <a:rPr dirty="0" sz="2200" spc="-5">
                <a:latin typeface="Arial"/>
                <a:cs typeface="Arial"/>
              </a:rPr>
              <a:t>It is more expensive to introduce changes in body styling to keep abreast of the</a:t>
            </a:r>
            <a:r>
              <a:rPr dirty="0" sz="2200" spc="19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times.</a:t>
            </a:r>
            <a:endParaRPr sz="2200">
              <a:latin typeface="Arial"/>
              <a:cs typeface="Arial"/>
            </a:endParaRPr>
          </a:p>
          <a:p>
            <a:pPr lvl="1" marL="474345" indent="-233045">
              <a:lnSpc>
                <a:spcPts val="1850"/>
              </a:lnSpc>
              <a:buSzPct val="95454"/>
              <a:buAutoNum type="arabicPeriod"/>
              <a:tabLst>
                <a:tab pos="474980" algn="l"/>
              </a:tabLst>
            </a:pPr>
            <a:r>
              <a:rPr dirty="0" sz="2200" spc="-5">
                <a:latin typeface="Arial"/>
                <a:cs typeface="Arial"/>
              </a:rPr>
              <a:t>Initial cost is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more.</a:t>
            </a:r>
            <a:endParaRPr sz="2200">
              <a:latin typeface="Arial"/>
              <a:cs typeface="Arial"/>
            </a:endParaRPr>
          </a:p>
          <a:p>
            <a:pPr lvl="1" marL="241300" marR="6156960">
              <a:lnSpc>
                <a:spcPct val="70000"/>
              </a:lnSpc>
              <a:spcBef>
                <a:spcPts val="395"/>
              </a:spcBef>
              <a:buSzPct val="95454"/>
              <a:buAutoNum type="arabicPeriod"/>
              <a:tabLst>
                <a:tab pos="474980" algn="l"/>
              </a:tabLst>
            </a:pPr>
            <a:r>
              <a:rPr dirty="0" sz="2200" spc="-5">
                <a:latin typeface="Arial"/>
                <a:cs typeface="Arial"/>
              </a:rPr>
              <a:t>Thick gauge material should be used.  6.More money is required to avoid</a:t>
            </a:r>
            <a:r>
              <a:rPr dirty="0" sz="2200" spc="10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corrosion.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86893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935" algn="l"/>
              </a:tabLst>
            </a:pPr>
            <a:r>
              <a:rPr dirty="0" sz="2800" spc="-55">
                <a:latin typeface="Arial"/>
                <a:cs typeface="Arial"/>
                <a:hlinkClick r:id="rId2"/>
              </a:rPr>
              <a:t>http://srmncrautovbe.blogspot.in/2015/09/bus-body.html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40372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40">
                <a:solidFill>
                  <a:srgbClr val="000000"/>
                </a:solidFill>
              </a:rPr>
              <a:t>Commercial</a:t>
            </a:r>
            <a:r>
              <a:rPr dirty="0" sz="4400" spc="-275">
                <a:solidFill>
                  <a:srgbClr val="000000"/>
                </a:solidFill>
              </a:rPr>
              <a:t> </a:t>
            </a:r>
            <a:r>
              <a:rPr dirty="0" sz="4400" spc="-200">
                <a:solidFill>
                  <a:srgbClr val="000000"/>
                </a:solidFill>
              </a:rPr>
              <a:t>vehicle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8635365" cy="83566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Char char="•"/>
              <a:tabLst>
                <a:tab pos="241935" algn="l"/>
              </a:tabLst>
            </a:pPr>
            <a:r>
              <a:rPr dirty="0" sz="2800" spc="-250">
                <a:latin typeface="Arial"/>
                <a:cs typeface="Arial"/>
              </a:rPr>
              <a:t>A </a:t>
            </a:r>
            <a:r>
              <a:rPr dirty="0" sz="2800" spc="-114">
                <a:latin typeface="Arial"/>
                <a:cs typeface="Arial"/>
              </a:rPr>
              <a:t>commercial vehicle </a:t>
            </a:r>
            <a:r>
              <a:rPr dirty="0" sz="2800" spc="-145">
                <a:latin typeface="Arial"/>
                <a:cs typeface="Arial"/>
              </a:rPr>
              <a:t>is </a:t>
            </a:r>
            <a:r>
              <a:rPr dirty="0" sz="2800" spc="-165">
                <a:latin typeface="Arial"/>
                <a:cs typeface="Arial"/>
              </a:rPr>
              <a:t>any </a:t>
            </a:r>
            <a:r>
              <a:rPr dirty="0" sz="2800" spc="-65">
                <a:latin typeface="Arial"/>
                <a:cs typeface="Arial"/>
              </a:rPr>
              <a:t>type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20">
                <a:latin typeface="Arial"/>
                <a:cs typeface="Arial"/>
              </a:rPr>
              <a:t>motor </a:t>
            </a:r>
            <a:r>
              <a:rPr dirty="0" sz="2800" spc="-114">
                <a:latin typeface="Arial"/>
                <a:cs typeface="Arial"/>
              </a:rPr>
              <a:t>vehicle </a:t>
            </a:r>
            <a:r>
              <a:rPr dirty="0" sz="2800" spc="-170">
                <a:latin typeface="Arial"/>
                <a:cs typeface="Arial"/>
              </a:rPr>
              <a:t>used</a:t>
            </a:r>
            <a:r>
              <a:rPr dirty="0" sz="2800" spc="-365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for  </a:t>
            </a:r>
            <a:r>
              <a:rPr dirty="0" sz="2800" spc="-70">
                <a:latin typeface="Arial"/>
                <a:cs typeface="Arial"/>
              </a:rPr>
              <a:t>transporting </a:t>
            </a:r>
            <a:r>
              <a:rPr dirty="0" sz="2800" spc="-170">
                <a:latin typeface="Arial"/>
                <a:cs typeface="Arial"/>
              </a:rPr>
              <a:t>goods </a:t>
            </a:r>
            <a:r>
              <a:rPr dirty="0" sz="2800" spc="-25">
                <a:latin typeface="Arial"/>
                <a:cs typeface="Arial"/>
              </a:rPr>
              <a:t>or </a:t>
            </a:r>
            <a:r>
              <a:rPr dirty="0" sz="2800" spc="-100">
                <a:latin typeface="Arial"/>
                <a:cs typeface="Arial"/>
              </a:rPr>
              <a:t>paid</a:t>
            </a:r>
            <a:r>
              <a:rPr dirty="0" sz="2800" spc="-260">
                <a:latin typeface="Arial"/>
                <a:cs typeface="Arial"/>
              </a:rPr>
              <a:t> </a:t>
            </a:r>
            <a:r>
              <a:rPr dirty="0" sz="2800" spc="-190">
                <a:latin typeface="Arial"/>
                <a:cs typeface="Arial"/>
              </a:rPr>
              <a:t>passengers.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98412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 b="1">
                <a:latin typeface="Arial"/>
                <a:cs typeface="Arial"/>
              </a:rPr>
              <a:t>Seat design for ride</a:t>
            </a:r>
            <a:r>
              <a:rPr dirty="0" spc="20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comfort:(passenger)</a:t>
            </a:r>
          </a:p>
        </p:txBody>
      </p:sp>
      <p:sp>
        <p:nvSpPr>
          <p:cNvPr id="3" name="object 3"/>
          <p:cNvSpPr/>
          <p:nvPr/>
        </p:nvSpPr>
        <p:spPr>
          <a:xfrm>
            <a:off x="91439" y="488823"/>
            <a:ext cx="9817735" cy="0"/>
          </a:xfrm>
          <a:custGeom>
            <a:avLst/>
            <a:gdLst/>
            <a:ahLst/>
            <a:cxnLst/>
            <a:rect l="l" t="t" r="r" b="b"/>
            <a:pathLst>
              <a:path w="9817735" h="0">
                <a:moveTo>
                  <a:pt x="0" y="0"/>
                </a:moveTo>
                <a:lnTo>
                  <a:pt x="9817608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27303"/>
            <a:ext cx="12191999" cy="6330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11805285" cy="479488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241300" marR="5080" indent="-228600">
              <a:lnSpc>
                <a:spcPts val="2940"/>
              </a:lnSpc>
              <a:spcBef>
                <a:spcPts val="545"/>
              </a:spcBef>
              <a:buChar char="•"/>
              <a:tabLst>
                <a:tab pos="241300" algn="l"/>
              </a:tabLst>
            </a:pPr>
            <a:r>
              <a:rPr dirty="0" sz="2800">
                <a:latin typeface="Arial"/>
                <a:cs typeface="Arial"/>
              </a:rPr>
              <a:t>If </a:t>
            </a:r>
            <a:r>
              <a:rPr dirty="0" sz="2800" spc="-5">
                <a:latin typeface="Arial"/>
                <a:cs typeface="Arial"/>
              </a:rPr>
              <a:t>the seat is </a:t>
            </a:r>
            <a:r>
              <a:rPr dirty="0" sz="2800">
                <a:latin typeface="Arial"/>
                <a:cs typeface="Arial"/>
              </a:rPr>
              <a:t>comfortable, the journey </a:t>
            </a:r>
            <a:r>
              <a:rPr dirty="0" sz="2800" spc="-5">
                <a:latin typeface="Arial"/>
                <a:cs typeface="Arial"/>
              </a:rPr>
              <a:t>may be a </a:t>
            </a:r>
            <a:r>
              <a:rPr dirty="0" sz="2800">
                <a:latin typeface="Arial"/>
                <a:cs typeface="Arial"/>
              </a:rPr>
              <a:t>pleasure trip </a:t>
            </a:r>
            <a:r>
              <a:rPr dirty="0" sz="2800" spc="-5">
                <a:latin typeface="Arial"/>
                <a:cs typeface="Arial"/>
              </a:rPr>
              <a:t>,But it will be  a </a:t>
            </a:r>
            <a:r>
              <a:rPr dirty="0" sz="2800">
                <a:latin typeface="Arial"/>
                <a:cs typeface="Arial"/>
              </a:rPr>
              <a:t>trouble some, tiring, </a:t>
            </a:r>
            <a:r>
              <a:rPr dirty="0" sz="2800" spc="-35">
                <a:latin typeface="Arial"/>
                <a:cs typeface="Arial"/>
              </a:rPr>
              <a:t>agony, </a:t>
            </a:r>
            <a:r>
              <a:rPr dirty="0" sz="2800" spc="-5">
                <a:latin typeface="Arial"/>
                <a:cs typeface="Arial"/>
              </a:rPr>
              <a:t>if the </a:t>
            </a:r>
            <a:r>
              <a:rPr dirty="0" sz="2800">
                <a:latin typeface="Arial"/>
                <a:cs typeface="Arial"/>
              </a:rPr>
              <a:t>seat </a:t>
            </a:r>
            <a:r>
              <a:rPr dirty="0" sz="2800" spc="-5">
                <a:latin typeface="Arial"/>
                <a:cs typeface="Arial"/>
              </a:rPr>
              <a:t>is</a:t>
            </a:r>
            <a:r>
              <a:rPr dirty="0" sz="2800" spc="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uncomfortable.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ts val="2915"/>
              </a:lnSpc>
            </a:pPr>
            <a:r>
              <a:rPr dirty="0" sz="2800" spc="-5">
                <a:latin typeface="Arial"/>
                <a:cs typeface="Arial"/>
              </a:rPr>
              <a:t>The design of seat is designed to the </a:t>
            </a:r>
            <a:r>
              <a:rPr dirty="0" sz="2800">
                <a:latin typeface="Arial"/>
                <a:cs typeface="Arial"/>
              </a:rPr>
              <a:t>structure </a:t>
            </a:r>
            <a:r>
              <a:rPr dirty="0" sz="2800" spc="-5">
                <a:latin typeface="Arial"/>
                <a:cs typeface="Arial"/>
              </a:rPr>
              <a:t>of</a:t>
            </a:r>
            <a:r>
              <a:rPr dirty="0" sz="2800" spc="6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man.</a:t>
            </a:r>
            <a:endParaRPr sz="2800">
              <a:latin typeface="Arial"/>
              <a:cs typeface="Arial"/>
            </a:endParaRPr>
          </a:p>
          <a:p>
            <a:pPr marL="241300" marR="257810">
              <a:lnSpc>
                <a:spcPts val="2940"/>
              </a:lnSpc>
              <a:spcBef>
                <a:spcPts val="280"/>
              </a:spcBef>
            </a:pPr>
            <a:r>
              <a:rPr dirty="0" sz="2800" spc="-5">
                <a:latin typeface="Arial"/>
                <a:cs typeface="Arial"/>
              </a:rPr>
              <a:t>Passenger </a:t>
            </a:r>
            <a:r>
              <a:rPr dirty="0" sz="2800">
                <a:latin typeface="Arial"/>
                <a:cs typeface="Arial"/>
              </a:rPr>
              <a:t>seat is designed for </a:t>
            </a:r>
            <a:r>
              <a:rPr dirty="0" sz="2800" spc="-5">
                <a:latin typeface="Arial"/>
                <a:cs typeface="Arial"/>
              </a:rPr>
              <a:t>comfort and </a:t>
            </a:r>
            <a:r>
              <a:rPr dirty="0" sz="2800">
                <a:latin typeface="Arial"/>
                <a:cs typeface="Arial"/>
              </a:rPr>
              <a:t>also described according to  </a:t>
            </a:r>
            <a:r>
              <a:rPr dirty="0" sz="2800" spc="-5">
                <a:latin typeface="Arial"/>
                <a:cs typeface="Arial"/>
              </a:rPr>
              <a:t>distance between the </a:t>
            </a:r>
            <a:r>
              <a:rPr dirty="0" sz="2800">
                <a:latin typeface="Arial"/>
                <a:cs typeface="Arial"/>
              </a:rPr>
              <a:t>consecutive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seats.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Times New Roman"/>
              <a:cs typeface="Times New Roman"/>
            </a:endParaRPr>
          </a:p>
          <a:p>
            <a:pPr marL="241300" marR="5147945">
              <a:lnSpc>
                <a:spcPts val="3020"/>
              </a:lnSpc>
            </a:pPr>
            <a:r>
              <a:rPr dirty="0" sz="2800" spc="-5">
                <a:latin typeface="Arial"/>
                <a:cs typeface="Arial"/>
              </a:rPr>
              <a:t>Seats are manufactured by the materials  a)Natural rubber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latex</a:t>
            </a:r>
            <a:endParaRPr sz="2800">
              <a:latin typeface="Arial"/>
              <a:cs typeface="Arial"/>
            </a:endParaRPr>
          </a:p>
          <a:p>
            <a:pPr marL="241300" marR="5716270">
              <a:lnSpc>
                <a:spcPts val="2940"/>
              </a:lnSpc>
              <a:spcBef>
                <a:spcPts val="75"/>
              </a:spcBef>
            </a:pPr>
            <a:r>
              <a:rPr dirty="0" sz="2800" spc="-5">
                <a:latin typeface="Arial"/>
                <a:cs typeface="Arial"/>
              </a:rPr>
              <a:t>b)Cold – cure </a:t>
            </a:r>
            <a:r>
              <a:rPr dirty="0" sz="2800">
                <a:latin typeface="Arial"/>
                <a:cs typeface="Arial"/>
              </a:rPr>
              <a:t>polyester </a:t>
            </a:r>
            <a:r>
              <a:rPr dirty="0" sz="2800" spc="-5">
                <a:latin typeface="Arial"/>
                <a:cs typeface="Arial"/>
              </a:rPr>
              <a:t>(or) </a:t>
            </a:r>
            <a:r>
              <a:rPr dirty="0" sz="2800">
                <a:latin typeface="Arial"/>
                <a:cs typeface="Arial"/>
              </a:rPr>
              <a:t>urethane  c)Hot </a:t>
            </a:r>
            <a:r>
              <a:rPr dirty="0" sz="2800" spc="-5">
                <a:latin typeface="Arial"/>
                <a:cs typeface="Arial"/>
              </a:rPr>
              <a:t>– </a:t>
            </a:r>
            <a:r>
              <a:rPr dirty="0" sz="2800">
                <a:latin typeface="Arial"/>
                <a:cs typeface="Arial"/>
              </a:rPr>
              <a:t>cure foams (or) chip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forms.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ts val="3000"/>
              </a:lnSpc>
            </a:pPr>
            <a:r>
              <a:rPr dirty="0" sz="2800" spc="-5">
                <a:latin typeface="Arial"/>
                <a:cs typeface="Arial"/>
              </a:rPr>
              <a:t>In passenger seat, the seating </a:t>
            </a:r>
            <a:r>
              <a:rPr dirty="0" sz="2800">
                <a:latin typeface="Arial"/>
                <a:cs typeface="Arial"/>
              </a:rPr>
              <a:t>angle ranges from </a:t>
            </a:r>
            <a:r>
              <a:rPr dirty="0" sz="2800" spc="-5">
                <a:latin typeface="Arial"/>
                <a:cs typeface="Arial"/>
              </a:rPr>
              <a:t>50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100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dirty="0" sz="2800" spc="-5">
                <a:latin typeface="Arial"/>
                <a:cs typeface="Arial"/>
              </a:rPr>
              <a:t>In push </a:t>
            </a:r>
            <a:r>
              <a:rPr dirty="0" sz="2800">
                <a:latin typeface="Arial"/>
                <a:cs typeface="Arial"/>
              </a:rPr>
              <a:t>back seating, </a:t>
            </a: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seating </a:t>
            </a:r>
            <a:r>
              <a:rPr dirty="0" sz="2800" spc="-5">
                <a:latin typeface="Arial"/>
                <a:cs typeface="Arial"/>
              </a:rPr>
              <a:t>angle is included to</a:t>
            </a:r>
            <a:r>
              <a:rPr dirty="0" sz="2800" spc="5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600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7638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2801"/>
            <a:ext cx="566674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4400">
                <a:uFill>
                  <a:solidFill>
                    <a:srgbClr val="FF0000"/>
                  </a:solidFill>
                </a:uFill>
              </a:rPr>
              <a:t>DRIVER'S</a:t>
            </a:r>
            <a:r>
              <a:rPr dirty="0" u="heavy" sz="4400" spc="-80">
                <a:uFill>
                  <a:solidFill>
                    <a:srgbClr val="FF0000"/>
                  </a:solidFill>
                </a:uFill>
              </a:rPr>
              <a:t> </a:t>
            </a:r>
            <a:r>
              <a:rPr dirty="0" u="heavy" sz="4400" spc="-20">
                <a:uFill>
                  <a:solidFill>
                    <a:srgbClr val="FF0000"/>
                  </a:solidFill>
                </a:uFill>
              </a:rPr>
              <a:t>VISIBILITY: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360932" y="1325880"/>
            <a:ext cx="6507480" cy="4942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9378" y="609676"/>
            <a:ext cx="233743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495">
                <a:solidFill>
                  <a:srgbClr val="000000"/>
                </a:solidFill>
              </a:rPr>
              <a:t>H</a:t>
            </a:r>
            <a:r>
              <a:rPr dirty="0" sz="4400" spc="-459">
                <a:solidFill>
                  <a:srgbClr val="000000"/>
                </a:solidFill>
              </a:rPr>
              <a:t>a</a:t>
            </a:r>
            <a:r>
              <a:rPr dirty="0" sz="4400" spc="155">
                <a:solidFill>
                  <a:srgbClr val="000000"/>
                </a:solidFill>
              </a:rPr>
              <a:t>t</a:t>
            </a:r>
            <a:r>
              <a:rPr dirty="0" sz="4400" spc="-360">
                <a:solidFill>
                  <a:srgbClr val="000000"/>
                </a:solidFill>
              </a:rPr>
              <a:t>c</a:t>
            </a:r>
            <a:r>
              <a:rPr dirty="0" sz="4400" spc="-210">
                <a:solidFill>
                  <a:srgbClr val="000000"/>
                </a:solidFill>
              </a:rPr>
              <a:t>h</a:t>
            </a:r>
            <a:r>
              <a:rPr dirty="0" sz="4400" spc="-220">
                <a:solidFill>
                  <a:srgbClr val="000000"/>
                </a:solidFill>
              </a:rPr>
              <a:t>b</a:t>
            </a:r>
            <a:r>
              <a:rPr dirty="0" sz="4400" spc="-409">
                <a:solidFill>
                  <a:srgbClr val="000000"/>
                </a:solidFill>
              </a:rPr>
              <a:t>a</a:t>
            </a:r>
            <a:r>
              <a:rPr dirty="0" sz="4400" spc="-370">
                <a:solidFill>
                  <a:srgbClr val="000000"/>
                </a:solidFill>
              </a:rPr>
              <a:t>c</a:t>
            </a:r>
            <a:r>
              <a:rPr dirty="0" sz="4400" spc="-260">
                <a:solidFill>
                  <a:srgbClr val="000000"/>
                </a:solidFill>
              </a:rPr>
              <a:t>k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238500" y="2292095"/>
            <a:ext cx="5715000" cy="3418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48029"/>
            <a:ext cx="12003405" cy="5823585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241300" marR="146050" indent="-228600">
              <a:lnSpc>
                <a:spcPct val="79600"/>
              </a:lnSpc>
              <a:spcBef>
                <a:spcPts val="780"/>
              </a:spcBef>
              <a:buChar char="•"/>
              <a:tabLst>
                <a:tab pos="241300" algn="l"/>
              </a:tabLst>
            </a:pPr>
            <a:r>
              <a:rPr dirty="0" sz="2800" spc="-5">
                <a:latin typeface="Arial"/>
                <a:cs typeface="Arial"/>
              </a:rPr>
              <a:t>In transport, driver </a:t>
            </a:r>
            <a:r>
              <a:rPr dirty="0" sz="2800">
                <a:latin typeface="Arial"/>
                <a:cs typeface="Arial"/>
              </a:rPr>
              <a:t>visibility </a:t>
            </a:r>
            <a:r>
              <a:rPr dirty="0" sz="2800" spc="-5">
                <a:latin typeface="Arial"/>
                <a:cs typeface="Arial"/>
              </a:rPr>
              <a:t>is the maximum distance at which the driver of  a </a:t>
            </a:r>
            <a:r>
              <a:rPr dirty="0" sz="2800">
                <a:latin typeface="Arial"/>
                <a:cs typeface="Arial"/>
              </a:rPr>
              <a:t>vehicle </a:t>
            </a:r>
            <a:r>
              <a:rPr dirty="0" sz="2800" spc="-5">
                <a:latin typeface="Arial"/>
                <a:cs typeface="Arial"/>
              </a:rPr>
              <a:t>can </a:t>
            </a:r>
            <a:r>
              <a:rPr dirty="0" sz="2800">
                <a:latin typeface="Arial"/>
                <a:cs typeface="Arial"/>
              </a:rPr>
              <a:t>see and identify prominent objects </a:t>
            </a:r>
            <a:r>
              <a:rPr dirty="0" sz="2800" spc="-5">
                <a:latin typeface="Arial"/>
                <a:cs typeface="Arial"/>
              </a:rPr>
              <a:t>around the </a:t>
            </a:r>
            <a:r>
              <a:rPr dirty="0" sz="2800">
                <a:latin typeface="Arial"/>
                <a:cs typeface="Arial"/>
              </a:rPr>
              <a:t>vehicle.  </a:t>
            </a:r>
            <a:r>
              <a:rPr dirty="0" sz="2800" spc="-10">
                <a:latin typeface="Arial"/>
                <a:cs typeface="Arial"/>
              </a:rPr>
              <a:t>Visibility </a:t>
            </a:r>
            <a:r>
              <a:rPr dirty="0" sz="2800" spc="-5">
                <a:latin typeface="Arial"/>
                <a:cs typeface="Arial"/>
              </a:rPr>
              <a:t>is primarily </a:t>
            </a:r>
            <a:r>
              <a:rPr dirty="0" sz="2800">
                <a:latin typeface="Arial"/>
                <a:cs typeface="Arial"/>
              </a:rPr>
              <a:t>determined </a:t>
            </a:r>
            <a:r>
              <a:rPr dirty="0" sz="2800" spc="-5">
                <a:latin typeface="Arial"/>
                <a:cs typeface="Arial"/>
              </a:rPr>
              <a:t>by weather conditions and </a:t>
            </a:r>
            <a:r>
              <a:rPr dirty="0" sz="2800">
                <a:latin typeface="Arial"/>
                <a:cs typeface="Arial"/>
              </a:rPr>
              <a:t>by </a:t>
            </a:r>
            <a:r>
              <a:rPr dirty="0" sz="2800" spc="-5">
                <a:latin typeface="Arial"/>
                <a:cs typeface="Arial"/>
              </a:rPr>
              <a:t>a </a:t>
            </a:r>
            <a:r>
              <a:rPr dirty="0" sz="2800">
                <a:latin typeface="Arial"/>
                <a:cs typeface="Arial"/>
              </a:rPr>
              <a:t>vehicle's  design.</a:t>
            </a:r>
            <a:endParaRPr sz="2800">
              <a:latin typeface="Arial"/>
              <a:cs typeface="Arial"/>
            </a:endParaRPr>
          </a:p>
          <a:p>
            <a:pPr marL="241300" marR="381635" indent="-228600">
              <a:lnSpc>
                <a:spcPct val="79800"/>
              </a:lnSpc>
              <a:spcBef>
                <a:spcPts val="1055"/>
              </a:spcBef>
              <a:buChar char="•"/>
              <a:tabLst>
                <a:tab pos="332105" algn="l"/>
                <a:tab pos="332740" algn="l"/>
              </a:tabLst>
            </a:pPr>
            <a:r>
              <a:rPr dirty="0" sz="2800" spc="-5">
                <a:latin typeface="Arial"/>
                <a:cs typeface="Arial"/>
              </a:rPr>
              <a:t>The parts of a </a:t>
            </a:r>
            <a:r>
              <a:rPr dirty="0" sz="2800">
                <a:latin typeface="Arial"/>
                <a:cs typeface="Arial"/>
              </a:rPr>
              <a:t>vehicle that influence visibility include </a:t>
            </a:r>
            <a:r>
              <a:rPr dirty="0" sz="2800" spc="-5">
                <a:latin typeface="Arial"/>
                <a:cs typeface="Arial"/>
              </a:rPr>
              <a:t>the windshield, the  </a:t>
            </a:r>
            <a:r>
              <a:rPr dirty="0" sz="2800">
                <a:latin typeface="Arial"/>
                <a:cs typeface="Arial"/>
              </a:rPr>
              <a:t>dashboard and the pillars.Good </a:t>
            </a:r>
            <a:r>
              <a:rPr dirty="0" sz="2800" spc="-5">
                <a:latin typeface="Arial"/>
                <a:cs typeface="Arial"/>
              </a:rPr>
              <a:t>driver </a:t>
            </a:r>
            <a:r>
              <a:rPr dirty="0" sz="2800">
                <a:latin typeface="Arial"/>
                <a:cs typeface="Arial"/>
              </a:rPr>
              <a:t>visibility </a:t>
            </a:r>
            <a:r>
              <a:rPr dirty="0" sz="2800" spc="-5">
                <a:latin typeface="Arial"/>
                <a:cs typeface="Arial"/>
              </a:rPr>
              <a:t>is essential to safe road  traffic.Blind spots may </a:t>
            </a:r>
            <a:r>
              <a:rPr dirty="0" sz="2800">
                <a:latin typeface="Arial"/>
                <a:cs typeface="Arial"/>
              </a:rPr>
              <a:t>occur </a:t>
            </a:r>
            <a:r>
              <a:rPr dirty="0" sz="2800" spc="-5">
                <a:latin typeface="Arial"/>
                <a:cs typeface="Arial"/>
              </a:rPr>
              <a:t>in the </a:t>
            </a:r>
            <a:r>
              <a:rPr dirty="0" sz="2800">
                <a:latin typeface="Arial"/>
                <a:cs typeface="Arial"/>
              </a:rPr>
              <a:t>front </a:t>
            </a:r>
            <a:r>
              <a:rPr dirty="0" sz="2800" spc="-5">
                <a:latin typeface="Arial"/>
                <a:cs typeface="Arial"/>
              </a:rPr>
              <a:t>of the driver when the </a:t>
            </a:r>
            <a:r>
              <a:rPr dirty="0" sz="2800" spc="5">
                <a:latin typeface="Arial"/>
                <a:cs typeface="Arial"/>
              </a:rPr>
              <a:t>A-pillar  </a:t>
            </a:r>
            <a:r>
              <a:rPr dirty="0" sz="2800">
                <a:latin typeface="Arial"/>
                <a:cs typeface="Arial"/>
              </a:rPr>
              <a:t>(also called the windshield pillar), </a:t>
            </a:r>
            <a:r>
              <a:rPr dirty="0" sz="2800" spc="5">
                <a:latin typeface="Arial"/>
                <a:cs typeface="Arial"/>
              </a:rPr>
              <a:t>side-view </a:t>
            </a:r>
            <a:r>
              <a:rPr dirty="0" sz="2800" spc="-25">
                <a:latin typeface="Arial"/>
                <a:cs typeface="Arial"/>
              </a:rPr>
              <a:t>mirror, </a:t>
            </a:r>
            <a:r>
              <a:rPr dirty="0" sz="2800" spc="-5">
                <a:latin typeface="Arial"/>
                <a:cs typeface="Arial"/>
              </a:rPr>
              <a:t>and </a:t>
            </a:r>
            <a:r>
              <a:rPr dirty="0" sz="2800">
                <a:latin typeface="Arial"/>
                <a:cs typeface="Arial"/>
              </a:rPr>
              <a:t>interior rear-view  </a:t>
            </a:r>
            <a:r>
              <a:rPr dirty="0" sz="2800" spc="-5">
                <a:latin typeface="Arial"/>
                <a:cs typeface="Arial"/>
              </a:rPr>
              <a:t>mirror block a </a:t>
            </a:r>
            <a:r>
              <a:rPr dirty="0" sz="2800">
                <a:latin typeface="Arial"/>
                <a:cs typeface="Arial"/>
              </a:rPr>
              <a:t>driver's </a:t>
            </a:r>
            <a:r>
              <a:rPr dirty="0" sz="2800" spc="-5">
                <a:latin typeface="Arial"/>
                <a:cs typeface="Arial"/>
              </a:rPr>
              <a:t>view </a:t>
            </a:r>
            <a:r>
              <a:rPr dirty="0" sz="2800">
                <a:latin typeface="Arial"/>
                <a:cs typeface="Arial"/>
              </a:rPr>
              <a:t>of </a:t>
            </a: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road. </a:t>
            </a:r>
            <a:r>
              <a:rPr dirty="0" sz="2800" spc="-5">
                <a:latin typeface="Arial"/>
                <a:cs typeface="Arial"/>
              </a:rPr>
              <a:t>Behind the </a:t>
            </a:r>
            <a:r>
              <a:rPr dirty="0" sz="2800" spc="-25">
                <a:latin typeface="Arial"/>
                <a:cs typeface="Arial"/>
              </a:rPr>
              <a:t>driver, </a:t>
            </a:r>
            <a:r>
              <a:rPr dirty="0" sz="2800">
                <a:latin typeface="Arial"/>
                <a:cs typeface="Arial"/>
              </a:rPr>
              <a:t>there are  </a:t>
            </a:r>
            <a:r>
              <a:rPr dirty="0" sz="2800" spc="-5">
                <a:latin typeface="Arial"/>
                <a:cs typeface="Arial"/>
              </a:rPr>
              <a:t>additional </a:t>
            </a:r>
            <a:r>
              <a:rPr dirty="0" sz="2800">
                <a:latin typeface="Arial"/>
                <a:cs typeface="Arial"/>
              </a:rPr>
              <a:t>pillars, headrests, passengers, </a:t>
            </a:r>
            <a:r>
              <a:rPr dirty="0" sz="2800" spc="-5">
                <a:latin typeface="Arial"/>
                <a:cs typeface="Arial"/>
              </a:rPr>
              <a:t>and </a:t>
            </a:r>
            <a:r>
              <a:rPr dirty="0" sz="2800">
                <a:latin typeface="Arial"/>
                <a:cs typeface="Arial"/>
              </a:rPr>
              <a:t>cargo,that </a:t>
            </a:r>
            <a:r>
              <a:rPr dirty="0" sz="2800" spc="-5">
                <a:latin typeface="Arial"/>
                <a:cs typeface="Arial"/>
              </a:rPr>
              <a:t>may reduce  </a:t>
            </a:r>
            <a:r>
              <a:rPr dirty="0" sz="2800" spc="-20">
                <a:latin typeface="Arial"/>
                <a:cs typeface="Arial"/>
              </a:rPr>
              <a:t>visibility.</a:t>
            </a:r>
            <a:endParaRPr sz="2800">
              <a:latin typeface="Arial"/>
              <a:cs typeface="Arial"/>
            </a:endParaRPr>
          </a:p>
          <a:p>
            <a:pPr marL="241300" marR="1068070" indent="-228600">
              <a:lnSpc>
                <a:spcPts val="2690"/>
              </a:lnSpc>
              <a:spcBef>
                <a:spcPts val="1005"/>
              </a:spcBef>
              <a:buChar char="•"/>
              <a:tabLst>
                <a:tab pos="241300" algn="l"/>
              </a:tabLst>
            </a:pPr>
            <a:r>
              <a:rPr dirty="0" sz="2800" spc="-5">
                <a:latin typeface="Arial"/>
                <a:cs typeface="Arial"/>
              </a:rPr>
              <a:t>A blind </a:t>
            </a:r>
            <a:r>
              <a:rPr dirty="0" sz="2800">
                <a:latin typeface="Arial"/>
                <a:cs typeface="Arial"/>
              </a:rPr>
              <a:t>spot in </a:t>
            </a:r>
            <a:r>
              <a:rPr dirty="0" sz="2800" spc="-5">
                <a:latin typeface="Arial"/>
                <a:cs typeface="Arial"/>
              </a:rPr>
              <a:t>a </a:t>
            </a:r>
            <a:r>
              <a:rPr dirty="0" sz="2800">
                <a:latin typeface="Arial"/>
                <a:cs typeface="Arial"/>
              </a:rPr>
              <a:t>vehicle </a:t>
            </a:r>
            <a:r>
              <a:rPr dirty="0" sz="2800" spc="-5">
                <a:latin typeface="Arial"/>
                <a:cs typeface="Arial"/>
              </a:rPr>
              <a:t>are areas </a:t>
            </a:r>
            <a:r>
              <a:rPr dirty="0" sz="2800">
                <a:latin typeface="Arial"/>
                <a:cs typeface="Arial"/>
              </a:rPr>
              <a:t>around </a:t>
            </a: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vehicle that </a:t>
            </a:r>
            <a:r>
              <a:rPr dirty="0" sz="2800" spc="-5">
                <a:latin typeface="Arial"/>
                <a:cs typeface="Arial"/>
              </a:rPr>
              <a:t>cannot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be  directly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observed</a:t>
            </a:r>
            <a:endParaRPr sz="2800">
              <a:latin typeface="Arial"/>
              <a:cs typeface="Arial"/>
            </a:endParaRPr>
          </a:p>
          <a:p>
            <a:pPr marL="241300" marR="5080">
              <a:lnSpc>
                <a:spcPct val="80000"/>
              </a:lnSpc>
              <a:spcBef>
                <a:spcPts val="25"/>
              </a:spcBef>
            </a:pPr>
            <a:r>
              <a:rPr dirty="0" sz="2800" spc="-5">
                <a:latin typeface="Arial"/>
                <a:cs typeface="Arial"/>
              </a:rPr>
              <a:t>under </a:t>
            </a:r>
            <a:r>
              <a:rPr dirty="0" sz="2800">
                <a:latin typeface="Arial"/>
                <a:cs typeface="Arial"/>
              </a:rPr>
              <a:t>existing circumstances. </a:t>
            </a:r>
            <a:r>
              <a:rPr dirty="0" sz="2800" spc="-5">
                <a:latin typeface="Arial"/>
                <a:cs typeface="Arial"/>
              </a:rPr>
              <a:t>Blind </a:t>
            </a:r>
            <a:r>
              <a:rPr dirty="0" sz="2800">
                <a:latin typeface="Arial"/>
                <a:cs typeface="Arial"/>
              </a:rPr>
              <a:t>spots exist </a:t>
            </a:r>
            <a:r>
              <a:rPr dirty="0" sz="2800" spc="-5">
                <a:latin typeface="Arial"/>
                <a:cs typeface="Arial"/>
              </a:rPr>
              <a:t>in a wide </a:t>
            </a:r>
            <a:r>
              <a:rPr dirty="0" sz="2800">
                <a:latin typeface="Arial"/>
                <a:cs typeface="Arial"/>
              </a:rPr>
              <a:t>range </a:t>
            </a:r>
            <a:r>
              <a:rPr dirty="0" sz="2800" spc="-5">
                <a:latin typeface="Arial"/>
                <a:cs typeface="Arial"/>
              </a:rPr>
              <a:t>of </a:t>
            </a:r>
            <a:r>
              <a:rPr dirty="0" sz="2800">
                <a:latin typeface="Arial"/>
                <a:cs typeface="Arial"/>
              </a:rPr>
              <a:t>vehicles:  cars,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ts val="2650"/>
              </a:lnSpc>
            </a:pPr>
            <a:r>
              <a:rPr dirty="0" sz="2800">
                <a:latin typeface="Arial"/>
                <a:cs typeface="Arial"/>
              </a:rPr>
              <a:t>trucks, </a:t>
            </a:r>
            <a:r>
              <a:rPr dirty="0" sz="2800" spc="-5">
                <a:latin typeface="Arial"/>
                <a:cs typeface="Arial"/>
              </a:rPr>
              <a:t>motorboats </a:t>
            </a:r>
            <a:r>
              <a:rPr dirty="0" sz="2800">
                <a:latin typeface="Arial"/>
                <a:cs typeface="Arial"/>
              </a:rPr>
              <a:t>and aircraft.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510362"/>
            <a:ext cx="11948160" cy="6124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4248"/>
            <a:ext cx="54356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latin typeface="Arial"/>
                <a:cs typeface="Arial"/>
              </a:rPr>
              <a:t>1. Forward</a:t>
            </a:r>
            <a:r>
              <a:rPr dirty="0" sz="4400" spc="-60" b="1">
                <a:latin typeface="Arial"/>
                <a:cs typeface="Arial"/>
              </a:rPr>
              <a:t> </a:t>
            </a:r>
            <a:r>
              <a:rPr dirty="0" sz="4400" b="1">
                <a:latin typeface="Arial"/>
                <a:cs typeface="Arial"/>
              </a:rPr>
              <a:t>visibility: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3172" y="1299972"/>
            <a:ext cx="11760708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2268"/>
            <a:ext cx="434086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 b="1">
                <a:latin typeface="Arial"/>
                <a:cs typeface="Arial"/>
              </a:rPr>
              <a:t>A-pillar blind</a:t>
            </a:r>
            <a:r>
              <a:rPr dirty="0" spc="-25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spot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594436"/>
            <a:ext cx="11798935" cy="543560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241300" marR="162560" indent="-228600">
              <a:lnSpc>
                <a:spcPts val="3030"/>
              </a:lnSpc>
              <a:spcBef>
                <a:spcPts val="475"/>
              </a:spcBef>
              <a:buChar char="•"/>
              <a:tabLst>
                <a:tab pos="241300" algn="l"/>
              </a:tabLst>
            </a:pPr>
            <a:r>
              <a:rPr dirty="0" sz="2800" spc="-5">
                <a:latin typeface="Arial"/>
                <a:cs typeface="Arial"/>
              </a:rPr>
              <a:t>This </a:t>
            </a:r>
            <a:r>
              <a:rPr dirty="0" sz="2800">
                <a:latin typeface="Arial"/>
                <a:cs typeface="Arial"/>
              </a:rPr>
              <a:t>diagram </a:t>
            </a:r>
            <a:r>
              <a:rPr dirty="0" sz="2800" spc="-5">
                <a:latin typeface="Arial"/>
                <a:cs typeface="Arial"/>
              </a:rPr>
              <a:t>shows </a:t>
            </a:r>
            <a:r>
              <a:rPr dirty="0" sz="2800">
                <a:latin typeface="Arial"/>
                <a:cs typeface="Arial"/>
              </a:rPr>
              <a:t>the blocked view </a:t>
            </a:r>
            <a:r>
              <a:rPr dirty="0" sz="2800" spc="-5">
                <a:latin typeface="Arial"/>
                <a:cs typeface="Arial"/>
              </a:rPr>
              <a:t>in a </a:t>
            </a:r>
            <a:r>
              <a:rPr dirty="0" sz="2800">
                <a:latin typeface="Arial"/>
                <a:cs typeface="Arial"/>
              </a:rPr>
              <a:t>horizontal-plane </a:t>
            </a:r>
            <a:r>
              <a:rPr dirty="0" sz="2800" spc="-5">
                <a:latin typeface="Arial"/>
                <a:cs typeface="Arial"/>
              </a:rPr>
              <a:t>in </a:t>
            </a:r>
            <a:r>
              <a:rPr dirty="0" sz="2800">
                <a:latin typeface="Arial"/>
                <a:cs typeface="Arial"/>
              </a:rPr>
              <a:t>front of </a:t>
            </a:r>
            <a:r>
              <a:rPr dirty="0" sz="2800" spc="-5">
                <a:latin typeface="Arial"/>
                <a:cs typeface="Arial"/>
              </a:rPr>
              <a:t>the  </a:t>
            </a:r>
            <a:r>
              <a:rPr dirty="0" sz="2800" spc="-25">
                <a:latin typeface="Arial"/>
                <a:cs typeface="Arial"/>
              </a:rPr>
              <a:t>driver.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ts val="2805"/>
              </a:lnSpc>
            </a:pPr>
            <a:r>
              <a:rPr dirty="0" sz="2800">
                <a:latin typeface="Arial"/>
                <a:cs typeface="Arial"/>
              </a:rPr>
              <a:t>front-end blind spots </a:t>
            </a:r>
            <a:r>
              <a:rPr dirty="0" sz="2800" spc="-5">
                <a:latin typeface="Arial"/>
                <a:cs typeface="Arial"/>
              </a:rPr>
              <a:t>caused by this can create </a:t>
            </a:r>
            <a:r>
              <a:rPr dirty="0" sz="2800">
                <a:latin typeface="Arial"/>
                <a:cs typeface="Arial"/>
              </a:rPr>
              <a:t>problems </a:t>
            </a:r>
            <a:r>
              <a:rPr dirty="0" sz="2800" spc="-5">
                <a:latin typeface="Arial"/>
                <a:cs typeface="Arial"/>
              </a:rPr>
              <a:t>in</a:t>
            </a:r>
            <a:r>
              <a:rPr dirty="0" sz="2800" spc="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traffic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ts val="3025"/>
              </a:lnSpc>
            </a:pPr>
            <a:r>
              <a:rPr dirty="0" sz="2800">
                <a:latin typeface="Arial"/>
                <a:cs typeface="Arial"/>
              </a:rPr>
              <a:t>situations, </a:t>
            </a:r>
            <a:r>
              <a:rPr dirty="0" sz="2800" spc="-5">
                <a:latin typeface="Arial"/>
                <a:cs typeface="Arial"/>
              </a:rPr>
              <a:t>such as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in</a:t>
            </a:r>
            <a:endParaRPr sz="2800">
              <a:latin typeface="Arial"/>
              <a:cs typeface="Arial"/>
            </a:endParaRPr>
          </a:p>
          <a:p>
            <a:pPr marL="241300" marR="5080">
              <a:lnSpc>
                <a:spcPts val="3030"/>
              </a:lnSpc>
              <a:spcBef>
                <a:spcPts val="204"/>
              </a:spcBef>
            </a:pPr>
            <a:r>
              <a:rPr dirty="0" sz="2800" spc="-5">
                <a:latin typeface="Arial"/>
                <a:cs typeface="Arial"/>
              </a:rPr>
              <a:t>roundabouts, intersections, and road crossings. Front-end blind </a:t>
            </a:r>
            <a:r>
              <a:rPr dirty="0" sz="2800">
                <a:latin typeface="Arial"/>
                <a:cs typeface="Arial"/>
              </a:rPr>
              <a:t>spots </a:t>
            </a:r>
            <a:r>
              <a:rPr dirty="0" sz="2800" spc="-5">
                <a:latin typeface="Arial"/>
                <a:cs typeface="Arial"/>
              </a:rPr>
              <a:t>are  influenced </a:t>
            </a:r>
            <a:r>
              <a:rPr dirty="0" sz="2800">
                <a:latin typeface="Arial"/>
                <a:cs typeface="Arial"/>
              </a:rPr>
              <a:t>by </a:t>
            </a:r>
            <a:r>
              <a:rPr dirty="0" sz="2800" spc="-5">
                <a:latin typeface="Arial"/>
                <a:cs typeface="Arial"/>
              </a:rPr>
              <a:t>the following design</a:t>
            </a:r>
            <a:r>
              <a:rPr dirty="0" sz="2800" spc="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criteria:</a:t>
            </a:r>
            <a:endParaRPr sz="2800">
              <a:latin typeface="Arial"/>
              <a:cs typeface="Arial"/>
            </a:endParaRPr>
          </a:p>
          <a:p>
            <a:pPr marL="494030" indent="-252729">
              <a:lnSpc>
                <a:spcPts val="2805"/>
              </a:lnSpc>
              <a:buFont typeface="Trebuchet MS"/>
              <a:buChar char="⦁"/>
              <a:tabLst>
                <a:tab pos="494665" algn="l"/>
              </a:tabLst>
            </a:pPr>
            <a:r>
              <a:rPr dirty="0" sz="2800" spc="-5">
                <a:latin typeface="Arial"/>
                <a:cs typeface="Arial"/>
              </a:rPr>
              <a:t>Distance between the driver </a:t>
            </a:r>
            <a:r>
              <a:rPr dirty="0" sz="2800">
                <a:latin typeface="Arial"/>
                <a:cs typeface="Arial"/>
              </a:rPr>
              <a:t>and </a:t>
            </a:r>
            <a:r>
              <a:rPr dirty="0" sz="2800" spc="-5">
                <a:latin typeface="Arial"/>
                <a:cs typeface="Arial"/>
              </a:rPr>
              <a:t>the</a:t>
            </a:r>
            <a:r>
              <a:rPr dirty="0" sz="2800" spc="5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pillar</a:t>
            </a:r>
            <a:endParaRPr sz="2800">
              <a:latin typeface="Arial"/>
              <a:cs typeface="Arial"/>
            </a:endParaRPr>
          </a:p>
          <a:p>
            <a:pPr marL="486409" indent="-245110">
              <a:lnSpc>
                <a:spcPts val="3025"/>
              </a:lnSpc>
              <a:buFont typeface="Trebuchet MS"/>
              <a:buChar char="⦁"/>
              <a:tabLst>
                <a:tab pos="487045" algn="l"/>
              </a:tabLst>
            </a:pPr>
            <a:r>
              <a:rPr dirty="0" sz="2800" spc="-5">
                <a:latin typeface="Arial"/>
                <a:cs typeface="Arial"/>
              </a:rPr>
              <a:t>Thickness of the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pillar</a:t>
            </a:r>
            <a:endParaRPr sz="2800">
              <a:latin typeface="Arial"/>
              <a:cs typeface="Arial"/>
            </a:endParaRPr>
          </a:p>
          <a:p>
            <a:pPr marL="486409" indent="-245110">
              <a:lnSpc>
                <a:spcPts val="3025"/>
              </a:lnSpc>
              <a:buFont typeface="Trebuchet MS"/>
              <a:buChar char="⦁"/>
              <a:tabLst>
                <a:tab pos="487045" algn="l"/>
              </a:tabLst>
            </a:pPr>
            <a:r>
              <a:rPr dirty="0" sz="2800" spc="-5">
                <a:latin typeface="Arial"/>
                <a:cs typeface="Arial"/>
              </a:rPr>
              <a:t>The angle of the pillar in a </a:t>
            </a:r>
            <a:r>
              <a:rPr dirty="0" sz="2800">
                <a:latin typeface="Arial"/>
                <a:cs typeface="Arial"/>
              </a:rPr>
              <a:t>vertical </a:t>
            </a:r>
            <a:r>
              <a:rPr dirty="0" sz="2800" spc="-5">
                <a:latin typeface="Arial"/>
                <a:cs typeface="Arial"/>
              </a:rPr>
              <a:t>plane </a:t>
            </a:r>
            <a:r>
              <a:rPr dirty="0" sz="2800">
                <a:latin typeface="Arial"/>
                <a:cs typeface="Arial"/>
              </a:rPr>
              <a:t>side</a:t>
            </a:r>
            <a:r>
              <a:rPr dirty="0" sz="2800" spc="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view</a:t>
            </a:r>
            <a:endParaRPr sz="2800">
              <a:latin typeface="Arial"/>
              <a:cs typeface="Arial"/>
            </a:endParaRPr>
          </a:p>
          <a:p>
            <a:pPr marL="486409" indent="-245110">
              <a:lnSpc>
                <a:spcPts val="3025"/>
              </a:lnSpc>
              <a:buFont typeface="Trebuchet MS"/>
              <a:buChar char="⦁"/>
              <a:tabLst>
                <a:tab pos="487045" algn="l"/>
              </a:tabLst>
            </a:pPr>
            <a:r>
              <a:rPr dirty="0" sz="2800" spc="-5">
                <a:latin typeface="Arial"/>
                <a:cs typeface="Arial"/>
              </a:rPr>
              <a:t>The angle of the pillar </a:t>
            </a:r>
            <a:r>
              <a:rPr dirty="0" sz="2800">
                <a:latin typeface="Arial"/>
                <a:cs typeface="Arial"/>
              </a:rPr>
              <a:t>in </a:t>
            </a:r>
            <a:r>
              <a:rPr dirty="0" sz="2800" spc="-5">
                <a:latin typeface="Arial"/>
                <a:cs typeface="Arial"/>
              </a:rPr>
              <a:t>a </a:t>
            </a:r>
            <a:r>
              <a:rPr dirty="0" sz="2800">
                <a:latin typeface="Arial"/>
                <a:cs typeface="Arial"/>
              </a:rPr>
              <a:t>vertical </a:t>
            </a:r>
            <a:r>
              <a:rPr dirty="0" sz="2800" spc="-5">
                <a:latin typeface="Arial"/>
                <a:cs typeface="Arial"/>
              </a:rPr>
              <a:t>plane </a:t>
            </a:r>
            <a:r>
              <a:rPr dirty="0" sz="2800">
                <a:latin typeface="Arial"/>
                <a:cs typeface="Arial"/>
              </a:rPr>
              <a:t>front</a:t>
            </a:r>
            <a:r>
              <a:rPr dirty="0" sz="2800" spc="6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view</a:t>
            </a:r>
            <a:endParaRPr sz="2800">
              <a:latin typeface="Arial"/>
              <a:cs typeface="Arial"/>
            </a:endParaRPr>
          </a:p>
          <a:p>
            <a:pPr marL="494030" indent="-252729">
              <a:lnSpc>
                <a:spcPts val="3025"/>
              </a:lnSpc>
              <a:buFont typeface="Trebuchet MS"/>
              <a:buChar char="⦁"/>
              <a:tabLst>
                <a:tab pos="494665" algn="l"/>
              </a:tabLst>
            </a:pP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form </a:t>
            </a:r>
            <a:r>
              <a:rPr dirty="0" sz="2800" spc="-5">
                <a:latin typeface="Arial"/>
                <a:cs typeface="Arial"/>
              </a:rPr>
              <a:t>of the pillar </a:t>
            </a:r>
            <a:r>
              <a:rPr dirty="0" sz="2800">
                <a:latin typeface="Arial"/>
                <a:cs typeface="Arial"/>
              </a:rPr>
              <a:t>straight </a:t>
            </a:r>
            <a:r>
              <a:rPr dirty="0" sz="2800" spc="-5">
                <a:latin typeface="Arial"/>
                <a:cs typeface="Arial"/>
              </a:rPr>
              <a:t>or</a:t>
            </a:r>
            <a:r>
              <a:rPr dirty="0" sz="2800" spc="30">
                <a:latin typeface="Arial"/>
                <a:cs typeface="Arial"/>
              </a:rPr>
              <a:t> </a:t>
            </a:r>
            <a:r>
              <a:rPr dirty="0" sz="2800" spc="5">
                <a:latin typeface="Arial"/>
                <a:cs typeface="Arial"/>
              </a:rPr>
              <a:t>arc-form</a:t>
            </a:r>
            <a:endParaRPr sz="2800">
              <a:latin typeface="Arial"/>
              <a:cs typeface="Arial"/>
            </a:endParaRPr>
          </a:p>
          <a:p>
            <a:pPr marL="474345" indent="-233045">
              <a:lnSpc>
                <a:spcPts val="3025"/>
              </a:lnSpc>
              <a:buFont typeface="Trebuchet MS"/>
              <a:buChar char="⦁"/>
              <a:tabLst>
                <a:tab pos="474980" algn="l"/>
              </a:tabLst>
            </a:pPr>
            <a:r>
              <a:rPr dirty="0" sz="2800" spc="-5">
                <a:latin typeface="Arial"/>
                <a:cs typeface="Arial"/>
              </a:rPr>
              <a:t>Angle </a:t>
            </a:r>
            <a:r>
              <a:rPr dirty="0" sz="2800">
                <a:latin typeface="Arial"/>
                <a:cs typeface="Arial"/>
              </a:rPr>
              <a:t>of the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windshield</a:t>
            </a:r>
            <a:endParaRPr sz="2800">
              <a:latin typeface="Arial"/>
              <a:cs typeface="Arial"/>
            </a:endParaRPr>
          </a:p>
          <a:p>
            <a:pPr marL="494030" indent="-252729">
              <a:lnSpc>
                <a:spcPts val="2985"/>
              </a:lnSpc>
              <a:buFont typeface="Trebuchet MS"/>
              <a:buChar char="⦁"/>
              <a:tabLst>
                <a:tab pos="494665" algn="l"/>
              </a:tabLst>
            </a:pPr>
            <a:r>
              <a:rPr dirty="0" sz="2800" spc="-5">
                <a:latin typeface="Arial"/>
                <a:cs typeface="Arial"/>
              </a:rPr>
              <a:t>Height of the </a:t>
            </a:r>
            <a:r>
              <a:rPr dirty="0" sz="2800">
                <a:latin typeface="Arial"/>
                <a:cs typeface="Arial"/>
              </a:rPr>
              <a:t>driver in relation </a:t>
            </a:r>
            <a:r>
              <a:rPr dirty="0" sz="2800" spc="-5">
                <a:latin typeface="Arial"/>
                <a:cs typeface="Arial"/>
              </a:rPr>
              <a:t>to the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dashboard</a:t>
            </a:r>
            <a:endParaRPr sz="2800">
              <a:latin typeface="Arial"/>
              <a:cs typeface="Arial"/>
            </a:endParaRPr>
          </a:p>
          <a:p>
            <a:pPr marL="494030" indent="-252729">
              <a:lnSpc>
                <a:spcPts val="3150"/>
              </a:lnSpc>
              <a:buFont typeface="Trebuchet MS"/>
              <a:buChar char="⦁"/>
              <a:tabLst>
                <a:tab pos="494665" algn="l"/>
              </a:tabLst>
            </a:pPr>
            <a:r>
              <a:rPr dirty="0" sz="2800" spc="-5">
                <a:latin typeface="Arial"/>
                <a:cs typeface="Arial"/>
              </a:rPr>
              <a:t>Speed </a:t>
            </a:r>
            <a:r>
              <a:rPr dirty="0" sz="2800">
                <a:latin typeface="Arial"/>
                <a:cs typeface="Arial"/>
              </a:rPr>
              <a:t>of the </a:t>
            </a:r>
            <a:r>
              <a:rPr dirty="0" sz="2800" spc="-5">
                <a:latin typeface="Arial"/>
                <a:cs typeface="Arial"/>
              </a:rPr>
              <a:t>opposite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car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3311" y="630681"/>
            <a:ext cx="8590915" cy="0"/>
          </a:xfrm>
          <a:custGeom>
            <a:avLst/>
            <a:gdLst/>
            <a:ahLst/>
            <a:cxnLst/>
            <a:rect l="l" t="t" r="r" b="b"/>
            <a:pathLst>
              <a:path w="8590915" h="0">
                <a:moveTo>
                  <a:pt x="0" y="0"/>
                </a:moveTo>
                <a:lnTo>
                  <a:pt x="8590788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30606"/>
            <a:ext cx="92906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 b="1">
                <a:latin typeface="Arial"/>
                <a:cs typeface="Arial"/>
              </a:rPr>
              <a:t>1.Effects of A-pillar </a:t>
            </a:r>
            <a:r>
              <a:rPr dirty="0" spc="-10" b="1">
                <a:latin typeface="Arial"/>
                <a:cs typeface="Arial"/>
              </a:rPr>
              <a:t>angle </a:t>
            </a:r>
            <a:r>
              <a:rPr dirty="0" spc="-5" b="1">
                <a:latin typeface="Arial"/>
                <a:cs typeface="Arial"/>
              </a:rPr>
              <a:t>on visibility</a:t>
            </a:r>
            <a:r>
              <a:rPr dirty="0" spc="-225" b="1">
                <a:latin typeface="Arial"/>
                <a:cs typeface="Arial"/>
              </a:rPr>
              <a:t> </a:t>
            </a:r>
            <a:r>
              <a:rPr dirty="0" spc="-65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619505"/>
            <a:ext cx="11998325" cy="1977389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241300" marR="5080" indent="-228600">
              <a:lnSpc>
                <a:spcPct val="89400"/>
              </a:lnSpc>
              <a:spcBef>
                <a:spcPts val="450"/>
              </a:spcBef>
              <a:buChar char="•"/>
              <a:tabLst>
                <a:tab pos="241300" algn="l"/>
                <a:tab pos="6918325" algn="l"/>
              </a:tabLst>
            </a:pPr>
            <a:r>
              <a:rPr dirty="0" sz="2800" spc="-5">
                <a:latin typeface="Arial"/>
                <a:cs typeface="Arial"/>
              </a:rPr>
              <a:t>Most passenger </a:t>
            </a:r>
            <a:r>
              <a:rPr dirty="0" sz="2800">
                <a:latin typeface="Arial"/>
                <a:cs typeface="Arial"/>
              </a:rPr>
              <a:t>cars have </a:t>
            </a:r>
            <a:r>
              <a:rPr dirty="0" sz="2800" spc="-5">
                <a:latin typeface="Arial"/>
                <a:cs typeface="Arial"/>
              </a:rPr>
              <a:t>a diagonal pillar </a:t>
            </a:r>
            <a:r>
              <a:rPr dirty="0" sz="2800">
                <a:latin typeface="Arial"/>
                <a:cs typeface="Arial"/>
              </a:rPr>
              <a:t>as </a:t>
            </a:r>
            <a:r>
              <a:rPr dirty="0" sz="2800" spc="-5">
                <a:latin typeface="Arial"/>
                <a:cs typeface="Arial"/>
              </a:rPr>
              <a:t>shown in this side </a:t>
            </a:r>
            <a:r>
              <a:rPr dirty="0" sz="2800" spc="-35">
                <a:latin typeface="Arial"/>
                <a:cs typeface="Arial"/>
              </a:rPr>
              <a:t>view. </a:t>
            </a:r>
            <a:r>
              <a:rPr dirty="0" sz="2800" spc="-5">
                <a:latin typeface="Arial"/>
                <a:cs typeface="Arial"/>
              </a:rPr>
              <a:t>The  angle between the </a:t>
            </a:r>
            <a:r>
              <a:rPr dirty="0" sz="2800">
                <a:latin typeface="Arial"/>
                <a:cs typeface="Arial"/>
              </a:rPr>
              <a:t>horizon and A-pillar is </a:t>
            </a:r>
            <a:r>
              <a:rPr dirty="0" sz="2800" spc="-5">
                <a:latin typeface="Arial"/>
                <a:cs typeface="Arial"/>
              </a:rPr>
              <a:t>approximately 40 </a:t>
            </a:r>
            <a:r>
              <a:rPr dirty="0" sz="2800">
                <a:latin typeface="Arial"/>
                <a:cs typeface="Arial"/>
              </a:rPr>
              <a:t>degrees </a:t>
            </a:r>
            <a:r>
              <a:rPr dirty="0" sz="2800" spc="-5">
                <a:latin typeface="Arial"/>
                <a:cs typeface="Arial"/>
              </a:rPr>
              <a:t>with a  </a:t>
            </a:r>
            <a:r>
              <a:rPr dirty="0" sz="2800">
                <a:latin typeface="Arial"/>
                <a:cs typeface="Arial"/>
              </a:rPr>
              <a:t>straight </a:t>
            </a:r>
            <a:r>
              <a:rPr dirty="0" sz="2800" spc="-5">
                <a:latin typeface="Arial"/>
                <a:cs typeface="Arial"/>
              </a:rPr>
              <a:t>pillar </a:t>
            </a:r>
            <a:r>
              <a:rPr dirty="0" sz="2800">
                <a:latin typeface="Arial"/>
                <a:cs typeface="Arial"/>
              </a:rPr>
              <a:t>that </a:t>
            </a:r>
            <a:r>
              <a:rPr dirty="0" sz="2800" spc="-5">
                <a:latin typeface="Arial"/>
                <a:cs typeface="Arial"/>
              </a:rPr>
              <a:t>is not too </a:t>
            </a:r>
            <a:r>
              <a:rPr dirty="0" sz="2800">
                <a:latin typeface="Arial"/>
                <a:cs typeface="Arial"/>
              </a:rPr>
              <a:t>thick. </a:t>
            </a:r>
            <a:r>
              <a:rPr dirty="0" sz="2800" spc="-5">
                <a:latin typeface="Arial"/>
                <a:cs typeface="Arial"/>
              </a:rPr>
              <a:t>This gives the car a </a:t>
            </a:r>
            <a:r>
              <a:rPr dirty="0" sz="2800">
                <a:latin typeface="Arial"/>
                <a:cs typeface="Arial"/>
              </a:rPr>
              <a:t>strong, </a:t>
            </a:r>
            <a:r>
              <a:rPr dirty="0" sz="2800" spc="-5">
                <a:latin typeface="Arial"/>
                <a:cs typeface="Arial"/>
              </a:rPr>
              <a:t>aerodynamic  </a:t>
            </a:r>
            <a:r>
              <a:rPr dirty="0" sz="2800">
                <a:latin typeface="Arial"/>
                <a:cs typeface="Arial"/>
              </a:rPr>
              <a:t>body </a:t>
            </a:r>
            <a:r>
              <a:rPr dirty="0" sz="2800" spc="-5">
                <a:latin typeface="Arial"/>
                <a:cs typeface="Arial"/>
              </a:rPr>
              <a:t>with an </a:t>
            </a:r>
            <a:r>
              <a:rPr dirty="0" sz="2800">
                <a:latin typeface="Arial"/>
                <a:cs typeface="Arial"/>
              </a:rPr>
              <a:t>adequately-sized</a:t>
            </a:r>
            <a:r>
              <a:rPr dirty="0" sz="2800" spc="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front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door.	</a:t>
            </a:r>
            <a:r>
              <a:rPr dirty="0" sz="2800">
                <a:latin typeface="Arial"/>
                <a:cs typeface="Arial"/>
              </a:rPr>
              <a:t>vertical A-pillar having small  </a:t>
            </a:r>
            <a:r>
              <a:rPr dirty="0" sz="2800" spc="-5">
                <a:latin typeface="Arial"/>
                <a:cs typeface="Arial"/>
              </a:rPr>
              <a:t>blind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spots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90216" y="2604516"/>
            <a:ext cx="6547104" cy="3928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424554" y="6555435"/>
            <a:ext cx="35756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40° 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angle 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A-pillar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bar blind</a:t>
            </a:r>
            <a:r>
              <a:rPr dirty="0" sz="1800" spc="-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spots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601"/>
            <a:ext cx="12016105" cy="5958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830580" algn="l"/>
                <a:tab pos="831215" algn="l"/>
              </a:tabLst>
            </a:pPr>
            <a:r>
              <a:rPr dirty="0" sz="2800" spc="-5" b="1">
                <a:latin typeface="Arial"/>
                <a:cs typeface="Arial"/>
              </a:rPr>
              <a:t>1.1 Panoramic</a:t>
            </a:r>
            <a:r>
              <a:rPr dirty="0" sz="2800" spc="2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windshield: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241300" marR="200025" indent="91440">
              <a:lnSpc>
                <a:spcPts val="3020"/>
              </a:lnSpc>
            </a:pPr>
            <a:r>
              <a:rPr dirty="0" sz="2800" spc="-5">
                <a:latin typeface="Arial"/>
                <a:cs typeface="Arial"/>
              </a:rPr>
              <a:t>The sides of a panoramic windshield are </a:t>
            </a:r>
            <a:r>
              <a:rPr dirty="0" sz="2800">
                <a:latin typeface="Arial"/>
                <a:cs typeface="Arial"/>
              </a:rPr>
              <a:t>curved, </a:t>
            </a:r>
            <a:r>
              <a:rPr dirty="0" sz="2800" spc="-5">
                <a:latin typeface="Arial"/>
                <a:cs typeface="Arial"/>
              </a:rPr>
              <a:t>which makes it possible  to design </a:t>
            </a:r>
            <a:r>
              <a:rPr dirty="0" sz="2800">
                <a:latin typeface="Arial"/>
                <a:cs typeface="Arial"/>
              </a:rPr>
              <a:t>vertical A-pillars that give the driver maximum forward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visibility.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ts val="2815"/>
              </a:lnSpc>
            </a:pPr>
            <a:r>
              <a:rPr dirty="0" sz="2800" spc="-20">
                <a:latin typeface="Arial"/>
                <a:cs typeface="Arial"/>
              </a:rPr>
              <a:t>However, </a:t>
            </a:r>
            <a:r>
              <a:rPr dirty="0" sz="2800" spc="-5">
                <a:latin typeface="Arial"/>
                <a:cs typeface="Arial"/>
              </a:rPr>
              <a:t>it is </a:t>
            </a:r>
            <a:r>
              <a:rPr dirty="0" sz="2800">
                <a:latin typeface="Arial"/>
                <a:cs typeface="Arial"/>
              </a:rPr>
              <a:t>impossible </a:t>
            </a:r>
            <a:r>
              <a:rPr dirty="0" sz="2800" spc="-5">
                <a:latin typeface="Arial"/>
                <a:cs typeface="Arial"/>
              </a:rPr>
              <a:t>to design an </a:t>
            </a:r>
            <a:r>
              <a:rPr dirty="0" sz="2800">
                <a:latin typeface="Arial"/>
                <a:cs typeface="Arial"/>
              </a:rPr>
              <a:t>aerodynamic small car </a:t>
            </a:r>
            <a:r>
              <a:rPr dirty="0" sz="2800" spc="-5">
                <a:latin typeface="Arial"/>
                <a:cs typeface="Arial"/>
              </a:rPr>
              <a:t>with</a:t>
            </a:r>
            <a:r>
              <a:rPr dirty="0" sz="2800" spc="10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241300" marR="70485">
              <a:lnSpc>
                <a:spcPct val="88700"/>
              </a:lnSpc>
              <a:spcBef>
                <a:spcPts val="215"/>
              </a:spcBef>
            </a:pPr>
            <a:r>
              <a:rPr dirty="0" sz="2800">
                <a:latin typeface="Arial"/>
                <a:cs typeface="Arial"/>
              </a:rPr>
              <a:t>vertical A-pillar </a:t>
            </a:r>
            <a:r>
              <a:rPr dirty="0" sz="2800" spc="-5">
                <a:latin typeface="Arial"/>
                <a:cs typeface="Arial"/>
              </a:rPr>
              <a:t>because the more </a:t>
            </a:r>
            <a:r>
              <a:rPr dirty="0" sz="2800">
                <a:latin typeface="Arial"/>
                <a:cs typeface="Arial"/>
              </a:rPr>
              <a:t>vertical </a:t>
            </a: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A-pillar is, </a:t>
            </a:r>
            <a:r>
              <a:rPr dirty="0" sz="2800" spc="-5">
                <a:latin typeface="Arial"/>
                <a:cs typeface="Arial"/>
              </a:rPr>
              <a:t>the less space</a:t>
            </a:r>
            <a:r>
              <a:rPr dirty="0" sz="2800" spc="-204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the  door </a:t>
            </a:r>
            <a:r>
              <a:rPr dirty="0" sz="2800">
                <a:latin typeface="Arial"/>
                <a:cs typeface="Arial"/>
              </a:rPr>
              <a:t>opening </a:t>
            </a:r>
            <a:r>
              <a:rPr dirty="0" sz="2800" spc="-5">
                <a:latin typeface="Arial"/>
                <a:cs typeface="Arial"/>
              </a:rPr>
              <a:t>has, </a:t>
            </a:r>
            <a:r>
              <a:rPr dirty="0" sz="2800">
                <a:latin typeface="Arial"/>
                <a:cs typeface="Arial"/>
              </a:rPr>
              <a:t>and </a:t>
            </a:r>
            <a:r>
              <a:rPr dirty="0" sz="2800" spc="-5">
                <a:latin typeface="Arial"/>
                <a:cs typeface="Arial"/>
              </a:rPr>
              <a:t>the greater </a:t>
            </a:r>
            <a:r>
              <a:rPr dirty="0" sz="2800">
                <a:latin typeface="Arial"/>
                <a:cs typeface="Arial"/>
              </a:rPr>
              <a:t>frontal </a:t>
            </a:r>
            <a:r>
              <a:rPr dirty="0" sz="2800" spc="-5">
                <a:latin typeface="Arial"/>
                <a:cs typeface="Arial"/>
              </a:rPr>
              <a:t>area </a:t>
            </a:r>
            <a:r>
              <a:rPr dirty="0" sz="2800">
                <a:latin typeface="Arial"/>
                <a:cs typeface="Arial"/>
              </a:rPr>
              <a:t>and </a:t>
            </a:r>
            <a:r>
              <a:rPr dirty="0" sz="2800" spc="-5">
                <a:latin typeface="Arial"/>
                <a:cs typeface="Arial"/>
              </a:rPr>
              <a:t>coefficient of drag the  </a:t>
            </a:r>
            <a:r>
              <a:rPr dirty="0" sz="2800">
                <a:latin typeface="Arial"/>
                <a:cs typeface="Arial"/>
              </a:rPr>
              <a:t>vehicle </a:t>
            </a:r>
            <a:r>
              <a:rPr dirty="0" sz="2800" spc="-5">
                <a:latin typeface="Arial"/>
                <a:cs typeface="Arial"/>
              </a:rPr>
              <a:t>will have.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ct val="89700"/>
              </a:lnSpc>
              <a:spcBef>
                <a:spcPts val="1090"/>
              </a:spcBef>
              <a:buChar char="•"/>
              <a:tabLst>
                <a:tab pos="241300" algn="l"/>
              </a:tabLst>
            </a:pPr>
            <a:r>
              <a:rPr dirty="0" sz="2800">
                <a:latin typeface="Arial"/>
                <a:cs typeface="Arial"/>
              </a:rPr>
              <a:t>some </a:t>
            </a:r>
            <a:r>
              <a:rPr dirty="0" sz="2800" spc="-5">
                <a:latin typeface="Arial"/>
                <a:cs typeface="Arial"/>
              </a:rPr>
              <a:t>modern </a:t>
            </a:r>
            <a:r>
              <a:rPr dirty="0" sz="2800">
                <a:latin typeface="Arial"/>
                <a:cs typeface="Arial"/>
              </a:rPr>
              <a:t>car </a:t>
            </a:r>
            <a:r>
              <a:rPr dirty="0" sz="2800" spc="-5">
                <a:latin typeface="Arial"/>
                <a:cs typeface="Arial"/>
              </a:rPr>
              <a:t>designs </a:t>
            </a:r>
            <a:r>
              <a:rPr dirty="0" sz="2800">
                <a:latin typeface="Arial"/>
                <a:cs typeface="Arial"/>
              </a:rPr>
              <a:t>have </a:t>
            </a:r>
            <a:r>
              <a:rPr dirty="0" sz="2800" spc="-5">
                <a:latin typeface="Arial"/>
                <a:cs typeface="Arial"/>
              </a:rPr>
              <a:t>an </a:t>
            </a:r>
            <a:r>
              <a:rPr dirty="0" sz="2800">
                <a:latin typeface="Arial"/>
                <a:cs typeface="Arial"/>
              </a:rPr>
              <a:t>extremely flat A-pillar </a:t>
            </a:r>
            <a:r>
              <a:rPr dirty="0" sz="2800" spc="-5">
                <a:latin typeface="Arial"/>
                <a:cs typeface="Arial"/>
              </a:rPr>
              <a:t>angle with </a:t>
            </a:r>
            <a:r>
              <a:rPr dirty="0" sz="2800">
                <a:latin typeface="Arial"/>
                <a:cs typeface="Arial"/>
              </a:rPr>
              <a:t>the  horizon. </a:t>
            </a:r>
            <a:r>
              <a:rPr dirty="0" sz="2800" spc="-5">
                <a:latin typeface="Arial"/>
                <a:cs typeface="Arial"/>
              </a:rPr>
              <a:t>For example, </a:t>
            </a:r>
            <a:r>
              <a:rPr dirty="0" sz="2800">
                <a:latin typeface="Arial"/>
                <a:cs typeface="Arial"/>
              </a:rPr>
              <a:t>the </a:t>
            </a:r>
            <a:r>
              <a:rPr dirty="0" sz="2800" spc="-5">
                <a:latin typeface="Arial"/>
                <a:cs typeface="Arial"/>
              </a:rPr>
              <a:t>Pontiac Firebird and </a:t>
            </a:r>
            <a:r>
              <a:rPr dirty="0" sz="2800">
                <a:latin typeface="Arial"/>
                <a:cs typeface="Arial"/>
              </a:rPr>
              <a:t>Chevrolet </a:t>
            </a:r>
            <a:r>
              <a:rPr dirty="0" sz="2800" spc="-5">
                <a:latin typeface="Arial"/>
                <a:cs typeface="Arial"/>
              </a:rPr>
              <a:t>Camaro </a:t>
            </a:r>
            <a:r>
              <a:rPr dirty="0" sz="2800">
                <a:latin typeface="Arial"/>
                <a:cs typeface="Arial"/>
              </a:rPr>
              <a:t>from  1993-2002 </a:t>
            </a:r>
            <a:r>
              <a:rPr dirty="0" sz="2800" spc="-5">
                <a:latin typeface="Arial"/>
                <a:cs typeface="Arial"/>
              </a:rPr>
              <a:t>had a windshield angle </a:t>
            </a:r>
            <a:r>
              <a:rPr dirty="0" sz="2800">
                <a:latin typeface="Arial"/>
                <a:cs typeface="Arial"/>
              </a:rPr>
              <a:t>of </a:t>
            </a:r>
            <a:r>
              <a:rPr dirty="0" sz="2800" spc="10">
                <a:latin typeface="Arial"/>
                <a:cs typeface="Arial"/>
              </a:rPr>
              <a:t>68° </a:t>
            </a:r>
            <a:r>
              <a:rPr dirty="0" sz="2800" spc="-5">
                <a:latin typeface="Arial"/>
                <a:cs typeface="Arial"/>
              </a:rPr>
              <a:t>with the </a:t>
            </a:r>
            <a:r>
              <a:rPr dirty="0" sz="2800">
                <a:latin typeface="Arial"/>
                <a:cs typeface="Arial"/>
              </a:rPr>
              <a:t>vertical, </a:t>
            </a:r>
            <a:r>
              <a:rPr dirty="0" sz="2800" spc="-5">
                <a:latin typeface="Arial"/>
                <a:cs typeface="Arial"/>
              </a:rPr>
              <a:t>which </a:t>
            </a:r>
            <a:r>
              <a:rPr dirty="0" sz="2800">
                <a:latin typeface="Arial"/>
                <a:cs typeface="Arial"/>
              </a:rPr>
              <a:t>equals  </a:t>
            </a:r>
            <a:r>
              <a:rPr dirty="0" sz="2800" spc="-5">
                <a:latin typeface="Arial"/>
                <a:cs typeface="Arial"/>
              </a:rPr>
              <a:t>just </a:t>
            </a:r>
            <a:r>
              <a:rPr dirty="0" sz="2800">
                <a:latin typeface="Arial"/>
                <a:cs typeface="Arial"/>
              </a:rPr>
              <a:t>22° </a:t>
            </a:r>
            <a:r>
              <a:rPr dirty="0" sz="2800" spc="-5">
                <a:latin typeface="Arial"/>
                <a:cs typeface="Arial"/>
              </a:rPr>
              <a:t>with the </a:t>
            </a:r>
            <a:r>
              <a:rPr dirty="0" sz="2800">
                <a:latin typeface="Arial"/>
                <a:cs typeface="Arial"/>
              </a:rPr>
              <a:t>horizon.A flatter A-pillar's advantages include reducing</a:t>
            </a:r>
            <a:r>
              <a:rPr dirty="0" sz="2800" spc="-2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  overall drag </a:t>
            </a:r>
            <a:r>
              <a:rPr dirty="0" sz="2800" spc="-5">
                <a:latin typeface="Arial"/>
                <a:cs typeface="Arial"/>
              </a:rPr>
              <a:t>coefficient and making the </a:t>
            </a:r>
            <a:r>
              <a:rPr dirty="0" sz="2800">
                <a:latin typeface="Arial"/>
                <a:cs typeface="Arial"/>
              </a:rPr>
              <a:t>car </a:t>
            </a:r>
            <a:r>
              <a:rPr dirty="0" sz="2800" spc="-5">
                <a:latin typeface="Arial"/>
                <a:cs typeface="Arial"/>
              </a:rPr>
              <a:t>body </a:t>
            </a:r>
            <a:r>
              <a:rPr dirty="0" sz="2800">
                <a:latin typeface="Arial"/>
                <a:cs typeface="Arial"/>
              </a:rPr>
              <a:t>stronger </a:t>
            </a:r>
            <a:r>
              <a:rPr dirty="0" sz="2800" spc="-5">
                <a:latin typeface="Arial"/>
                <a:cs typeface="Arial"/>
              </a:rPr>
              <a:t>in a </a:t>
            </a:r>
            <a:r>
              <a:rPr dirty="0" sz="2800">
                <a:latin typeface="Arial"/>
                <a:cs typeface="Arial"/>
              </a:rPr>
              <a:t>frontal  collision, </a:t>
            </a:r>
            <a:r>
              <a:rPr dirty="0" sz="2800" spc="-5">
                <a:latin typeface="Arial"/>
                <a:cs typeface="Arial"/>
              </a:rPr>
              <a:t>at the expense of </a:t>
            </a:r>
            <a:r>
              <a:rPr dirty="0" sz="2800">
                <a:latin typeface="Arial"/>
                <a:cs typeface="Arial"/>
              </a:rPr>
              <a:t>reducing driver visibility </a:t>
            </a:r>
            <a:r>
              <a:rPr dirty="0" sz="2800" spc="-5">
                <a:latin typeface="Arial"/>
                <a:cs typeface="Arial"/>
              </a:rPr>
              <a:t>in a </a:t>
            </a:r>
            <a:r>
              <a:rPr dirty="0" sz="2800" spc="15">
                <a:latin typeface="Arial"/>
                <a:cs typeface="Arial"/>
              </a:rPr>
              <a:t>180° </a:t>
            </a:r>
            <a:r>
              <a:rPr dirty="0" sz="2800" spc="-5">
                <a:latin typeface="Arial"/>
                <a:cs typeface="Arial"/>
              </a:rPr>
              <a:t>field of view  </a:t>
            </a:r>
            <a:r>
              <a:rPr dirty="0" sz="2800">
                <a:latin typeface="Arial"/>
                <a:cs typeface="Arial"/>
              </a:rPr>
              <a:t>from </a:t>
            </a:r>
            <a:r>
              <a:rPr dirty="0" sz="2800" spc="-5">
                <a:latin typeface="Arial"/>
                <a:cs typeface="Arial"/>
              </a:rPr>
              <a:t>left to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right.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11180445" cy="2756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4365" indent="-621665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dirty="0" sz="2800" spc="-5" b="1">
                <a:latin typeface="Arial"/>
                <a:cs typeface="Arial"/>
              </a:rPr>
              <a:t>1. 2 Other disadvantages of a flat windshield</a:t>
            </a:r>
            <a:r>
              <a:rPr dirty="0" sz="2800" spc="114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angle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lvl="1" marL="241300" marR="5080">
              <a:lnSpc>
                <a:spcPts val="3020"/>
              </a:lnSpc>
              <a:spcBef>
                <a:spcPts val="5"/>
              </a:spcBef>
              <a:buFont typeface="Trebuchet MS"/>
              <a:buChar char="⦁"/>
              <a:tabLst>
                <a:tab pos="494665" algn="l"/>
              </a:tabLst>
            </a:pPr>
            <a:r>
              <a:rPr dirty="0" sz="2800" spc="-5">
                <a:latin typeface="Arial"/>
                <a:cs typeface="Arial"/>
              </a:rPr>
              <a:t>Other </a:t>
            </a:r>
            <a:r>
              <a:rPr dirty="0" sz="2800" spc="-10">
                <a:latin typeface="Arial"/>
                <a:cs typeface="Arial"/>
              </a:rPr>
              <a:t>traffic </a:t>
            </a:r>
            <a:r>
              <a:rPr dirty="0" sz="2800" spc="-5">
                <a:latin typeface="Arial"/>
                <a:cs typeface="Arial"/>
              </a:rPr>
              <a:t>can not see the driver </a:t>
            </a:r>
            <a:r>
              <a:rPr dirty="0" sz="2800">
                <a:latin typeface="Arial"/>
                <a:cs typeface="Arial"/>
              </a:rPr>
              <a:t>through </a:t>
            </a: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reflection if </a:t>
            </a: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 spc="-165">
                <a:latin typeface="Arial"/>
                <a:cs typeface="Arial"/>
              </a:rPr>
              <a:t>driver  </a:t>
            </a:r>
            <a:r>
              <a:rPr dirty="0" sz="2800" spc="-5">
                <a:latin typeface="Arial"/>
                <a:cs typeface="Arial"/>
              </a:rPr>
              <a:t>can </a:t>
            </a:r>
            <a:r>
              <a:rPr dirty="0" sz="2800">
                <a:latin typeface="Arial"/>
                <a:cs typeface="Arial"/>
              </a:rPr>
              <a:t>see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them.</a:t>
            </a:r>
            <a:endParaRPr sz="2800">
              <a:latin typeface="Arial"/>
              <a:cs typeface="Arial"/>
            </a:endParaRPr>
          </a:p>
          <a:p>
            <a:pPr lvl="1" marL="486409" indent="-245110">
              <a:lnSpc>
                <a:spcPts val="2815"/>
              </a:lnSpc>
              <a:buFont typeface="Trebuchet MS"/>
              <a:buChar char="⦁"/>
              <a:tabLst>
                <a:tab pos="487045" algn="l"/>
              </a:tabLst>
            </a:pP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heater needs </a:t>
            </a:r>
            <a:r>
              <a:rPr dirty="0" sz="2800" spc="-5">
                <a:latin typeface="Arial"/>
                <a:cs typeface="Arial"/>
              </a:rPr>
              <a:t>more time to heat the bigger window</a:t>
            </a:r>
            <a:r>
              <a:rPr dirty="0" sz="2800" spc="1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surface.</a:t>
            </a:r>
            <a:endParaRPr sz="2800">
              <a:latin typeface="Arial"/>
              <a:cs typeface="Arial"/>
            </a:endParaRPr>
          </a:p>
          <a:p>
            <a:pPr lvl="1" marL="486409" indent="-245110">
              <a:lnSpc>
                <a:spcPts val="2985"/>
              </a:lnSpc>
              <a:buFont typeface="Trebuchet MS"/>
              <a:buChar char="⦁"/>
              <a:tabLst>
                <a:tab pos="487045" algn="l"/>
              </a:tabLst>
            </a:pP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flat </a:t>
            </a:r>
            <a:r>
              <a:rPr dirty="0" sz="2800" spc="-5">
                <a:latin typeface="Arial"/>
                <a:cs typeface="Arial"/>
              </a:rPr>
              <a:t>windshield angle </a:t>
            </a:r>
            <a:r>
              <a:rPr dirty="0" sz="2800">
                <a:latin typeface="Arial"/>
                <a:cs typeface="Arial"/>
              </a:rPr>
              <a:t>does not </a:t>
            </a:r>
            <a:r>
              <a:rPr dirty="0" sz="2800" spc="-5">
                <a:latin typeface="Arial"/>
                <a:cs typeface="Arial"/>
              </a:rPr>
              <a:t>let </a:t>
            </a:r>
            <a:r>
              <a:rPr dirty="0" sz="2800">
                <a:latin typeface="Arial"/>
                <a:cs typeface="Arial"/>
              </a:rPr>
              <a:t>snow slide </a:t>
            </a:r>
            <a:r>
              <a:rPr dirty="0" sz="2800" spc="-15">
                <a:latin typeface="Arial"/>
                <a:cs typeface="Arial"/>
              </a:rPr>
              <a:t>off</a:t>
            </a:r>
            <a:r>
              <a:rPr dirty="0" sz="2800" spc="55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easily.</a:t>
            </a:r>
            <a:endParaRPr sz="2800">
              <a:latin typeface="Arial"/>
              <a:cs typeface="Arial"/>
            </a:endParaRPr>
          </a:p>
          <a:p>
            <a:pPr lvl="1" marL="486409" indent="-245110">
              <a:lnSpc>
                <a:spcPts val="3150"/>
              </a:lnSpc>
              <a:buFont typeface="Trebuchet MS"/>
              <a:buChar char="⦁"/>
              <a:tabLst>
                <a:tab pos="487045" algn="l"/>
              </a:tabLst>
            </a:pPr>
            <a:r>
              <a:rPr dirty="0" sz="2800" spc="-5">
                <a:latin typeface="Arial"/>
                <a:cs typeface="Arial"/>
              </a:rPr>
              <a:t>The driver </a:t>
            </a:r>
            <a:r>
              <a:rPr dirty="0" sz="2800">
                <a:latin typeface="Arial"/>
                <a:cs typeface="Arial"/>
              </a:rPr>
              <a:t>cannot </a:t>
            </a:r>
            <a:r>
              <a:rPr dirty="0" sz="2800" spc="-5">
                <a:latin typeface="Arial"/>
                <a:cs typeface="Arial"/>
              </a:rPr>
              <a:t>reach the whole flat window to clean </a:t>
            </a:r>
            <a:r>
              <a:rPr dirty="0" sz="2800">
                <a:latin typeface="Arial"/>
                <a:cs typeface="Arial"/>
              </a:rPr>
              <a:t>it</a:t>
            </a:r>
            <a:r>
              <a:rPr dirty="0" sz="2800" spc="125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easily.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124"/>
            <a:ext cx="541591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0000"/>
                </a:solidFill>
                <a:latin typeface="Arial"/>
                <a:cs typeface="Arial"/>
              </a:rPr>
              <a:t>2. Height of the driver: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6844" y="603630"/>
            <a:ext cx="4825365" cy="0"/>
          </a:xfrm>
          <a:custGeom>
            <a:avLst/>
            <a:gdLst/>
            <a:ahLst/>
            <a:cxnLst/>
            <a:rect l="l" t="t" r="r" b="b"/>
            <a:pathLst>
              <a:path w="4825365" h="0">
                <a:moveTo>
                  <a:pt x="0" y="0"/>
                </a:moveTo>
                <a:lnTo>
                  <a:pt x="4824983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7284" y="606551"/>
            <a:ext cx="4890516" cy="6007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663565" y="1429969"/>
            <a:ext cx="410972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FF0000"/>
                </a:solidFill>
                <a:latin typeface="Arial"/>
                <a:cs typeface="Arial"/>
              </a:rPr>
              <a:t>Turning 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your head reduces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blind</a:t>
            </a:r>
            <a:r>
              <a:rPr dirty="0" sz="18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spot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65505"/>
            <a:ext cx="11844655" cy="504761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 marR="5080">
              <a:lnSpc>
                <a:spcPct val="88800"/>
              </a:lnSpc>
              <a:spcBef>
                <a:spcPts val="470"/>
              </a:spcBef>
            </a:pPr>
            <a:r>
              <a:rPr dirty="0" sz="2800" spc="-5">
                <a:latin typeface="Arial"/>
                <a:cs typeface="Arial"/>
              </a:rPr>
              <a:t>Driver height can also </a:t>
            </a:r>
            <a:r>
              <a:rPr dirty="0" sz="2800" spc="-10">
                <a:latin typeface="Arial"/>
                <a:cs typeface="Arial"/>
              </a:rPr>
              <a:t>affect </a:t>
            </a:r>
            <a:r>
              <a:rPr dirty="0" sz="2800" spc="-20">
                <a:latin typeface="Arial"/>
                <a:cs typeface="Arial"/>
              </a:rPr>
              <a:t>visibility. </a:t>
            </a:r>
            <a:r>
              <a:rPr dirty="0" sz="2800" spc="-5">
                <a:latin typeface="Arial"/>
                <a:cs typeface="Arial"/>
              </a:rPr>
              <a:t>An </a:t>
            </a:r>
            <a:r>
              <a:rPr dirty="0" sz="2800">
                <a:latin typeface="Arial"/>
                <a:cs typeface="Arial"/>
              </a:rPr>
              <a:t>A-pillar that </a:t>
            </a:r>
            <a:r>
              <a:rPr dirty="0" sz="2800" spc="-5">
                <a:latin typeface="Arial"/>
                <a:cs typeface="Arial"/>
              </a:rPr>
              <a:t>is </a:t>
            </a:r>
            <a:r>
              <a:rPr dirty="0" sz="2800">
                <a:latin typeface="Arial"/>
                <a:cs typeface="Arial"/>
              </a:rPr>
              <a:t>split </a:t>
            </a:r>
            <a:r>
              <a:rPr dirty="0" sz="2800" spc="-5">
                <a:latin typeface="Arial"/>
                <a:cs typeface="Arial"/>
              </a:rPr>
              <a:t>up and </a:t>
            </a:r>
            <a:r>
              <a:rPr dirty="0" sz="2800">
                <a:latin typeface="Arial"/>
                <a:cs typeface="Arial"/>
              </a:rPr>
              <a:t>haves</a:t>
            </a:r>
            <a:r>
              <a:rPr dirty="0" sz="2800" spc="-18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a  small </a:t>
            </a:r>
            <a:r>
              <a:rPr dirty="0" sz="2800">
                <a:latin typeface="Arial"/>
                <a:cs typeface="Arial"/>
              </a:rPr>
              <a:t>triangle </a:t>
            </a:r>
            <a:r>
              <a:rPr dirty="0" sz="2800" spc="-5">
                <a:latin typeface="Arial"/>
                <a:cs typeface="Arial"/>
              </a:rPr>
              <a:t>window (Front Quarter glass) can give a </a:t>
            </a:r>
            <a:r>
              <a:rPr dirty="0" sz="2800">
                <a:latin typeface="Arial"/>
                <a:cs typeface="Arial"/>
              </a:rPr>
              <a:t>short </a:t>
            </a:r>
            <a:r>
              <a:rPr dirty="0" sz="2800" spc="-5">
                <a:latin typeface="Arial"/>
                <a:cs typeface="Arial"/>
              </a:rPr>
              <a:t>driver </a:t>
            </a:r>
            <a:r>
              <a:rPr dirty="0" sz="2800">
                <a:latin typeface="Arial"/>
                <a:cs typeface="Arial"/>
              </a:rPr>
              <a:t>visibility  </a:t>
            </a:r>
            <a:r>
              <a:rPr dirty="0" sz="2800" spc="-5">
                <a:latin typeface="Arial"/>
                <a:cs typeface="Arial"/>
              </a:rPr>
              <a:t>problems.</a:t>
            </a:r>
            <a:endParaRPr sz="2800">
              <a:latin typeface="Arial"/>
              <a:cs typeface="Arial"/>
            </a:endParaRPr>
          </a:p>
          <a:p>
            <a:pPr algn="just" marL="241300" marR="63500" indent="-228600">
              <a:lnSpc>
                <a:spcPct val="89000"/>
              </a:lnSpc>
              <a:spcBef>
                <a:spcPts val="1115"/>
              </a:spcBef>
              <a:buChar char="•"/>
              <a:tabLst>
                <a:tab pos="241300" algn="l"/>
              </a:tabLst>
            </a:pPr>
            <a:r>
              <a:rPr dirty="0" sz="2800" spc="-5">
                <a:latin typeface="Arial"/>
                <a:cs typeface="Arial"/>
              </a:rPr>
              <a:t>Some </a:t>
            </a:r>
            <a:r>
              <a:rPr dirty="0" sz="2800">
                <a:latin typeface="Arial"/>
                <a:cs typeface="Arial"/>
              </a:rPr>
              <a:t>cars </a:t>
            </a: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windshield </a:t>
            </a:r>
            <a:r>
              <a:rPr dirty="0" sz="2800" spc="-5">
                <a:latin typeface="Arial"/>
                <a:cs typeface="Arial"/>
              </a:rPr>
              <a:t>is </a:t>
            </a:r>
            <a:r>
              <a:rPr dirty="0" sz="2800">
                <a:latin typeface="Arial"/>
                <a:cs typeface="Arial"/>
              </a:rPr>
              <a:t>fillet </a:t>
            </a:r>
            <a:r>
              <a:rPr dirty="0" sz="2800" spc="-5">
                <a:latin typeface="Arial"/>
                <a:cs typeface="Arial"/>
              </a:rPr>
              <a:t>with the </a:t>
            </a:r>
            <a:r>
              <a:rPr dirty="0" sz="2800">
                <a:latin typeface="Arial"/>
                <a:cs typeface="Arial"/>
              </a:rPr>
              <a:t>roofline </a:t>
            </a:r>
            <a:r>
              <a:rPr dirty="0" sz="2800" spc="-5">
                <a:latin typeface="Arial"/>
                <a:cs typeface="Arial"/>
              </a:rPr>
              <a:t>with a </a:t>
            </a:r>
            <a:r>
              <a:rPr dirty="0" sz="2800">
                <a:latin typeface="Arial"/>
                <a:cs typeface="Arial"/>
              </a:rPr>
              <a:t>big radius. </a:t>
            </a:r>
            <a:r>
              <a:rPr dirty="0" sz="2800" spc="-5">
                <a:latin typeface="Arial"/>
                <a:cs typeface="Arial"/>
              </a:rPr>
              <a:t>A</a:t>
            </a:r>
            <a:r>
              <a:rPr dirty="0" sz="2800" spc="-2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fillet  </a:t>
            </a:r>
            <a:r>
              <a:rPr dirty="0" sz="2800" spc="-5">
                <a:latin typeface="Arial"/>
                <a:cs typeface="Arial"/>
              </a:rPr>
              <a:t>round A-pillar </a:t>
            </a:r>
            <a:r>
              <a:rPr dirty="0" sz="2800">
                <a:latin typeface="Arial"/>
                <a:cs typeface="Arial"/>
              </a:rPr>
              <a:t>can </a:t>
            </a:r>
            <a:r>
              <a:rPr dirty="0" sz="2800" spc="-5">
                <a:latin typeface="Arial"/>
                <a:cs typeface="Arial"/>
              </a:rPr>
              <a:t>give a tall driver </a:t>
            </a:r>
            <a:r>
              <a:rPr dirty="0" sz="2800">
                <a:latin typeface="Arial"/>
                <a:cs typeface="Arial"/>
              </a:rPr>
              <a:t>visibility </a:t>
            </a:r>
            <a:r>
              <a:rPr dirty="0" sz="2800" spc="-5">
                <a:latin typeface="Arial"/>
                <a:cs typeface="Arial"/>
              </a:rPr>
              <a:t>problems.Also sometimes the  A-pillar can block the driver </a:t>
            </a:r>
            <a:r>
              <a:rPr dirty="0" sz="2800">
                <a:latin typeface="Arial"/>
                <a:cs typeface="Arial"/>
              </a:rPr>
              <a:t>from </a:t>
            </a:r>
            <a:r>
              <a:rPr dirty="0" sz="2800" spc="-5">
                <a:latin typeface="Arial"/>
                <a:cs typeface="Arial"/>
              </a:rPr>
              <a:t>seeing</a:t>
            </a:r>
            <a:r>
              <a:rPr dirty="0" sz="2800" spc="1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motorcyclists.</a:t>
            </a:r>
            <a:endParaRPr sz="2800">
              <a:latin typeface="Arial"/>
              <a:cs typeface="Arial"/>
            </a:endParaRPr>
          </a:p>
          <a:p>
            <a:pPr marL="241300" marR="419734" indent="-228600">
              <a:lnSpc>
                <a:spcPts val="2940"/>
              </a:lnSpc>
              <a:spcBef>
                <a:spcPts val="1190"/>
              </a:spcBef>
              <a:buChar char="•"/>
              <a:tabLst>
                <a:tab pos="241300" algn="l"/>
              </a:tabLst>
            </a:pPr>
            <a:r>
              <a:rPr dirty="0" sz="2800" spc="-5">
                <a:latin typeface="Arial"/>
                <a:cs typeface="Arial"/>
              </a:rPr>
              <a:t>Also the B-pillar </a:t>
            </a:r>
            <a:r>
              <a:rPr dirty="0" sz="2800">
                <a:latin typeface="Arial"/>
                <a:cs typeface="Arial"/>
              </a:rPr>
              <a:t>(car) can </a:t>
            </a:r>
            <a:r>
              <a:rPr dirty="0" sz="2800" spc="-5">
                <a:latin typeface="Arial"/>
                <a:cs typeface="Arial"/>
              </a:rPr>
              <a:t>block the </a:t>
            </a:r>
            <a:r>
              <a:rPr dirty="0" sz="2800">
                <a:latin typeface="Arial"/>
                <a:cs typeface="Arial"/>
              </a:rPr>
              <a:t>vision </a:t>
            </a:r>
            <a:r>
              <a:rPr dirty="0" sz="2800" spc="-5">
                <a:latin typeface="Arial"/>
                <a:cs typeface="Arial"/>
              </a:rPr>
              <a:t>of a tall driver in small 4 door  cars.</a:t>
            </a:r>
            <a:endParaRPr sz="2800">
              <a:latin typeface="Arial"/>
              <a:cs typeface="Arial"/>
            </a:endParaRPr>
          </a:p>
          <a:p>
            <a:pPr marL="241300" marR="48260" indent="-228600">
              <a:lnSpc>
                <a:spcPct val="89200"/>
              </a:lnSpc>
              <a:spcBef>
                <a:spcPts val="1080"/>
              </a:spcBef>
              <a:buChar char="•"/>
              <a:tabLst>
                <a:tab pos="241300" algn="l"/>
              </a:tabLst>
            </a:pPr>
            <a:r>
              <a:rPr dirty="0" sz="2800" spc="-5">
                <a:latin typeface="Arial"/>
                <a:cs typeface="Arial"/>
              </a:rPr>
              <a:t>A </a:t>
            </a:r>
            <a:r>
              <a:rPr dirty="0" sz="2800">
                <a:latin typeface="Arial"/>
                <a:cs typeface="Arial"/>
              </a:rPr>
              <a:t>driver </a:t>
            </a:r>
            <a:r>
              <a:rPr dirty="0" sz="2800" spc="-5">
                <a:latin typeface="Arial"/>
                <a:cs typeface="Arial"/>
              </a:rPr>
              <a:t>may </a:t>
            </a:r>
            <a:r>
              <a:rPr dirty="0" sz="2800">
                <a:latin typeface="Arial"/>
                <a:cs typeface="Arial"/>
              </a:rPr>
              <a:t>reduce </a:t>
            </a: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size </a:t>
            </a:r>
            <a:r>
              <a:rPr dirty="0" sz="2800" spc="-5">
                <a:latin typeface="Arial"/>
                <a:cs typeface="Arial"/>
              </a:rPr>
              <a:t>of a blind spot or eliminate it completely by  </a:t>
            </a:r>
            <a:r>
              <a:rPr dirty="0" sz="2800">
                <a:latin typeface="Arial"/>
                <a:cs typeface="Arial"/>
              </a:rPr>
              <a:t>turning their head in </a:t>
            </a: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direction of </a:t>
            </a: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obstruction. </a:t>
            </a:r>
            <a:r>
              <a:rPr dirty="0" sz="2800" spc="-5">
                <a:latin typeface="Arial"/>
                <a:cs typeface="Arial"/>
              </a:rPr>
              <a:t>This allows the </a:t>
            </a:r>
            <a:r>
              <a:rPr dirty="0" sz="2800">
                <a:latin typeface="Arial"/>
                <a:cs typeface="Arial"/>
              </a:rPr>
              <a:t>driver  </a:t>
            </a:r>
            <a:r>
              <a:rPr dirty="0" sz="2800" spc="-5">
                <a:latin typeface="Arial"/>
                <a:cs typeface="Arial"/>
              </a:rPr>
              <a:t>to see </a:t>
            </a:r>
            <a:r>
              <a:rPr dirty="0" sz="2800">
                <a:latin typeface="Arial"/>
                <a:cs typeface="Arial"/>
              </a:rPr>
              <a:t>better around </a:t>
            </a: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obstruction </a:t>
            </a:r>
            <a:r>
              <a:rPr dirty="0" sz="2800" spc="-5">
                <a:latin typeface="Arial"/>
                <a:cs typeface="Arial"/>
              </a:rPr>
              <a:t>and allows the </a:t>
            </a:r>
            <a:r>
              <a:rPr dirty="0" sz="2800">
                <a:latin typeface="Arial"/>
                <a:cs typeface="Arial"/>
              </a:rPr>
              <a:t>driver better </a:t>
            </a:r>
            <a:r>
              <a:rPr dirty="0" sz="2800" spc="-5">
                <a:latin typeface="Arial"/>
                <a:cs typeface="Arial"/>
              </a:rPr>
              <a:t>depth  </a:t>
            </a:r>
            <a:r>
              <a:rPr dirty="0" sz="2800">
                <a:latin typeface="Arial"/>
                <a:cs typeface="Arial"/>
              </a:rPr>
              <a:t>perception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5044" y="429768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0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0"/>
            <a:ext cx="76454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 b="1">
                <a:latin typeface="Arial"/>
                <a:cs typeface="Arial"/>
              </a:rPr>
              <a:t>6. Rear-view mirror blind</a:t>
            </a:r>
            <a:r>
              <a:rPr dirty="0" spc="20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spots: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513079"/>
            <a:ext cx="11839575" cy="364236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241300" marR="5080" indent="-228600">
              <a:lnSpc>
                <a:spcPct val="89400"/>
              </a:lnSpc>
              <a:spcBef>
                <a:spcPts val="450"/>
              </a:spcBef>
              <a:buChar char="•"/>
              <a:tabLst>
                <a:tab pos="241300" algn="l"/>
              </a:tabLst>
            </a:pPr>
            <a:r>
              <a:rPr dirty="0" sz="2800" spc="-5">
                <a:latin typeface="Arial"/>
                <a:cs typeface="Arial"/>
              </a:rPr>
              <a:t>A </a:t>
            </a:r>
            <a:r>
              <a:rPr dirty="0" sz="2800">
                <a:latin typeface="Arial"/>
                <a:cs typeface="Arial"/>
              </a:rPr>
              <a:t>vehicular blind spot is </a:t>
            </a: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area </a:t>
            </a:r>
            <a:r>
              <a:rPr dirty="0" sz="2800" spc="-5">
                <a:latin typeface="Arial"/>
                <a:cs typeface="Arial"/>
              </a:rPr>
              <a:t>of the </a:t>
            </a:r>
            <a:r>
              <a:rPr dirty="0" sz="2800">
                <a:latin typeface="Arial"/>
                <a:cs typeface="Arial"/>
              </a:rPr>
              <a:t>road </a:t>
            </a:r>
            <a:r>
              <a:rPr dirty="0" sz="2800" spc="-5">
                <a:latin typeface="Arial"/>
                <a:cs typeface="Arial"/>
              </a:rPr>
              <a:t>that while </a:t>
            </a:r>
            <a:r>
              <a:rPr dirty="0" sz="2800">
                <a:latin typeface="Arial"/>
                <a:cs typeface="Arial"/>
              </a:rPr>
              <a:t>driving cannot </a:t>
            </a:r>
            <a:r>
              <a:rPr dirty="0" sz="2800" spc="-5">
                <a:latin typeface="Arial"/>
                <a:cs typeface="Arial"/>
              </a:rPr>
              <a:t>be  seen when </a:t>
            </a:r>
            <a:r>
              <a:rPr dirty="0" sz="2800">
                <a:latin typeface="Arial"/>
                <a:cs typeface="Arial"/>
              </a:rPr>
              <a:t>looking </a:t>
            </a:r>
            <a:r>
              <a:rPr dirty="0" sz="2800" spc="-5">
                <a:latin typeface="Arial"/>
                <a:cs typeface="Arial"/>
              </a:rPr>
              <a:t>forward or </a:t>
            </a:r>
            <a:r>
              <a:rPr dirty="0" sz="2800">
                <a:latin typeface="Arial"/>
                <a:cs typeface="Arial"/>
              </a:rPr>
              <a:t>through either </a:t>
            </a: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 spc="5">
                <a:latin typeface="Arial"/>
                <a:cs typeface="Arial"/>
              </a:rPr>
              <a:t>rear-view </a:t>
            </a:r>
            <a:r>
              <a:rPr dirty="0" sz="2800" spc="-5">
                <a:latin typeface="Arial"/>
                <a:cs typeface="Arial"/>
              </a:rPr>
              <a:t>or </a:t>
            </a:r>
            <a:r>
              <a:rPr dirty="0" sz="2800">
                <a:latin typeface="Arial"/>
                <a:cs typeface="Arial"/>
              </a:rPr>
              <a:t>side mirrors.  </a:t>
            </a:r>
            <a:r>
              <a:rPr dirty="0" sz="2800" spc="-5">
                <a:latin typeface="Arial"/>
                <a:cs typeface="Arial"/>
              </a:rPr>
              <a:t>Blind </a:t>
            </a:r>
            <a:r>
              <a:rPr dirty="0" sz="2800">
                <a:latin typeface="Arial"/>
                <a:cs typeface="Arial"/>
              </a:rPr>
              <a:t>spots can be checked </a:t>
            </a:r>
            <a:r>
              <a:rPr dirty="0" sz="2800" spc="-5">
                <a:latin typeface="Arial"/>
                <a:cs typeface="Arial"/>
              </a:rPr>
              <a:t>by </a:t>
            </a:r>
            <a:r>
              <a:rPr dirty="0" sz="2800">
                <a:latin typeface="Arial"/>
                <a:cs typeface="Arial"/>
              </a:rPr>
              <a:t>turning one's </a:t>
            </a:r>
            <a:r>
              <a:rPr dirty="0" sz="2800" spc="-5">
                <a:latin typeface="Arial"/>
                <a:cs typeface="Arial"/>
              </a:rPr>
              <a:t>head </a:t>
            </a:r>
            <a:r>
              <a:rPr dirty="0" sz="2800" spc="-25">
                <a:latin typeface="Arial"/>
                <a:cs typeface="Arial"/>
              </a:rPr>
              <a:t>briefly, </a:t>
            </a:r>
            <a:r>
              <a:rPr dirty="0" sz="2800" spc="-5">
                <a:latin typeface="Arial"/>
                <a:cs typeface="Arial"/>
              </a:rPr>
              <a:t>eliminated by  reducing </a:t>
            </a:r>
            <a:r>
              <a:rPr dirty="0" sz="2800">
                <a:latin typeface="Arial"/>
                <a:cs typeface="Arial"/>
              </a:rPr>
              <a:t>overlap </a:t>
            </a:r>
            <a:r>
              <a:rPr dirty="0" sz="2800" spc="-5">
                <a:latin typeface="Arial"/>
                <a:cs typeface="Arial"/>
              </a:rPr>
              <a:t>between side </a:t>
            </a:r>
            <a:r>
              <a:rPr dirty="0" sz="2800">
                <a:latin typeface="Arial"/>
                <a:cs typeface="Arial"/>
              </a:rPr>
              <a:t>and </a:t>
            </a:r>
            <a:r>
              <a:rPr dirty="0" sz="2800" spc="5">
                <a:latin typeface="Arial"/>
                <a:cs typeface="Arial"/>
              </a:rPr>
              <a:t>rear-view </a:t>
            </a:r>
            <a:r>
              <a:rPr dirty="0" sz="2800" spc="-5">
                <a:latin typeface="Arial"/>
                <a:cs typeface="Arial"/>
              </a:rPr>
              <a:t>mirrors, or </a:t>
            </a:r>
            <a:r>
              <a:rPr dirty="0" sz="2800">
                <a:latin typeface="Arial"/>
                <a:cs typeface="Arial"/>
              </a:rPr>
              <a:t>reduced by  </a:t>
            </a:r>
            <a:r>
              <a:rPr dirty="0" sz="2800" spc="-5">
                <a:latin typeface="Arial"/>
                <a:cs typeface="Arial"/>
              </a:rPr>
              <a:t>adding </a:t>
            </a:r>
            <a:r>
              <a:rPr dirty="0" sz="2800">
                <a:latin typeface="Arial"/>
                <a:cs typeface="Arial"/>
              </a:rPr>
              <a:t>other </a:t>
            </a:r>
            <a:r>
              <a:rPr dirty="0" sz="2800" spc="-5">
                <a:latin typeface="Arial"/>
                <a:cs typeface="Arial"/>
              </a:rPr>
              <a:t>mirrors with larger</a:t>
            </a:r>
            <a:r>
              <a:rPr dirty="0" sz="2800" spc="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fields-of-view.</a:t>
            </a:r>
            <a:endParaRPr sz="2800">
              <a:latin typeface="Arial"/>
              <a:cs typeface="Arial"/>
            </a:endParaRPr>
          </a:p>
          <a:p>
            <a:pPr marL="241300" marR="116205" indent="-228600">
              <a:lnSpc>
                <a:spcPct val="89300"/>
              </a:lnSpc>
              <a:spcBef>
                <a:spcPts val="1105"/>
              </a:spcBef>
              <a:buChar char="•"/>
              <a:tabLst>
                <a:tab pos="241300" algn="l"/>
              </a:tabLst>
            </a:pPr>
            <a:r>
              <a:rPr dirty="0" sz="2800" spc="-5">
                <a:latin typeface="Arial"/>
                <a:cs typeface="Arial"/>
              </a:rPr>
              <a:t>Detection </a:t>
            </a:r>
            <a:r>
              <a:rPr dirty="0" sz="2800">
                <a:latin typeface="Arial"/>
                <a:cs typeface="Arial"/>
              </a:rPr>
              <a:t>of </a:t>
            </a:r>
            <a:r>
              <a:rPr dirty="0" sz="2800" spc="-5">
                <a:latin typeface="Arial"/>
                <a:cs typeface="Arial"/>
              </a:rPr>
              <a:t>vehicles or </a:t>
            </a:r>
            <a:r>
              <a:rPr dirty="0" sz="2800">
                <a:latin typeface="Arial"/>
                <a:cs typeface="Arial"/>
              </a:rPr>
              <a:t>other objects </a:t>
            </a:r>
            <a:r>
              <a:rPr dirty="0" sz="2800" spc="-5">
                <a:latin typeface="Arial"/>
                <a:cs typeface="Arial"/>
              </a:rPr>
              <a:t>in blind </a:t>
            </a:r>
            <a:r>
              <a:rPr dirty="0" sz="2800">
                <a:latin typeface="Arial"/>
                <a:cs typeface="Arial"/>
              </a:rPr>
              <a:t>spots </a:t>
            </a:r>
            <a:r>
              <a:rPr dirty="0" sz="2800" spc="-5">
                <a:latin typeface="Arial"/>
                <a:cs typeface="Arial"/>
              </a:rPr>
              <a:t>may also be aided by  </a:t>
            </a:r>
            <a:r>
              <a:rPr dirty="0" sz="2800">
                <a:latin typeface="Arial"/>
                <a:cs typeface="Arial"/>
              </a:rPr>
              <a:t>systems </a:t>
            </a:r>
            <a:r>
              <a:rPr dirty="0" sz="2800" spc="-5">
                <a:latin typeface="Arial"/>
                <a:cs typeface="Arial"/>
              </a:rPr>
              <a:t>such as video </a:t>
            </a:r>
            <a:r>
              <a:rPr dirty="0" sz="2800">
                <a:latin typeface="Arial"/>
                <a:cs typeface="Arial"/>
              </a:rPr>
              <a:t>cameras or distance sensors, </a:t>
            </a:r>
            <a:r>
              <a:rPr dirty="0" sz="2800" spc="-5">
                <a:latin typeface="Arial"/>
                <a:cs typeface="Arial"/>
              </a:rPr>
              <a:t>though </a:t>
            </a:r>
            <a:r>
              <a:rPr dirty="0" sz="2800">
                <a:latin typeface="Arial"/>
                <a:cs typeface="Arial"/>
              </a:rPr>
              <a:t>these </a:t>
            </a:r>
            <a:r>
              <a:rPr dirty="0" sz="2800" spc="-5">
                <a:latin typeface="Arial"/>
                <a:cs typeface="Arial"/>
              </a:rPr>
              <a:t>are  uncommon or </a:t>
            </a:r>
            <a:r>
              <a:rPr dirty="0" sz="2800">
                <a:latin typeface="Arial"/>
                <a:cs typeface="Arial"/>
              </a:rPr>
              <a:t>expensive options </a:t>
            </a:r>
            <a:r>
              <a:rPr dirty="0" sz="2800" spc="-5">
                <a:latin typeface="Arial"/>
                <a:cs typeface="Arial"/>
              </a:rPr>
              <a:t>in </a:t>
            </a:r>
            <a:r>
              <a:rPr dirty="0" sz="2800">
                <a:latin typeface="Arial"/>
                <a:cs typeface="Arial"/>
              </a:rPr>
              <a:t>automobiles </a:t>
            </a:r>
            <a:r>
              <a:rPr dirty="0" sz="2800" spc="-5">
                <a:latin typeface="Arial"/>
                <a:cs typeface="Arial"/>
              </a:rPr>
              <a:t>generally sold to the  </a:t>
            </a:r>
            <a:r>
              <a:rPr dirty="0" sz="2800">
                <a:latin typeface="Arial"/>
                <a:cs typeface="Arial"/>
              </a:rPr>
              <a:t>public.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866" y="165354"/>
            <a:ext cx="11843385" cy="250063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Char char="•"/>
              <a:tabLst>
                <a:tab pos="241300" algn="l"/>
              </a:tabLst>
            </a:pPr>
            <a:r>
              <a:rPr dirty="0" sz="2800" spc="-204">
                <a:latin typeface="Arial"/>
                <a:cs typeface="Arial"/>
              </a:rPr>
              <a:t>The </a:t>
            </a:r>
            <a:r>
              <a:rPr dirty="0" sz="2800" spc="-125">
                <a:latin typeface="Arial"/>
                <a:cs typeface="Arial"/>
              </a:rPr>
              <a:t>small </a:t>
            </a:r>
            <a:r>
              <a:rPr dirty="0" sz="2800" spc="-195">
                <a:latin typeface="Arial"/>
                <a:cs typeface="Arial"/>
              </a:rPr>
              <a:t>cars </a:t>
            </a:r>
            <a:r>
              <a:rPr dirty="0" sz="2800" spc="15">
                <a:latin typeface="Arial"/>
                <a:cs typeface="Arial"/>
              </a:rPr>
              <a:t>with </a:t>
            </a:r>
            <a:r>
              <a:rPr dirty="0" sz="2800" spc="-145">
                <a:latin typeface="Arial"/>
                <a:cs typeface="Arial"/>
              </a:rPr>
              <a:t>4 </a:t>
            </a:r>
            <a:r>
              <a:rPr dirty="0" sz="2800" spc="-120">
                <a:latin typeface="Arial"/>
                <a:cs typeface="Arial"/>
              </a:rPr>
              <a:t>doors </a:t>
            </a:r>
            <a:r>
              <a:rPr dirty="0" sz="2800" spc="-135">
                <a:latin typeface="Arial"/>
                <a:cs typeface="Arial"/>
              </a:rPr>
              <a:t>and </a:t>
            </a:r>
            <a:r>
              <a:rPr dirty="0" sz="2800" spc="-220">
                <a:latin typeface="Arial"/>
                <a:cs typeface="Arial"/>
              </a:rPr>
              <a:t>a </a:t>
            </a:r>
            <a:r>
              <a:rPr dirty="0" sz="2800" spc="-30">
                <a:latin typeface="Arial"/>
                <a:cs typeface="Arial"/>
              </a:rPr>
              <a:t>boot </a:t>
            </a:r>
            <a:r>
              <a:rPr dirty="0" sz="2800" spc="-125">
                <a:latin typeface="Arial"/>
                <a:cs typeface="Arial"/>
              </a:rPr>
              <a:t>(dickey) </a:t>
            </a:r>
            <a:r>
              <a:rPr dirty="0" sz="2800" spc="-60">
                <a:latin typeface="Arial"/>
                <a:cs typeface="Arial"/>
              </a:rPr>
              <a:t>door </a:t>
            </a:r>
            <a:r>
              <a:rPr dirty="0" sz="2800" spc="-130">
                <a:latin typeface="Arial"/>
                <a:cs typeface="Arial"/>
              </a:rPr>
              <a:t>are </a:t>
            </a:r>
            <a:r>
              <a:rPr dirty="0" sz="2800" spc="-120">
                <a:latin typeface="Arial"/>
                <a:cs typeface="Arial"/>
              </a:rPr>
              <a:t>classified </a:t>
            </a:r>
            <a:r>
              <a:rPr dirty="0" sz="2800" spc="-85">
                <a:latin typeface="Arial"/>
                <a:cs typeface="Arial"/>
              </a:rPr>
              <a:t>under  </a:t>
            </a:r>
            <a:r>
              <a:rPr dirty="0" sz="2800" spc="-125">
                <a:latin typeface="Arial"/>
                <a:cs typeface="Arial"/>
              </a:rPr>
              <a:t>hatchback. </a:t>
            </a:r>
            <a:r>
              <a:rPr dirty="0" sz="2800" spc="-135">
                <a:latin typeface="Arial"/>
                <a:cs typeface="Arial"/>
              </a:rPr>
              <a:t>Generally </a:t>
            </a:r>
            <a:r>
              <a:rPr dirty="0" sz="2800" spc="-114">
                <a:latin typeface="Arial"/>
                <a:cs typeface="Arial"/>
              </a:rPr>
              <a:t>these </a:t>
            </a:r>
            <a:r>
              <a:rPr dirty="0" sz="2800" spc="-130">
                <a:latin typeface="Arial"/>
                <a:cs typeface="Arial"/>
              </a:rPr>
              <a:t>are </a:t>
            </a:r>
            <a:r>
              <a:rPr dirty="0" sz="2800" spc="-145">
                <a:latin typeface="Arial"/>
                <a:cs typeface="Arial"/>
              </a:rPr>
              <a:t>designed </a:t>
            </a:r>
            <a:r>
              <a:rPr dirty="0" sz="2800" spc="-15">
                <a:latin typeface="Arial"/>
                <a:cs typeface="Arial"/>
              </a:rPr>
              <a:t>for </a:t>
            </a:r>
            <a:r>
              <a:rPr dirty="0" sz="2800" spc="-75">
                <a:latin typeface="Arial"/>
                <a:cs typeface="Arial"/>
              </a:rPr>
              <a:t>comfortable </a:t>
            </a:r>
            <a:r>
              <a:rPr dirty="0" sz="2800" spc="-130">
                <a:latin typeface="Arial"/>
                <a:cs typeface="Arial"/>
              </a:rPr>
              <a:t>seating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140">
                <a:latin typeface="Arial"/>
                <a:cs typeface="Arial"/>
              </a:rPr>
              <a:t>4</a:t>
            </a:r>
            <a:r>
              <a:rPr dirty="0" sz="2800" spc="-455">
                <a:latin typeface="Arial"/>
                <a:cs typeface="Arial"/>
              </a:rPr>
              <a:t> </a:t>
            </a:r>
            <a:r>
              <a:rPr dirty="0" sz="2800" spc="-200">
                <a:latin typeface="Arial"/>
                <a:cs typeface="Arial"/>
              </a:rPr>
              <a:t>passengers  </a:t>
            </a:r>
            <a:r>
              <a:rPr dirty="0" sz="2800" spc="-135">
                <a:latin typeface="Arial"/>
                <a:cs typeface="Arial"/>
              </a:rPr>
              <a:t>and </a:t>
            </a:r>
            <a:r>
              <a:rPr dirty="0" sz="2800" spc="-125">
                <a:latin typeface="Arial"/>
                <a:cs typeface="Arial"/>
              </a:rPr>
              <a:t>small </a:t>
            </a:r>
            <a:r>
              <a:rPr dirty="0" sz="2800" spc="-30">
                <a:latin typeface="Arial"/>
                <a:cs typeface="Arial"/>
              </a:rPr>
              <a:t>boot </a:t>
            </a:r>
            <a:r>
              <a:rPr dirty="0" sz="2800" spc="-204">
                <a:latin typeface="Arial"/>
                <a:cs typeface="Arial"/>
              </a:rPr>
              <a:t>space </a:t>
            </a:r>
            <a:r>
              <a:rPr dirty="0" sz="2800" spc="-15">
                <a:latin typeface="Arial"/>
                <a:cs typeface="Arial"/>
              </a:rPr>
              <a:t>for </a:t>
            </a:r>
            <a:r>
              <a:rPr dirty="0" sz="2800" spc="-35">
                <a:latin typeface="Arial"/>
                <a:cs typeface="Arial"/>
              </a:rPr>
              <a:t>putting </a:t>
            </a:r>
            <a:r>
              <a:rPr dirty="0" sz="2800" spc="-120">
                <a:latin typeface="Arial"/>
                <a:cs typeface="Arial"/>
              </a:rPr>
              <a:t>one </a:t>
            </a:r>
            <a:r>
              <a:rPr dirty="0" sz="2800" spc="-25">
                <a:latin typeface="Arial"/>
                <a:cs typeface="Arial"/>
              </a:rPr>
              <a:t>or </a:t>
            </a:r>
            <a:r>
              <a:rPr dirty="0" sz="2800" spc="10">
                <a:latin typeface="Arial"/>
                <a:cs typeface="Arial"/>
              </a:rPr>
              <a:t>two </a:t>
            </a:r>
            <a:r>
              <a:rPr dirty="0" sz="2800" spc="-190">
                <a:latin typeface="Arial"/>
                <a:cs typeface="Arial"/>
              </a:rPr>
              <a:t>bags. </a:t>
            </a:r>
            <a:r>
              <a:rPr dirty="0" sz="2800" spc="-204">
                <a:latin typeface="Arial"/>
                <a:cs typeface="Arial"/>
              </a:rPr>
              <a:t>The </a:t>
            </a:r>
            <a:r>
              <a:rPr dirty="0" sz="2800" spc="-210">
                <a:latin typeface="Arial"/>
                <a:cs typeface="Arial"/>
              </a:rPr>
              <a:t>size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135">
                <a:latin typeface="Arial"/>
                <a:cs typeface="Arial"/>
              </a:rPr>
              <a:t>hatchback varies  </a:t>
            </a:r>
            <a:r>
              <a:rPr dirty="0" sz="2800" spc="-120">
                <a:latin typeface="Arial"/>
                <a:cs typeface="Arial"/>
              </a:rPr>
              <a:t>depending </a:t>
            </a:r>
            <a:r>
              <a:rPr dirty="0" sz="2800" spc="-95">
                <a:latin typeface="Arial"/>
                <a:cs typeface="Arial"/>
              </a:rPr>
              <a:t>upon </a:t>
            </a:r>
            <a:r>
              <a:rPr dirty="0" sz="2800" spc="-140">
                <a:latin typeface="Arial"/>
                <a:cs typeface="Arial"/>
              </a:rPr>
              <a:t>design. </a:t>
            </a:r>
            <a:r>
              <a:rPr dirty="0" sz="2800" spc="40">
                <a:latin typeface="Arial"/>
                <a:cs typeface="Arial"/>
              </a:rPr>
              <a:t>It </a:t>
            </a:r>
            <a:r>
              <a:rPr dirty="0" sz="2800" spc="-100">
                <a:latin typeface="Arial"/>
                <a:cs typeface="Arial"/>
              </a:rPr>
              <a:t>could </a:t>
            </a:r>
            <a:r>
              <a:rPr dirty="0" sz="2800" spc="-130">
                <a:latin typeface="Arial"/>
                <a:cs typeface="Arial"/>
              </a:rPr>
              <a:t>be super </a:t>
            </a:r>
            <a:r>
              <a:rPr dirty="0" sz="2800" spc="-55">
                <a:latin typeface="Arial"/>
                <a:cs typeface="Arial"/>
              </a:rPr>
              <a:t>mini, </a:t>
            </a:r>
            <a:r>
              <a:rPr dirty="0" sz="2800" spc="-25">
                <a:latin typeface="Arial"/>
                <a:cs typeface="Arial"/>
              </a:rPr>
              <a:t>or </a:t>
            </a:r>
            <a:r>
              <a:rPr dirty="0" sz="2800" spc="-220">
                <a:latin typeface="Arial"/>
                <a:cs typeface="Arial"/>
              </a:rPr>
              <a:t>a </a:t>
            </a:r>
            <a:r>
              <a:rPr dirty="0" sz="2800" spc="-100">
                <a:latin typeface="Arial"/>
                <a:cs typeface="Arial"/>
              </a:rPr>
              <a:t>larger </a:t>
            </a:r>
            <a:r>
              <a:rPr dirty="0" sz="2800" spc="-110">
                <a:latin typeface="Arial"/>
                <a:cs typeface="Arial"/>
              </a:rPr>
              <a:t>one. </a:t>
            </a:r>
            <a:r>
              <a:rPr dirty="0" sz="2800" spc="-204">
                <a:latin typeface="Arial"/>
                <a:cs typeface="Arial"/>
              </a:rPr>
              <a:t>The </a:t>
            </a:r>
            <a:r>
              <a:rPr dirty="0" sz="2800" spc="-150">
                <a:latin typeface="Arial"/>
                <a:cs typeface="Arial"/>
              </a:rPr>
              <a:t>design </a:t>
            </a:r>
            <a:r>
              <a:rPr dirty="0" sz="2800" spc="-145">
                <a:latin typeface="Arial"/>
                <a:cs typeface="Arial"/>
              </a:rPr>
              <a:t>is  </a:t>
            </a:r>
            <a:r>
              <a:rPr dirty="0" sz="2800" spc="-204">
                <a:latin typeface="Arial"/>
                <a:cs typeface="Arial"/>
              </a:rPr>
              <a:t>same </a:t>
            </a:r>
            <a:r>
              <a:rPr dirty="0" sz="2800" spc="-10">
                <a:latin typeface="Arial"/>
                <a:cs typeface="Arial"/>
              </a:rPr>
              <a:t>but </a:t>
            </a:r>
            <a:r>
              <a:rPr dirty="0" sz="2800" spc="-20">
                <a:latin typeface="Arial"/>
                <a:cs typeface="Arial"/>
              </a:rPr>
              <a:t>interior </a:t>
            </a:r>
            <a:r>
              <a:rPr dirty="0" sz="2800" spc="-210">
                <a:latin typeface="Arial"/>
                <a:cs typeface="Arial"/>
              </a:rPr>
              <a:t>size </a:t>
            </a:r>
            <a:r>
              <a:rPr dirty="0" sz="2800" spc="-135">
                <a:latin typeface="Arial"/>
                <a:cs typeface="Arial"/>
              </a:rPr>
              <a:t>and </a:t>
            </a:r>
            <a:r>
              <a:rPr dirty="0" sz="2800" spc="-180">
                <a:latin typeface="Arial"/>
                <a:cs typeface="Arial"/>
              </a:rPr>
              <a:t>luggage </a:t>
            </a:r>
            <a:r>
              <a:rPr dirty="0" sz="2800" spc="-204">
                <a:latin typeface="Arial"/>
                <a:cs typeface="Arial"/>
              </a:rPr>
              <a:t>space</a:t>
            </a:r>
            <a:r>
              <a:rPr dirty="0" sz="2800" spc="-235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varies.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dirty="0" sz="2800" spc="-80">
                <a:latin typeface="Arial"/>
                <a:cs typeface="Arial"/>
              </a:rPr>
              <a:t>In </a:t>
            </a:r>
            <a:r>
              <a:rPr dirty="0" sz="2800" spc="-60">
                <a:latin typeface="Arial"/>
                <a:cs typeface="Arial"/>
              </a:rPr>
              <a:t>this </a:t>
            </a:r>
            <a:r>
              <a:rPr dirty="0" sz="2800" spc="-65">
                <a:latin typeface="Arial"/>
                <a:cs typeface="Arial"/>
              </a:rPr>
              <a:t>type </a:t>
            </a:r>
            <a:r>
              <a:rPr dirty="0" sz="2800" spc="-10">
                <a:latin typeface="Arial"/>
                <a:cs typeface="Arial"/>
              </a:rPr>
              <a:t>of </a:t>
            </a:r>
            <a:r>
              <a:rPr dirty="0" sz="2800" spc="-110">
                <a:latin typeface="Arial"/>
                <a:cs typeface="Arial"/>
              </a:rPr>
              <a:t>vehicle </a:t>
            </a:r>
            <a:r>
              <a:rPr dirty="0" sz="2800" spc="-35">
                <a:latin typeface="Arial"/>
                <a:cs typeface="Arial"/>
              </a:rPr>
              <a:t>the</a:t>
            </a:r>
            <a:r>
              <a:rPr dirty="0" sz="2800" spc="-590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entire </a:t>
            </a:r>
            <a:r>
              <a:rPr dirty="0" sz="2800" spc="-170">
                <a:latin typeface="Arial"/>
                <a:cs typeface="Arial"/>
              </a:rPr>
              <a:t>back </a:t>
            </a:r>
            <a:r>
              <a:rPr dirty="0" sz="2800" spc="-140">
                <a:latin typeface="Arial"/>
                <a:cs typeface="Arial"/>
              </a:rPr>
              <a:t>gate </a:t>
            </a:r>
            <a:r>
              <a:rPr dirty="0" sz="2800" spc="-185">
                <a:latin typeface="Arial"/>
                <a:cs typeface="Arial"/>
              </a:rPr>
              <a:t>can </a:t>
            </a:r>
            <a:r>
              <a:rPr dirty="0" sz="2800" spc="-130">
                <a:latin typeface="Arial"/>
                <a:cs typeface="Arial"/>
              </a:rPr>
              <a:t>be </a:t>
            </a:r>
            <a:r>
              <a:rPr dirty="0" sz="2800" spc="-15">
                <a:latin typeface="Arial"/>
                <a:cs typeface="Arial"/>
              </a:rPr>
              <a:t>lifted.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015936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65">
                <a:solidFill>
                  <a:srgbClr val="000000"/>
                </a:solidFill>
              </a:rPr>
              <a:t>Construction </a:t>
            </a:r>
            <a:r>
              <a:rPr dirty="0" sz="4400" spc="-30">
                <a:solidFill>
                  <a:srgbClr val="000000"/>
                </a:solidFill>
              </a:rPr>
              <a:t>of </a:t>
            </a:r>
            <a:r>
              <a:rPr dirty="0" sz="4400" spc="-55">
                <a:solidFill>
                  <a:srgbClr val="000000"/>
                </a:solidFill>
              </a:rPr>
              <a:t>tipper </a:t>
            </a:r>
            <a:r>
              <a:rPr dirty="0" sz="4400" spc="-185">
                <a:solidFill>
                  <a:srgbClr val="000000"/>
                </a:solidFill>
              </a:rPr>
              <a:t>body </a:t>
            </a:r>
            <a:r>
              <a:rPr dirty="0" sz="4400" spc="-229">
                <a:solidFill>
                  <a:srgbClr val="000000"/>
                </a:solidFill>
              </a:rPr>
              <a:t>and </a:t>
            </a:r>
            <a:r>
              <a:rPr dirty="0" sz="4400" spc="-170">
                <a:solidFill>
                  <a:srgbClr val="000000"/>
                </a:solidFill>
              </a:rPr>
              <a:t>tanker</a:t>
            </a:r>
            <a:r>
              <a:rPr dirty="0" sz="4400" spc="-715">
                <a:solidFill>
                  <a:srgbClr val="000000"/>
                </a:solidFill>
              </a:rPr>
              <a:t> </a:t>
            </a:r>
            <a:r>
              <a:rPr dirty="0" sz="4400" spc="-160">
                <a:solidFill>
                  <a:srgbClr val="000000"/>
                </a:solidFill>
              </a:rPr>
              <a:t>body: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145395" cy="3140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dirty="0" u="heavy" sz="2800" spc="-18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TIPPER</a:t>
            </a:r>
            <a:r>
              <a:rPr dirty="0" u="heavy" sz="2800" spc="-2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800" spc="-204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BODY: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4500">
              <a:latin typeface="Times New Roman"/>
              <a:cs typeface="Times New Roman"/>
            </a:endParaRPr>
          </a:p>
          <a:p>
            <a:pPr algn="just" marL="241300" marR="201930" indent="-228600">
              <a:lnSpc>
                <a:spcPct val="88700"/>
              </a:lnSpc>
              <a:spcBef>
                <a:spcPts val="5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A tipper </a:t>
            </a:r>
            <a:r>
              <a:rPr dirty="0" sz="2800">
                <a:latin typeface="Arial"/>
                <a:cs typeface="Arial"/>
              </a:rPr>
              <a:t>body </a:t>
            </a:r>
            <a:r>
              <a:rPr dirty="0" sz="2800" spc="-5">
                <a:latin typeface="Arial"/>
                <a:cs typeface="Arial"/>
              </a:rPr>
              <a:t>is attached </a:t>
            </a:r>
            <a:r>
              <a:rPr dirty="0" sz="2800">
                <a:latin typeface="Arial"/>
                <a:cs typeface="Arial"/>
              </a:rPr>
              <a:t>to </a:t>
            </a:r>
            <a:r>
              <a:rPr dirty="0" sz="2800" spc="-5">
                <a:latin typeface="Arial"/>
                <a:cs typeface="Arial"/>
              </a:rPr>
              <a:t>a </a:t>
            </a:r>
            <a:r>
              <a:rPr dirty="0" sz="2800">
                <a:latin typeface="Arial"/>
                <a:cs typeface="Arial"/>
              </a:rPr>
              <a:t>rigid </a:t>
            </a:r>
            <a:r>
              <a:rPr dirty="0" sz="2800" spc="-5">
                <a:latin typeface="Arial"/>
                <a:cs typeface="Arial"/>
              </a:rPr>
              <a:t>cab </a:t>
            </a:r>
            <a:r>
              <a:rPr dirty="0" sz="2800">
                <a:latin typeface="Arial"/>
                <a:cs typeface="Arial"/>
              </a:rPr>
              <a:t>chassis </a:t>
            </a:r>
            <a:r>
              <a:rPr dirty="0" sz="2800" spc="-5">
                <a:latin typeface="Arial"/>
                <a:cs typeface="Arial"/>
              </a:rPr>
              <a:t>and is used to  </a:t>
            </a:r>
            <a:r>
              <a:rPr dirty="0" sz="2800">
                <a:latin typeface="Arial"/>
                <a:cs typeface="Arial"/>
              </a:rPr>
              <a:t>carry </a:t>
            </a:r>
            <a:r>
              <a:rPr dirty="0" sz="2800" spc="-5">
                <a:latin typeface="Arial"/>
                <a:cs typeface="Arial"/>
              </a:rPr>
              <a:t>a wide range of bulk </a:t>
            </a:r>
            <a:r>
              <a:rPr dirty="0" sz="2800">
                <a:latin typeface="Arial"/>
                <a:cs typeface="Arial"/>
              </a:rPr>
              <a:t>products, </a:t>
            </a:r>
            <a:r>
              <a:rPr dirty="0" sz="2800" spc="-5">
                <a:latin typeface="Arial"/>
                <a:cs typeface="Arial"/>
              </a:rPr>
              <a:t>such as </a:t>
            </a:r>
            <a:r>
              <a:rPr dirty="0" sz="2800">
                <a:latin typeface="Arial"/>
                <a:cs typeface="Arial"/>
              </a:rPr>
              <a:t>gravel, </a:t>
            </a:r>
            <a:r>
              <a:rPr dirty="0" sz="2800" spc="-5">
                <a:latin typeface="Arial"/>
                <a:cs typeface="Arial"/>
              </a:rPr>
              <a:t>sand </a:t>
            </a:r>
            <a:r>
              <a:rPr dirty="0" sz="2800">
                <a:latin typeface="Arial"/>
                <a:cs typeface="Arial"/>
              </a:rPr>
              <a:t>and  </a:t>
            </a:r>
            <a:r>
              <a:rPr dirty="0" sz="2800" spc="-5">
                <a:latin typeface="Arial"/>
                <a:cs typeface="Arial"/>
              </a:rPr>
              <a:t>grain.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2940"/>
              </a:lnSpc>
              <a:spcBef>
                <a:spcPts val="1190"/>
              </a:spcBef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It </a:t>
            </a:r>
            <a:r>
              <a:rPr dirty="0" sz="2800" spc="-5">
                <a:latin typeface="Arial"/>
                <a:cs typeface="Arial"/>
              </a:rPr>
              <a:t>is hinged at the </a:t>
            </a:r>
            <a:r>
              <a:rPr dirty="0" sz="2800">
                <a:latin typeface="Arial"/>
                <a:cs typeface="Arial"/>
              </a:rPr>
              <a:t>rear </a:t>
            </a:r>
            <a:r>
              <a:rPr dirty="0" sz="2800" spc="-5">
                <a:latin typeface="Arial"/>
                <a:cs typeface="Arial"/>
              </a:rPr>
              <a:t>which allows </a:t>
            </a:r>
            <a:r>
              <a:rPr dirty="0" sz="2800">
                <a:latin typeface="Arial"/>
                <a:cs typeface="Arial"/>
              </a:rPr>
              <a:t>the front </a:t>
            </a:r>
            <a:r>
              <a:rPr dirty="0" sz="2800" spc="-5">
                <a:latin typeface="Arial"/>
                <a:cs typeface="Arial"/>
              </a:rPr>
              <a:t>of the </a:t>
            </a:r>
            <a:r>
              <a:rPr dirty="0" sz="2800">
                <a:latin typeface="Arial"/>
                <a:cs typeface="Arial"/>
              </a:rPr>
              <a:t>truck </a:t>
            </a:r>
            <a:r>
              <a:rPr dirty="0" sz="2800" spc="-5">
                <a:latin typeface="Arial"/>
                <a:cs typeface="Arial"/>
              </a:rPr>
              <a:t>bed to  be </a:t>
            </a:r>
            <a:r>
              <a:rPr dirty="0" sz="2800">
                <a:latin typeface="Arial"/>
                <a:cs typeface="Arial"/>
              </a:rPr>
              <a:t>raised and </a:t>
            </a: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contents </a:t>
            </a:r>
            <a:r>
              <a:rPr dirty="0" sz="2800" spc="-5">
                <a:latin typeface="Arial"/>
                <a:cs typeface="Arial"/>
              </a:rPr>
              <a:t>set down behind / side the</a:t>
            </a:r>
            <a:r>
              <a:rPr dirty="0" sz="2800" spc="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truck.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4248"/>
            <a:ext cx="474027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CLASSIFIC</a:t>
            </a:r>
            <a:r>
              <a:rPr dirty="0" sz="4400" spc="-315"/>
              <a:t>A</a:t>
            </a:r>
            <a:r>
              <a:rPr dirty="0" sz="4400"/>
              <a:t>TIO</a:t>
            </a:r>
            <a:r>
              <a:rPr dirty="0" sz="4400" spc="-25"/>
              <a:t>N</a:t>
            </a:r>
            <a:r>
              <a:rPr dirty="0" sz="4400">
                <a:solidFill>
                  <a:srgbClr val="000000"/>
                </a:solidFill>
              </a:rPr>
              <a:t>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807210"/>
            <a:ext cx="6543675" cy="3514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95"/>
              </a:spcBef>
              <a:buChar char="•"/>
              <a:tabLst>
                <a:tab pos="241935" algn="l"/>
              </a:tabLst>
            </a:pPr>
            <a:r>
              <a:rPr dirty="0" sz="2800" spc="-5">
                <a:latin typeface="Arial"/>
                <a:cs typeface="Arial"/>
              </a:rPr>
              <a:t>Based </a:t>
            </a:r>
            <a:r>
              <a:rPr dirty="0" sz="2800">
                <a:latin typeface="Arial"/>
                <a:cs typeface="Arial"/>
              </a:rPr>
              <a:t>on type </a:t>
            </a:r>
            <a:r>
              <a:rPr dirty="0" sz="2800" spc="-5">
                <a:latin typeface="Arial"/>
                <a:cs typeface="Arial"/>
              </a:rPr>
              <a:t>of </a:t>
            </a:r>
            <a:r>
              <a:rPr dirty="0" sz="2800">
                <a:latin typeface="Arial"/>
                <a:cs typeface="Arial"/>
              </a:rPr>
              <a:t>tipping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method</a:t>
            </a:r>
            <a:endParaRPr sz="2800">
              <a:latin typeface="Arial"/>
              <a:cs typeface="Arial"/>
            </a:endParaRPr>
          </a:p>
          <a:p>
            <a:pPr marL="634365">
              <a:lnSpc>
                <a:spcPts val="2980"/>
              </a:lnSpc>
            </a:pPr>
            <a:r>
              <a:rPr dirty="0" sz="2800" spc="-5">
                <a:latin typeface="Arial"/>
                <a:cs typeface="Arial"/>
              </a:rPr>
              <a:t>•Hydraulic</a:t>
            </a:r>
            <a:endParaRPr sz="2800">
              <a:latin typeface="Arial"/>
              <a:cs typeface="Arial"/>
            </a:endParaRPr>
          </a:p>
          <a:p>
            <a:pPr lvl="1" marL="857885" indent="-223520">
              <a:lnSpc>
                <a:spcPts val="3025"/>
              </a:lnSpc>
              <a:buChar char="•"/>
              <a:tabLst>
                <a:tab pos="858519" algn="l"/>
              </a:tabLst>
            </a:pPr>
            <a:r>
              <a:rPr dirty="0" sz="2800" spc="-5">
                <a:latin typeface="Arial"/>
                <a:cs typeface="Arial"/>
              </a:rPr>
              <a:t>Electric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ts val="3070"/>
              </a:lnSpc>
            </a:pPr>
            <a:r>
              <a:rPr dirty="0" sz="2800" spc="-5">
                <a:latin typeface="Arial"/>
                <a:cs typeface="Arial"/>
              </a:rPr>
              <a:t>Based </a:t>
            </a:r>
            <a:r>
              <a:rPr dirty="0" sz="2800">
                <a:latin typeface="Arial"/>
                <a:cs typeface="Arial"/>
              </a:rPr>
              <a:t>on </a:t>
            </a:r>
            <a:r>
              <a:rPr dirty="0" sz="2800" spc="-5">
                <a:latin typeface="Arial"/>
                <a:cs typeface="Arial"/>
              </a:rPr>
              <a:t>location of tipping</a:t>
            </a:r>
            <a:r>
              <a:rPr dirty="0" sz="2800" spc="4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mechanism</a:t>
            </a:r>
            <a:endParaRPr sz="2800">
              <a:latin typeface="Arial"/>
              <a:cs typeface="Arial"/>
            </a:endParaRPr>
          </a:p>
          <a:p>
            <a:pPr lvl="1" marL="857250" indent="-222885">
              <a:lnSpc>
                <a:spcPts val="2980"/>
              </a:lnSpc>
              <a:buChar char="•"/>
              <a:tabLst>
                <a:tab pos="857885" algn="l"/>
              </a:tabLst>
            </a:pPr>
            <a:r>
              <a:rPr dirty="0" sz="2800" spc="-5">
                <a:latin typeface="Arial"/>
                <a:cs typeface="Arial"/>
              </a:rPr>
              <a:t>Front end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tipping</a:t>
            </a:r>
            <a:endParaRPr sz="2800">
              <a:latin typeface="Arial"/>
              <a:cs typeface="Arial"/>
            </a:endParaRPr>
          </a:p>
          <a:p>
            <a:pPr lvl="1" marL="857250" indent="-222885">
              <a:lnSpc>
                <a:spcPts val="3025"/>
              </a:lnSpc>
              <a:buChar char="•"/>
              <a:tabLst>
                <a:tab pos="857885" algn="l"/>
              </a:tabLst>
            </a:pPr>
            <a:r>
              <a:rPr dirty="0" sz="2800" spc="-5">
                <a:latin typeface="Arial"/>
                <a:cs typeface="Arial"/>
              </a:rPr>
              <a:t>Under body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tipping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ts val="3065"/>
              </a:lnSpc>
            </a:pPr>
            <a:r>
              <a:rPr dirty="0" sz="2800" spc="-5">
                <a:latin typeface="Arial"/>
                <a:cs typeface="Arial"/>
              </a:rPr>
              <a:t>Based on </a:t>
            </a:r>
            <a:r>
              <a:rPr dirty="0" sz="2800">
                <a:latin typeface="Arial"/>
                <a:cs typeface="Arial"/>
              </a:rPr>
              <a:t>direction of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unloading</a:t>
            </a:r>
            <a:endParaRPr sz="2800">
              <a:latin typeface="Arial"/>
              <a:cs typeface="Arial"/>
            </a:endParaRPr>
          </a:p>
          <a:p>
            <a:pPr marL="760095" indent="-222885">
              <a:lnSpc>
                <a:spcPts val="2985"/>
              </a:lnSpc>
              <a:buChar char="•"/>
              <a:tabLst>
                <a:tab pos="760730" algn="l"/>
              </a:tabLst>
            </a:pPr>
            <a:r>
              <a:rPr dirty="0" sz="2800" spc="-5">
                <a:latin typeface="Arial"/>
                <a:cs typeface="Arial"/>
              </a:rPr>
              <a:t>Single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way</a:t>
            </a:r>
            <a:endParaRPr sz="2800">
              <a:latin typeface="Arial"/>
              <a:cs typeface="Arial"/>
            </a:endParaRPr>
          </a:p>
          <a:p>
            <a:pPr marL="751840" indent="-214629">
              <a:lnSpc>
                <a:spcPts val="3150"/>
              </a:lnSpc>
              <a:buChar char="•"/>
              <a:tabLst>
                <a:tab pos="752475" algn="l"/>
              </a:tabLst>
            </a:pPr>
            <a:r>
              <a:rPr dirty="0" sz="2800" spc="-5">
                <a:latin typeface="Arial"/>
                <a:cs typeface="Arial"/>
              </a:rPr>
              <a:t>Three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way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808" cy="2223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182367"/>
            <a:ext cx="3041904" cy="2061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244338"/>
            <a:ext cx="3950208" cy="2596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77640" y="0"/>
            <a:ext cx="8214359" cy="493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9639" y="694436"/>
            <a:ext cx="2979420" cy="0"/>
          </a:xfrm>
          <a:custGeom>
            <a:avLst/>
            <a:gdLst/>
            <a:ahLst/>
            <a:cxnLst/>
            <a:rect l="l" t="t" r="r" b="b"/>
            <a:pathLst>
              <a:path w="2979420" h="0">
                <a:moveTo>
                  <a:pt x="0" y="0"/>
                </a:moveTo>
                <a:lnTo>
                  <a:pt x="2979420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93929"/>
            <a:ext cx="31394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5" b="1">
                <a:latin typeface="Arial"/>
                <a:cs typeface="Arial"/>
              </a:rPr>
              <a:t>Tanker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 spc="-25" b="1">
                <a:latin typeface="Arial"/>
                <a:cs typeface="Arial"/>
              </a:rPr>
              <a:t>body</a:t>
            </a:r>
            <a:r>
              <a:rPr dirty="0" spc="-25"/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518540"/>
            <a:ext cx="10275570" cy="5654675"/>
          </a:xfrm>
          <a:prstGeom prst="rect">
            <a:avLst/>
          </a:prstGeom>
        </p:spPr>
        <p:txBody>
          <a:bodyPr wrap="square" lIns="0" tIns="15875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USES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dirty="0" sz="2400" spc="-35" b="1">
                <a:solidFill>
                  <a:srgbClr val="FF0000"/>
                </a:solidFill>
                <a:latin typeface="Arial"/>
                <a:cs typeface="Arial"/>
              </a:rPr>
              <a:t>TANKER</a:t>
            </a:r>
            <a:r>
              <a:rPr dirty="0" sz="24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40" b="1">
                <a:solidFill>
                  <a:srgbClr val="FF0000"/>
                </a:solidFill>
                <a:latin typeface="Arial"/>
                <a:cs typeface="Arial"/>
              </a:rPr>
              <a:t>BODY:</a:t>
            </a:r>
            <a:endParaRPr sz="2400">
              <a:latin typeface="Arial"/>
              <a:cs typeface="Arial"/>
            </a:endParaRPr>
          </a:p>
          <a:p>
            <a:pPr marL="241300" marR="5080">
              <a:lnSpc>
                <a:spcPct val="70000"/>
              </a:lnSpc>
              <a:spcBef>
                <a:spcPts val="2014"/>
              </a:spcBef>
            </a:pPr>
            <a:r>
              <a:rPr dirty="0" sz="2400" spc="-5">
                <a:latin typeface="Arial"/>
                <a:cs typeface="Arial"/>
              </a:rPr>
              <a:t>Used </a:t>
            </a:r>
            <a:r>
              <a:rPr dirty="0" sz="2400">
                <a:latin typeface="Arial"/>
                <a:cs typeface="Arial"/>
              </a:rPr>
              <a:t>to transport </a:t>
            </a:r>
            <a:r>
              <a:rPr dirty="0" sz="2400" spc="-5">
                <a:latin typeface="Arial"/>
                <a:cs typeface="Arial"/>
              </a:rPr>
              <a:t>goods like,detergent,varnish,edible oil,resins,fat,sugar in  solution,liquid gaseous,fuel, oil, milk and water in</a:t>
            </a:r>
            <a:r>
              <a:rPr dirty="0" sz="2400" spc="1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bulk.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150"/>
              </a:spcBef>
              <a:buFont typeface="Arial"/>
              <a:buChar char="•"/>
              <a:tabLst>
                <a:tab pos="241300" algn="l"/>
              </a:tabLst>
            </a:pPr>
            <a:r>
              <a:rPr dirty="0" u="heavy" sz="2400" spc="-1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CLASSIFICATION </a:t>
            </a:r>
            <a:r>
              <a:rPr dirty="0" u="heavy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OF </a:t>
            </a:r>
            <a:r>
              <a:rPr dirty="0" u="heavy" sz="2400" spc="-3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TANKER</a:t>
            </a:r>
            <a:r>
              <a:rPr dirty="0" u="heavy" sz="2400" spc="3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4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BODY: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ts val="2450"/>
              </a:lnSpc>
              <a:spcBef>
                <a:spcPts val="145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Arial"/>
                <a:cs typeface="Arial"/>
              </a:rPr>
              <a:t>1.According </a:t>
            </a:r>
            <a:r>
              <a:rPr dirty="0" sz="2400">
                <a:latin typeface="Arial"/>
                <a:cs typeface="Arial"/>
              </a:rPr>
              <a:t>to the type of </a:t>
            </a:r>
            <a:r>
              <a:rPr dirty="0" sz="2400" spc="-10">
                <a:latin typeface="Arial"/>
                <a:cs typeface="Arial"/>
              </a:rPr>
              <a:t>liquid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carrying:</a:t>
            </a:r>
            <a:endParaRPr sz="2400">
              <a:latin typeface="Arial"/>
              <a:cs typeface="Arial"/>
            </a:endParaRPr>
          </a:p>
          <a:p>
            <a:pPr lvl="1" marL="579755" indent="-338455">
              <a:lnSpc>
                <a:spcPts val="2014"/>
              </a:lnSpc>
              <a:buAutoNum type="alphaLcPeriod"/>
              <a:tabLst>
                <a:tab pos="580390" algn="l"/>
              </a:tabLst>
            </a:pPr>
            <a:r>
              <a:rPr dirty="0" sz="2400" spc="-5">
                <a:latin typeface="Arial"/>
                <a:cs typeface="Arial"/>
              </a:rPr>
              <a:t>water tank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body</a:t>
            </a:r>
            <a:endParaRPr sz="2400">
              <a:latin typeface="Arial"/>
              <a:cs typeface="Arial"/>
            </a:endParaRPr>
          </a:p>
          <a:p>
            <a:pPr lvl="1" marL="579755" indent="-338455">
              <a:lnSpc>
                <a:spcPts val="2014"/>
              </a:lnSpc>
              <a:buAutoNum type="alphaLcPeriod"/>
              <a:tabLst>
                <a:tab pos="580390" algn="l"/>
              </a:tabLst>
            </a:pPr>
            <a:r>
              <a:rPr dirty="0" sz="2400" spc="-5">
                <a:latin typeface="Arial"/>
                <a:cs typeface="Arial"/>
              </a:rPr>
              <a:t>Fuel </a:t>
            </a:r>
            <a:r>
              <a:rPr dirty="0" sz="2400">
                <a:latin typeface="Arial"/>
                <a:cs typeface="Arial"/>
              </a:rPr>
              <a:t>tank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body</a:t>
            </a:r>
            <a:endParaRPr sz="2400">
              <a:latin typeface="Arial"/>
              <a:cs typeface="Arial"/>
            </a:endParaRPr>
          </a:p>
          <a:p>
            <a:pPr lvl="1" marL="561340" indent="-320040">
              <a:lnSpc>
                <a:spcPts val="2450"/>
              </a:lnSpc>
              <a:buAutoNum type="alphaLcPeriod"/>
              <a:tabLst>
                <a:tab pos="561340" algn="l"/>
              </a:tabLst>
            </a:pPr>
            <a:r>
              <a:rPr dirty="0" sz="2400" spc="-5">
                <a:latin typeface="Arial"/>
                <a:cs typeface="Arial"/>
              </a:rPr>
              <a:t>Chemical liquids </a:t>
            </a:r>
            <a:r>
              <a:rPr dirty="0" sz="2400">
                <a:latin typeface="Arial"/>
                <a:cs typeface="Arial"/>
              </a:rPr>
              <a:t>tank</a:t>
            </a:r>
            <a:r>
              <a:rPr dirty="0" sz="2400" spc="6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body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450"/>
              </a:lnSpc>
              <a:spcBef>
                <a:spcPts val="135"/>
              </a:spcBef>
            </a:pPr>
            <a:r>
              <a:rPr dirty="0" sz="240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14"/>
              </a:lnSpc>
            </a:pPr>
            <a:r>
              <a:rPr dirty="0" sz="2400" spc="-5">
                <a:latin typeface="Arial"/>
                <a:cs typeface="Arial"/>
              </a:rPr>
              <a:t>2.According </a:t>
            </a:r>
            <a:r>
              <a:rPr dirty="0" sz="2400">
                <a:latin typeface="Arial"/>
                <a:cs typeface="Arial"/>
              </a:rPr>
              <a:t>to the </a:t>
            </a:r>
            <a:r>
              <a:rPr dirty="0" sz="2400" spc="-5">
                <a:latin typeface="Arial"/>
                <a:cs typeface="Arial"/>
              </a:rPr>
              <a:t>shape </a:t>
            </a:r>
            <a:r>
              <a:rPr dirty="0" sz="2400">
                <a:latin typeface="Arial"/>
                <a:cs typeface="Arial"/>
              </a:rPr>
              <a:t>of the </a:t>
            </a:r>
            <a:r>
              <a:rPr dirty="0" sz="2400" spc="-5">
                <a:latin typeface="Arial"/>
                <a:cs typeface="Arial"/>
              </a:rPr>
              <a:t>tanker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body:</a:t>
            </a:r>
            <a:endParaRPr sz="2400">
              <a:latin typeface="Arial"/>
              <a:cs typeface="Arial"/>
            </a:endParaRPr>
          </a:p>
          <a:p>
            <a:pPr marL="579755" indent="-338455">
              <a:lnSpc>
                <a:spcPts val="2014"/>
              </a:lnSpc>
              <a:buAutoNum type="alphaLcPeriod"/>
              <a:tabLst>
                <a:tab pos="580390" algn="l"/>
              </a:tabLst>
            </a:pPr>
            <a:r>
              <a:rPr dirty="0" sz="2400" spc="-5">
                <a:latin typeface="Arial"/>
                <a:cs typeface="Arial"/>
              </a:rPr>
              <a:t>Circular (round) </a:t>
            </a:r>
            <a:r>
              <a:rPr dirty="0" sz="2400">
                <a:latin typeface="Arial"/>
                <a:cs typeface="Arial"/>
              </a:rPr>
              <a:t>cross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section</a:t>
            </a:r>
            <a:endParaRPr sz="2400">
              <a:latin typeface="Arial"/>
              <a:cs typeface="Arial"/>
            </a:endParaRPr>
          </a:p>
          <a:p>
            <a:pPr marL="579755" indent="-338455">
              <a:lnSpc>
                <a:spcPts val="2450"/>
              </a:lnSpc>
              <a:buAutoNum type="alphaLcPeriod"/>
              <a:tabLst>
                <a:tab pos="580390" algn="l"/>
              </a:tabLst>
            </a:pPr>
            <a:r>
              <a:rPr dirty="0" sz="2400" spc="-5">
                <a:latin typeface="Arial"/>
                <a:cs typeface="Arial"/>
              </a:rPr>
              <a:t>Elliptical </a:t>
            </a:r>
            <a:r>
              <a:rPr dirty="0" sz="2400">
                <a:latin typeface="Arial"/>
                <a:cs typeface="Arial"/>
              </a:rPr>
              <a:t>cross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section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145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Arial"/>
                <a:cs typeface="Arial"/>
              </a:rPr>
              <a:t>3.According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bulkheads:</a:t>
            </a:r>
            <a:endParaRPr sz="2400">
              <a:latin typeface="Arial"/>
              <a:cs typeface="Arial"/>
            </a:endParaRPr>
          </a:p>
          <a:p>
            <a:pPr lvl="1" marL="579755" indent="-338455">
              <a:lnSpc>
                <a:spcPts val="2450"/>
              </a:lnSpc>
              <a:spcBef>
                <a:spcPts val="1155"/>
              </a:spcBef>
              <a:buAutoNum type="alphaLcPeriod"/>
              <a:tabLst>
                <a:tab pos="580390" algn="l"/>
              </a:tabLst>
            </a:pPr>
            <a:r>
              <a:rPr dirty="0" sz="2400" spc="-10">
                <a:latin typeface="Arial"/>
                <a:cs typeface="Arial"/>
              </a:rPr>
              <a:t>Baffled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tanks</a:t>
            </a:r>
            <a:endParaRPr sz="2400">
              <a:latin typeface="Arial"/>
              <a:cs typeface="Arial"/>
            </a:endParaRPr>
          </a:p>
          <a:p>
            <a:pPr lvl="1" marL="579755" indent="-338455">
              <a:lnSpc>
                <a:spcPts val="2450"/>
              </a:lnSpc>
              <a:buAutoNum type="alphaLcPeriod"/>
              <a:tabLst>
                <a:tab pos="580390" algn="l"/>
              </a:tabLst>
            </a:pPr>
            <a:r>
              <a:rPr dirty="0" sz="2400" spc="-10">
                <a:latin typeface="Arial"/>
                <a:cs typeface="Arial"/>
              </a:rPr>
              <a:t>Un baffled </a:t>
            </a:r>
            <a:r>
              <a:rPr dirty="0" sz="2400">
                <a:latin typeface="Arial"/>
                <a:cs typeface="Arial"/>
              </a:rPr>
              <a:t>tanks (smooth </a:t>
            </a:r>
            <a:r>
              <a:rPr dirty="0" sz="2400" spc="-5">
                <a:latin typeface="Arial"/>
                <a:cs typeface="Arial"/>
              </a:rPr>
              <a:t>bore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tanks)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186118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latin typeface="Arial"/>
                <a:cs typeface="Arial"/>
              </a:rPr>
              <a:t>FUEL</a:t>
            </a:r>
            <a:r>
              <a:rPr dirty="0" sz="2200" spc="-80" b="1">
                <a:latin typeface="Arial"/>
                <a:cs typeface="Arial"/>
              </a:rPr>
              <a:t> </a:t>
            </a:r>
            <a:r>
              <a:rPr dirty="0" sz="2200" spc="-35" b="1">
                <a:latin typeface="Arial"/>
                <a:cs typeface="Arial"/>
              </a:rPr>
              <a:t>TANKS: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85900" y="2569464"/>
            <a:ext cx="3505200" cy="2543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237226" y="63500"/>
            <a:ext cx="3682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CHEMICAL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LIQUIDS </a:t>
            </a:r>
            <a:r>
              <a:rPr dirty="0" sz="1800" spc="-50" b="1">
                <a:solidFill>
                  <a:srgbClr val="FF0000"/>
                </a:solidFill>
                <a:latin typeface="Arial"/>
                <a:cs typeface="Arial"/>
              </a:rPr>
              <a:t>TANK</a:t>
            </a:r>
            <a:r>
              <a:rPr dirty="0" sz="18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30" b="1">
                <a:solidFill>
                  <a:srgbClr val="FF0000"/>
                </a:solidFill>
                <a:latin typeface="Arial"/>
                <a:cs typeface="Arial"/>
              </a:rPr>
              <a:t>BODY: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89292" y="2377439"/>
            <a:ext cx="3810000" cy="2886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5797550" cy="1534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ts val="2245"/>
              </a:lnSpc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Arial"/>
                <a:cs typeface="Arial"/>
              </a:rPr>
              <a:t>It </a:t>
            </a:r>
            <a:r>
              <a:rPr dirty="0" sz="2200">
                <a:latin typeface="Arial"/>
                <a:cs typeface="Arial"/>
              </a:rPr>
              <a:t>is </a:t>
            </a:r>
            <a:r>
              <a:rPr dirty="0" sz="2200" spc="-5">
                <a:latin typeface="Arial"/>
                <a:cs typeface="Arial"/>
              </a:rPr>
              <a:t>constructed in such a way to safely</a:t>
            </a:r>
            <a:r>
              <a:rPr dirty="0" sz="2200" spc="5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carry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1850"/>
              </a:lnSpc>
            </a:pPr>
            <a:r>
              <a:rPr dirty="0" sz="2200" spc="-5">
                <a:latin typeface="Arial"/>
                <a:cs typeface="Arial"/>
              </a:rPr>
              <a:t>different </a:t>
            </a:r>
            <a:r>
              <a:rPr dirty="0" sz="2200">
                <a:latin typeface="Arial"/>
                <a:cs typeface="Arial"/>
              </a:rPr>
              <a:t>kinds </a:t>
            </a:r>
            <a:r>
              <a:rPr dirty="0" sz="2200" spc="-5">
                <a:latin typeface="Arial"/>
                <a:cs typeface="Arial"/>
              </a:rPr>
              <a:t>of fuel to and from</a:t>
            </a:r>
            <a:r>
              <a:rPr dirty="0" sz="2200" spc="3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its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1850"/>
              </a:lnSpc>
            </a:pPr>
            <a:r>
              <a:rPr dirty="0" sz="2200">
                <a:latin typeface="Arial"/>
                <a:cs typeface="Arial"/>
              </a:rPr>
              <a:t>destination.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1850"/>
              </a:lnSpc>
            </a:pPr>
            <a:r>
              <a:rPr dirty="0" sz="2200" spc="-5">
                <a:latin typeface="Arial"/>
                <a:cs typeface="Arial"/>
              </a:rPr>
              <a:t>Some fuel tank body are used to</a:t>
            </a:r>
            <a:r>
              <a:rPr dirty="0" sz="2200" spc="5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transport</a:t>
            </a:r>
            <a:endParaRPr sz="2200">
              <a:latin typeface="Arial"/>
              <a:cs typeface="Arial"/>
            </a:endParaRPr>
          </a:p>
          <a:p>
            <a:pPr marL="241300" marR="813435">
              <a:lnSpc>
                <a:spcPct val="70000"/>
              </a:lnSpc>
              <a:spcBef>
                <a:spcPts val="395"/>
              </a:spcBef>
            </a:pPr>
            <a:r>
              <a:rPr dirty="0" sz="2200" spc="-10">
                <a:latin typeface="Arial"/>
                <a:cs typeface="Arial"/>
              </a:rPr>
              <a:t>different </a:t>
            </a:r>
            <a:r>
              <a:rPr dirty="0" sz="2200" spc="-5">
                <a:latin typeface="Arial"/>
                <a:cs typeface="Arial"/>
              </a:rPr>
              <a:t>grades of fuel to and from the  gasoline station can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be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439649"/>
            <a:ext cx="123189" cy="111061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2200" spc="-5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2200" spc="-5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2200" spc="-5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7253" y="1439649"/>
            <a:ext cx="4217670" cy="111061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82880" indent="-170180">
              <a:lnSpc>
                <a:spcPct val="100000"/>
              </a:lnSpc>
              <a:spcBef>
                <a:spcPts val="300"/>
              </a:spcBef>
              <a:buChar char="-"/>
              <a:tabLst>
                <a:tab pos="183515" algn="l"/>
              </a:tabLst>
            </a:pPr>
            <a:r>
              <a:rPr dirty="0" sz="2200" spc="-5">
                <a:latin typeface="Arial"/>
                <a:cs typeface="Arial"/>
              </a:rPr>
              <a:t>insulated or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non-insulated,</a:t>
            </a:r>
            <a:endParaRPr sz="2200">
              <a:latin typeface="Arial"/>
              <a:cs typeface="Arial"/>
            </a:endParaRPr>
          </a:p>
          <a:p>
            <a:pPr marL="182880" indent="-170180">
              <a:lnSpc>
                <a:spcPct val="100000"/>
              </a:lnSpc>
              <a:spcBef>
                <a:spcPts val="204"/>
              </a:spcBef>
              <a:buChar char="-"/>
              <a:tabLst>
                <a:tab pos="183515" algn="l"/>
              </a:tabLst>
            </a:pPr>
            <a:r>
              <a:rPr dirty="0" sz="2200">
                <a:latin typeface="Arial"/>
                <a:cs typeface="Arial"/>
              </a:rPr>
              <a:t>pressurized </a:t>
            </a:r>
            <a:r>
              <a:rPr dirty="0" sz="2200" spc="-5">
                <a:latin typeface="Arial"/>
                <a:cs typeface="Arial"/>
              </a:rPr>
              <a:t>or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non-pressurized,</a:t>
            </a:r>
            <a:endParaRPr sz="2200">
              <a:latin typeface="Arial"/>
              <a:cs typeface="Arial"/>
            </a:endParaRPr>
          </a:p>
          <a:p>
            <a:pPr marL="182880" indent="-170180">
              <a:lnSpc>
                <a:spcPct val="100000"/>
              </a:lnSpc>
              <a:spcBef>
                <a:spcPts val="220"/>
              </a:spcBef>
              <a:buChar char="-"/>
              <a:tabLst>
                <a:tab pos="183515" algn="l"/>
              </a:tabLst>
            </a:pPr>
            <a:r>
              <a:rPr dirty="0" sz="2200" spc="-5">
                <a:latin typeface="Arial"/>
                <a:cs typeface="Arial"/>
              </a:rPr>
              <a:t>single or multiple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compartments.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785998"/>
            <a:ext cx="5823585" cy="37928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ts val="2245"/>
              </a:lnSpc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Arial"/>
                <a:cs typeface="Arial"/>
              </a:rPr>
              <a:t>Some of the materials used to build</a:t>
            </a:r>
            <a:r>
              <a:rPr dirty="0" sz="2200" spc="5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these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1850"/>
              </a:lnSpc>
            </a:pPr>
            <a:r>
              <a:rPr dirty="0" sz="2200" spc="-5">
                <a:latin typeface="Arial"/>
                <a:cs typeface="Arial"/>
              </a:rPr>
              <a:t>fuel tanks include aluminum,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fiberglass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1850"/>
              </a:lnSpc>
            </a:pPr>
            <a:r>
              <a:rPr dirty="0" sz="2200" spc="-5">
                <a:latin typeface="Arial"/>
                <a:cs typeface="Arial"/>
              </a:rPr>
              <a:t>reinforced plastic or </a:t>
            </a:r>
            <a:r>
              <a:rPr dirty="0" sz="2200" spc="-75">
                <a:latin typeface="Arial"/>
                <a:cs typeface="Arial"/>
              </a:rPr>
              <a:t>FRP, </a:t>
            </a:r>
            <a:r>
              <a:rPr dirty="0" sz="2200" spc="-5">
                <a:latin typeface="Arial"/>
                <a:cs typeface="Arial"/>
              </a:rPr>
              <a:t>stainless steel,</a:t>
            </a:r>
            <a:r>
              <a:rPr dirty="0" sz="2200" spc="13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2245"/>
              </a:lnSpc>
            </a:pPr>
            <a:r>
              <a:rPr dirty="0" sz="2200" spc="-5">
                <a:latin typeface="Arial"/>
                <a:cs typeface="Arial"/>
              </a:rPr>
              <a:t>carbon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steel.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Arial"/>
                <a:cs typeface="Arial"/>
              </a:rPr>
              <a:t>Insulated tank is used to Minimize</a:t>
            </a:r>
            <a:r>
              <a:rPr dirty="0" sz="2200" spc="3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fuel</a:t>
            </a:r>
            <a:endParaRPr sz="2200">
              <a:latin typeface="Arial"/>
              <a:cs typeface="Arial"/>
            </a:endParaRPr>
          </a:p>
          <a:p>
            <a:pPr marL="241300" marR="834390">
              <a:lnSpc>
                <a:spcPct val="70000"/>
              </a:lnSpc>
              <a:spcBef>
                <a:spcPts val="395"/>
              </a:spcBef>
            </a:pPr>
            <a:r>
              <a:rPr dirty="0" sz="2200" spc="-5">
                <a:latin typeface="Arial"/>
                <a:cs typeface="Arial"/>
              </a:rPr>
              <a:t>temperature increases inside the tank,  reducing fuel loss due to</a:t>
            </a:r>
            <a:r>
              <a:rPr dirty="0" sz="2200" spc="4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evaporation.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ts val="2245"/>
              </a:lnSpc>
              <a:spcBef>
                <a:spcPts val="21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Arial"/>
                <a:cs typeface="Arial"/>
              </a:rPr>
              <a:t>The fuel tank body that carries</a:t>
            </a:r>
            <a:r>
              <a:rPr dirty="0" sz="2200" spc="4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these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1850"/>
              </a:lnSpc>
            </a:pPr>
            <a:r>
              <a:rPr dirty="0" sz="2200" spc="-5">
                <a:latin typeface="Arial"/>
                <a:cs typeface="Arial"/>
              </a:rPr>
              <a:t>flammable gases is often </a:t>
            </a:r>
            <a:r>
              <a:rPr dirty="0" sz="2200">
                <a:latin typeface="Arial"/>
                <a:cs typeface="Arial"/>
              </a:rPr>
              <a:t>pressurized</a:t>
            </a:r>
            <a:r>
              <a:rPr dirty="0" sz="2200" spc="3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241300" marR="338455">
              <a:lnSpc>
                <a:spcPct val="70000"/>
              </a:lnSpc>
              <a:spcBef>
                <a:spcPts val="400"/>
              </a:spcBef>
            </a:pPr>
            <a:r>
              <a:rPr dirty="0" sz="2200" spc="-5">
                <a:latin typeface="Arial"/>
                <a:cs typeface="Arial"/>
              </a:rPr>
              <a:t>can carry around 1,000 to 3,000 gallons of  this fuel at one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time.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Arial"/>
                <a:cs typeface="Arial"/>
              </a:rPr>
              <a:t>Some fuel tanks can be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compartmentalized</a:t>
            </a:r>
            <a:endParaRPr sz="2200">
              <a:latin typeface="Arial"/>
              <a:cs typeface="Arial"/>
            </a:endParaRPr>
          </a:p>
          <a:p>
            <a:pPr marL="241300" marR="152400">
              <a:lnSpc>
                <a:spcPct val="70000"/>
              </a:lnSpc>
              <a:spcBef>
                <a:spcPts val="395"/>
              </a:spcBef>
            </a:pPr>
            <a:r>
              <a:rPr dirty="0" sz="2200" spc="-5">
                <a:latin typeface="Arial"/>
                <a:cs typeface="Arial"/>
              </a:rPr>
              <a:t>to carry 2, 3,4, or 5 different kinds of fuel at  one time in one cylindrical containment</a:t>
            </a:r>
            <a:r>
              <a:rPr dirty="0" sz="2200" spc="8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unit.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1828" y="0"/>
            <a:ext cx="5752465" cy="6291580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algn="just" marL="241300" marR="1025525" indent="-228600">
              <a:lnSpc>
                <a:spcPct val="79500"/>
              </a:lnSpc>
              <a:spcBef>
                <a:spcPts val="785"/>
              </a:spcBef>
              <a:buChar char="•"/>
              <a:tabLst>
                <a:tab pos="241300" algn="l"/>
              </a:tabLst>
            </a:pPr>
            <a:r>
              <a:rPr dirty="0" sz="2800" spc="-5">
                <a:latin typeface="Arial"/>
                <a:cs typeface="Arial"/>
              </a:rPr>
              <a:t>chemical liquid </a:t>
            </a:r>
            <a:r>
              <a:rPr dirty="0" sz="2800">
                <a:latin typeface="Arial"/>
                <a:cs typeface="Arial"/>
              </a:rPr>
              <a:t>tank </a:t>
            </a:r>
            <a:r>
              <a:rPr dirty="0" sz="2800" spc="-5">
                <a:latin typeface="Arial"/>
                <a:cs typeface="Arial"/>
              </a:rPr>
              <a:t>truck is  </a:t>
            </a:r>
            <a:r>
              <a:rPr dirty="0" sz="2800">
                <a:latin typeface="Arial"/>
                <a:cs typeface="Arial"/>
              </a:rPr>
              <a:t>designed </a:t>
            </a:r>
            <a:r>
              <a:rPr dirty="0" sz="2800" spc="-5">
                <a:latin typeface="Arial"/>
                <a:cs typeface="Arial"/>
              </a:rPr>
              <a:t>to </a:t>
            </a:r>
            <a:r>
              <a:rPr dirty="0" sz="2800">
                <a:latin typeface="Arial"/>
                <a:cs typeface="Arial"/>
              </a:rPr>
              <a:t>carry corrosive,  hazardous chemical liquids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ct val="7950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dirty="0" sz="2800" spc="-5">
                <a:latin typeface="Arial"/>
                <a:cs typeface="Arial"/>
              </a:rPr>
              <a:t>It is mainly composed </a:t>
            </a:r>
            <a:r>
              <a:rPr dirty="0" sz="2800">
                <a:latin typeface="Arial"/>
                <a:cs typeface="Arial"/>
              </a:rPr>
              <a:t>of </a:t>
            </a:r>
            <a:r>
              <a:rPr dirty="0" sz="2800" spc="-5">
                <a:latin typeface="Arial"/>
                <a:cs typeface="Arial"/>
              </a:rPr>
              <a:t>a </a:t>
            </a:r>
            <a:r>
              <a:rPr dirty="0" sz="2800">
                <a:latin typeface="Arial"/>
                <a:cs typeface="Arial"/>
              </a:rPr>
              <a:t>chassis,  tank </a:t>
            </a:r>
            <a:r>
              <a:rPr dirty="0" sz="2800" spc="-15">
                <a:latin typeface="Arial"/>
                <a:cs typeface="Arial"/>
              </a:rPr>
              <a:t>body,discharge </a:t>
            </a:r>
            <a:r>
              <a:rPr dirty="0" sz="2800" spc="-5">
                <a:latin typeface="Arial"/>
                <a:cs typeface="Arial"/>
              </a:rPr>
              <a:t>system, as  well as </a:t>
            </a:r>
            <a:r>
              <a:rPr dirty="0" sz="2800">
                <a:latin typeface="Arial"/>
                <a:cs typeface="Arial"/>
              </a:rPr>
              <a:t>some protective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devices.</a:t>
            </a:r>
            <a:endParaRPr sz="2800">
              <a:latin typeface="Arial"/>
              <a:cs typeface="Arial"/>
            </a:endParaRPr>
          </a:p>
          <a:p>
            <a:pPr marL="241300" marR="137795" indent="-228600">
              <a:lnSpc>
                <a:spcPct val="79800"/>
              </a:lnSpc>
              <a:spcBef>
                <a:spcPts val="1055"/>
              </a:spcBef>
              <a:buChar char="•"/>
              <a:tabLst>
                <a:tab pos="241300" algn="l"/>
              </a:tabLst>
            </a:pP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tank </a:t>
            </a:r>
            <a:r>
              <a:rPr dirty="0" sz="2800" spc="-5">
                <a:latin typeface="Arial"/>
                <a:cs typeface="Arial"/>
              </a:rPr>
              <a:t>can be </a:t>
            </a:r>
            <a:r>
              <a:rPr dirty="0" sz="2800">
                <a:latin typeface="Arial"/>
                <a:cs typeface="Arial"/>
              </a:rPr>
              <a:t>constructed </a:t>
            </a:r>
            <a:r>
              <a:rPr dirty="0" sz="2800" spc="-5">
                <a:latin typeface="Arial"/>
                <a:cs typeface="Arial"/>
              </a:rPr>
              <a:t>of  carbon </a:t>
            </a:r>
            <a:r>
              <a:rPr dirty="0" sz="2800">
                <a:latin typeface="Arial"/>
                <a:cs typeface="Arial"/>
              </a:rPr>
              <a:t>steel,stainless steel,  </a:t>
            </a:r>
            <a:r>
              <a:rPr dirty="0" sz="2800" spc="-5">
                <a:latin typeface="Arial"/>
                <a:cs typeface="Arial"/>
              </a:rPr>
              <a:t>aluminum </a:t>
            </a:r>
            <a:r>
              <a:rPr dirty="0" sz="2800" spc="-35">
                <a:latin typeface="Arial"/>
                <a:cs typeface="Arial"/>
              </a:rPr>
              <a:t>alloy, </a:t>
            </a:r>
            <a:r>
              <a:rPr dirty="0" sz="2800" spc="-5">
                <a:latin typeface="Arial"/>
                <a:cs typeface="Arial"/>
              </a:rPr>
              <a:t>or </a:t>
            </a:r>
            <a:r>
              <a:rPr dirty="0" sz="2800">
                <a:latin typeface="Arial"/>
                <a:cs typeface="Arial"/>
              </a:rPr>
              <a:t>other  materials,according </a:t>
            </a:r>
            <a:r>
              <a:rPr dirty="0" sz="2800" spc="-5">
                <a:latin typeface="Arial"/>
                <a:cs typeface="Arial"/>
              </a:rPr>
              <a:t>to the </a:t>
            </a:r>
            <a:r>
              <a:rPr dirty="0" sz="2800">
                <a:latin typeface="Arial"/>
                <a:cs typeface="Arial"/>
              </a:rPr>
              <a:t>specific  properties </a:t>
            </a:r>
            <a:r>
              <a:rPr dirty="0" sz="2800" spc="-5">
                <a:latin typeface="Arial"/>
                <a:cs typeface="Arial"/>
              </a:rPr>
              <a:t>of the </a:t>
            </a:r>
            <a:r>
              <a:rPr dirty="0" sz="2800">
                <a:latin typeface="Arial"/>
                <a:cs typeface="Arial"/>
              </a:rPr>
              <a:t>transporting  </a:t>
            </a:r>
            <a:r>
              <a:rPr dirty="0" sz="2800" spc="-5">
                <a:latin typeface="Arial"/>
                <a:cs typeface="Arial"/>
              </a:rPr>
              <a:t>medium.</a:t>
            </a:r>
            <a:endParaRPr sz="2800">
              <a:latin typeface="Arial"/>
              <a:cs typeface="Arial"/>
            </a:endParaRPr>
          </a:p>
          <a:p>
            <a:pPr marL="241300" marR="241300" indent="-228600">
              <a:lnSpc>
                <a:spcPct val="79800"/>
              </a:lnSpc>
              <a:spcBef>
                <a:spcPts val="1040"/>
              </a:spcBef>
              <a:buChar char="•"/>
              <a:tabLst>
                <a:tab pos="241300" algn="l"/>
              </a:tabLst>
            </a:pPr>
            <a:r>
              <a:rPr dirty="0" sz="2800" spc="-5">
                <a:latin typeface="Arial"/>
                <a:cs typeface="Arial"/>
              </a:rPr>
              <a:t>Some </a:t>
            </a:r>
            <a:r>
              <a:rPr dirty="0" sz="2800">
                <a:latin typeface="Arial"/>
                <a:cs typeface="Arial"/>
              </a:rPr>
              <a:t>tank </a:t>
            </a:r>
            <a:r>
              <a:rPr dirty="0" sz="2800" spc="-5">
                <a:latin typeface="Arial"/>
                <a:cs typeface="Arial"/>
              </a:rPr>
              <a:t>trucks can </a:t>
            </a:r>
            <a:r>
              <a:rPr dirty="0" sz="2800">
                <a:latin typeface="Arial"/>
                <a:cs typeface="Arial"/>
              </a:rPr>
              <a:t>carry </a:t>
            </a:r>
            <a:r>
              <a:rPr dirty="0" sz="2800" spc="-5">
                <a:latin typeface="Arial"/>
                <a:cs typeface="Arial"/>
              </a:rPr>
              <a:t>a  </a:t>
            </a:r>
            <a:r>
              <a:rPr dirty="0" sz="2800">
                <a:latin typeface="Arial"/>
                <a:cs typeface="Arial"/>
              </a:rPr>
              <a:t>variety </a:t>
            </a:r>
            <a:r>
              <a:rPr dirty="0" sz="2800" spc="-5">
                <a:latin typeface="Arial"/>
                <a:cs typeface="Arial"/>
              </a:rPr>
              <a:t>of </a:t>
            </a:r>
            <a:r>
              <a:rPr dirty="0" sz="2800">
                <a:latin typeface="Arial"/>
                <a:cs typeface="Arial"/>
              </a:rPr>
              <a:t>products </a:t>
            </a:r>
            <a:r>
              <a:rPr dirty="0" sz="2800" spc="-5">
                <a:latin typeface="Arial"/>
                <a:cs typeface="Arial"/>
              </a:rPr>
              <a:t>at </a:t>
            </a:r>
            <a:r>
              <a:rPr dirty="0" sz="2800">
                <a:latin typeface="Arial"/>
                <a:cs typeface="Arial"/>
              </a:rPr>
              <a:t>once due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to  </a:t>
            </a:r>
            <a:r>
              <a:rPr dirty="0" sz="2800">
                <a:latin typeface="Arial"/>
                <a:cs typeface="Arial"/>
              </a:rPr>
              <a:t>their internal divisions </a:t>
            </a:r>
            <a:r>
              <a:rPr dirty="0" sz="2800" spc="-5">
                <a:latin typeface="Arial"/>
                <a:cs typeface="Arial"/>
              </a:rPr>
              <a:t>in </a:t>
            </a:r>
            <a:r>
              <a:rPr dirty="0" sz="2800">
                <a:latin typeface="Arial"/>
                <a:cs typeface="Arial"/>
              </a:rPr>
              <a:t>their  </a:t>
            </a:r>
            <a:r>
              <a:rPr dirty="0" sz="2800" spc="-5">
                <a:latin typeface="Arial"/>
                <a:cs typeface="Arial"/>
              </a:rPr>
              <a:t>tank,allowing for an </a:t>
            </a:r>
            <a:r>
              <a:rPr dirty="0" sz="2800">
                <a:latin typeface="Arial"/>
                <a:cs typeface="Arial"/>
              </a:rPr>
              <a:t>increased  </a:t>
            </a:r>
            <a:r>
              <a:rPr dirty="0" sz="2800" spc="-5">
                <a:latin typeface="Arial"/>
                <a:cs typeface="Arial"/>
              </a:rPr>
              <a:t>number of delivery</a:t>
            </a:r>
            <a:r>
              <a:rPr dirty="0" sz="2800" spc="3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options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4248"/>
            <a:ext cx="6903084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Dimensions of </a:t>
            </a:r>
            <a:r>
              <a:rPr dirty="0" sz="4400" spc="5"/>
              <a:t>driver’s</a:t>
            </a:r>
            <a:r>
              <a:rPr dirty="0" sz="4400" spc="-100"/>
              <a:t> </a:t>
            </a:r>
            <a:r>
              <a:rPr dirty="0" sz="4400"/>
              <a:t>seat: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1307337"/>
            <a:ext cx="11877675" cy="441071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Char char="•"/>
              <a:tabLst>
                <a:tab pos="241300" algn="l"/>
              </a:tabLst>
            </a:pPr>
            <a:r>
              <a:rPr dirty="0" sz="2800" spc="-5">
                <a:latin typeface="Arial"/>
                <a:cs typeface="Arial"/>
              </a:rPr>
              <a:t>The following points must have </a:t>
            </a:r>
            <a:r>
              <a:rPr dirty="0" sz="2800">
                <a:latin typeface="Arial"/>
                <a:cs typeface="Arial"/>
              </a:rPr>
              <a:t>in </a:t>
            </a:r>
            <a:r>
              <a:rPr dirty="0" sz="2800" spc="-5">
                <a:latin typeface="Arial"/>
                <a:cs typeface="Arial"/>
              </a:rPr>
              <a:t>mind </a:t>
            </a:r>
            <a:r>
              <a:rPr dirty="0" sz="2800" spc="-10">
                <a:latin typeface="Arial"/>
                <a:cs typeface="Arial"/>
              </a:rPr>
              <a:t>when </a:t>
            </a:r>
            <a:r>
              <a:rPr dirty="0" sz="2800" spc="-5">
                <a:latin typeface="Arial"/>
                <a:cs typeface="Arial"/>
              </a:rPr>
              <a:t>planning the </a:t>
            </a:r>
            <a:r>
              <a:rPr dirty="0" sz="2800" spc="5">
                <a:latin typeface="Arial"/>
                <a:cs typeface="Arial"/>
              </a:rPr>
              <a:t>driver’s </a:t>
            </a:r>
            <a:r>
              <a:rPr dirty="0" sz="2800">
                <a:latin typeface="Arial"/>
                <a:cs typeface="Arial"/>
              </a:rPr>
              <a:t>seating  position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270510">
              <a:lnSpc>
                <a:spcPts val="3020"/>
              </a:lnSpc>
              <a:buAutoNum type="arabicPeriod"/>
              <a:tabLst>
                <a:tab pos="401320" algn="l"/>
              </a:tabLst>
            </a:pPr>
            <a:r>
              <a:rPr dirty="0" sz="2800" spc="-5">
                <a:latin typeface="Arial"/>
                <a:cs typeface="Arial"/>
              </a:rPr>
              <a:t>The most </a:t>
            </a:r>
            <a:r>
              <a:rPr dirty="0" sz="2800">
                <a:latin typeface="Arial"/>
                <a:cs typeface="Arial"/>
              </a:rPr>
              <a:t>comfortable position </a:t>
            </a:r>
            <a:r>
              <a:rPr dirty="0" sz="2800" spc="-5">
                <a:latin typeface="Arial"/>
                <a:cs typeface="Arial"/>
              </a:rPr>
              <a:t>of the </a:t>
            </a:r>
            <a:r>
              <a:rPr dirty="0" sz="2800">
                <a:latin typeface="Arial"/>
                <a:cs typeface="Arial"/>
              </a:rPr>
              <a:t>body </a:t>
            </a:r>
            <a:r>
              <a:rPr dirty="0" sz="2800" spc="-5">
                <a:latin typeface="Arial"/>
                <a:cs typeface="Arial"/>
              </a:rPr>
              <a:t>is achieved when the </a:t>
            </a:r>
            <a:r>
              <a:rPr dirty="0" sz="2800">
                <a:latin typeface="Arial"/>
                <a:cs typeface="Arial"/>
              </a:rPr>
              <a:t>bulk </a:t>
            </a:r>
            <a:r>
              <a:rPr dirty="0" sz="2800" spc="-5">
                <a:latin typeface="Arial"/>
                <a:cs typeface="Arial"/>
              </a:rPr>
              <a:t>of  the weight </a:t>
            </a:r>
            <a:r>
              <a:rPr dirty="0" sz="2800">
                <a:latin typeface="Arial"/>
                <a:cs typeface="Arial"/>
              </a:rPr>
              <a:t>of the </a:t>
            </a:r>
            <a:r>
              <a:rPr dirty="0" sz="2800" spc="-5">
                <a:latin typeface="Arial"/>
                <a:cs typeface="Arial"/>
              </a:rPr>
              <a:t>seated </a:t>
            </a:r>
            <a:r>
              <a:rPr dirty="0" sz="2800">
                <a:latin typeface="Arial"/>
                <a:cs typeface="Arial"/>
              </a:rPr>
              <a:t>person </a:t>
            </a:r>
            <a:r>
              <a:rPr dirty="0" sz="2800" spc="-5">
                <a:latin typeface="Arial"/>
                <a:cs typeface="Arial"/>
              </a:rPr>
              <a:t>is taken by the </a:t>
            </a:r>
            <a:r>
              <a:rPr dirty="0" sz="2800">
                <a:latin typeface="Arial"/>
                <a:cs typeface="Arial"/>
              </a:rPr>
              <a:t>ischial</a:t>
            </a:r>
            <a:r>
              <a:rPr dirty="0" sz="2800" spc="6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bones.</a:t>
            </a:r>
            <a:endParaRPr sz="2800">
              <a:latin typeface="Arial"/>
              <a:cs typeface="Arial"/>
            </a:endParaRPr>
          </a:p>
          <a:p>
            <a:pPr marL="12700" marR="353060">
              <a:lnSpc>
                <a:spcPts val="3030"/>
              </a:lnSpc>
              <a:buAutoNum type="arabicPeriod"/>
              <a:tabLst>
                <a:tab pos="401320" algn="l"/>
              </a:tabLst>
            </a:pP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seat cushions should be fairly rigid and </a:t>
            </a:r>
            <a:r>
              <a:rPr dirty="0" sz="2800" spc="-5">
                <a:latin typeface="Arial"/>
                <a:cs typeface="Arial"/>
              </a:rPr>
              <a:t>must </a:t>
            </a:r>
            <a:r>
              <a:rPr dirty="0" sz="2800">
                <a:latin typeface="Arial"/>
                <a:cs typeface="Arial"/>
              </a:rPr>
              <a:t>have </a:t>
            </a:r>
            <a:r>
              <a:rPr dirty="0" sz="2800" spc="-5">
                <a:latin typeface="Arial"/>
                <a:cs typeface="Arial"/>
              </a:rPr>
              <a:t>sufficient </a:t>
            </a:r>
            <a:r>
              <a:rPr dirty="0" sz="2800">
                <a:latin typeface="Arial"/>
                <a:cs typeface="Arial"/>
              </a:rPr>
              <a:t>shock  </a:t>
            </a:r>
            <a:r>
              <a:rPr dirty="0" sz="2800" spc="-5">
                <a:latin typeface="Arial"/>
                <a:cs typeface="Arial"/>
              </a:rPr>
              <a:t>absorbing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2805"/>
              </a:lnSpc>
            </a:pPr>
            <a:r>
              <a:rPr dirty="0" sz="2800" spc="-5">
                <a:latin typeface="Arial"/>
                <a:cs typeface="Arial"/>
              </a:rPr>
              <a:t>qualities to </a:t>
            </a:r>
            <a:r>
              <a:rPr dirty="0" sz="2800">
                <a:latin typeface="Arial"/>
                <a:cs typeface="Arial"/>
              </a:rPr>
              <a:t>prevent </a:t>
            </a:r>
            <a:r>
              <a:rPr dirty="0" sz="2800" spc="-5">
                <a:latin typeface="Arial"/>
                <a:cs typeface="Arial"/>
              </a:rPr>
              <a:t>resonance of </a:t>
            </a:r>
            <a:r>
              <a:rPr dirty="0" sz="2800">
                <a:latin typeface="Arial"/>
                <a:cs typeface="Arial"/>
              </a:rPr>
              <a:t>any springs </a:t>
            </a:r>
            <a:r>
              <a:rPr dirty="0" sz="2800" spc="-5">
                <a:latin typeface="Arial"/>
                <a:cs typeface="Arial"/>
              </a:rPr>
              <a:t>that may be</a:t>
            </a:r>
            <a:r>
              <a:rPr dirty="0" sz="2800" spc="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incorporated.</a:t>
            </a:r>
            <a:endParaRPr sz="2800">
              <a:latin typeface="Arial"/>
              <a:cs typeface="Arial"/>
            </a:endParaRPr>
          </a:p>
          <a:p>
            <a:pPr marL="387350" indent="-374650">
              <a:lnSpc>
                <a:spcPts val="3025"/>
              </a:lnSpc>
              <a:buAutoNum type="arabicPeriod" startAt="3"/>
              <a:tabLst>
                <a:tab pos="387985" algn="l"/>
              </a:tabLst>
            </a:pPr>
            <a:r>
              <a:rPr dirty="0" sz="2800" spc="-5">
                <a:latin typeface="Arial"/>
                <a:cs typeface="Arial"/>
              </a:rPr>
              <a:t>A good </a:t>
            </a:r>
            <a:r>
              <a:rPr dirty="0" sz="2800">
                <a:latin typeface="Arial"/>
                <a:cs typeface="Arial"/>
              </a:rPr>
              <a:t>back-rest </a:t>
            </a:r>
            <a:r>
              <a:rPr dirty="0" sz="2800" spc="-5">
                <a:latin typeface="Arial"/>
                <a:cs typeface="Arial"/>
              </a:rPr>
              <a:t>relieves the neck </a:t>
            </a:r>
            <a:r>
              <a:rPr dirty="0" sz="2800">
                <a:latin typeface="Arial"/>
                <a:cs typeface="Arial"/>
              </a:rPr>
              <a:t>and shoulder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muscles.</a:t>
            </a:r>
            <a:endParaRPr sz="2800">
              <a:latin typeface="Arial"/>
              <a:cs typeface="Arial"/>
            </a:endParaRPr>
          </a:p>
          <a:p>
            <a:pPr marL="400685" indent="-387985">
              <a:lnSpc>
                <a:spcPts val="2990"/>
              </a:lnSpc>
              <a:buAutoNum type="arabicPeriod" startAt="3"/>
              <a:tabLst>
                <a:tab pos="401320" algn="l"/>
              </a:tabLst>
            </a:pPr>
            <a:r>
              <a:rPr dirty="0" sz="2800" spc="-5">
                <a:latin typeface="Arial"/>
                <a:cs typeface="Arial"/>
              </a:rPr>
              <a:t>The angle between the </a:t>
            </a:r>
            <a:r>
              <a:rPr dirty="0" sz="2800">
                <a:latin typeface="Arial"/>
                <a:cs typeface="Arial"/>
              </a:rPr>
              <a:t>seat </a:t>
            </a:r>
            <a:r>
              <a:rPr dirty="0" sz="2800" spc="-5">
                <a:latin typeface="Arial"/>
                <a:cs typeface="Arial"/>
              </a:rPr>
              <a:t>and </a:t>
            </a:r>
            <a:r>
              <a:rPr dirty="0" sz="2800" spc="5">
                <a:latin typeface="Arial"/>
                <a:cs typeface="Arial"/>
              </a:rPr>
              <a:t>back-rest </a:t>
            </a:r>
            <a:r>
              <a:rPr dirty="0" sz="2800" spc="-5">
                <a:latin typeface="Arial"/>
                <a:cs typeface="Arial"/>
              </a:rPr>
              <a:t>must be</a:t>
            </a:r>
            <a:r>
              <a:rPr dirty="0" sz="2800" spc="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obtuse.</a:t>
            </a:r>
            <a:endParaRPr sz="2800">
              <a:latin typeface="Arial"/>
              <a:cs typeface="Arial"/>
            </a:endParaRPr>
          </a:p>
          <a:p>
            <a:pPr marL="387350" indent="-374650">
              <a:lnSpc>
                <a:spcPts val="3155"/>
              </a:lnSpc>
              <a:buAutoNum type="arabicPeriod" startAt="3"/>
              <a:tabLst>
                <a:tab pos="387985" algn="l"/>
              </a:tabLst>
            </a:pPr>
            <a:r>
              <a:rPr dirty="0" sz="2800" spc="-5">
                <a:latin typeface="Arial"/>
                <a:cs typeface="Arial"/>
              </a:rPr>
              <a:t>Armrests reduce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tiredness.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44550"/>
            <a:ext cx="43738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Drivers cab</a:t>
            </a:r>
            <a:r>
              <a:rPr dirty="0" spc="-15"/>
              <a:t> </a:t>
            </a:r>
            <a:r>
              <a:rPr dirty="0" spc="-5"/>
              <a:t>design: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81558"/>
            <a:ext cx="1498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1165605"/>
            <a:ext cx="11087100" cy="3514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7034" indent="-394335">
              <a:lnSpc>
                <a:spcPts val="3190"/>
              </a:lnSpc>
              <a:spcBef>
                <a:spcPts val="95"/>
              </a:spcBef>
              <a:buAutoNum type="arabicPeriod"/>
              <a:tabLst>
                <a:tab pos="407670" algn="l"/>
              </a:tabLst>
            </a:pPr>
            <a:r>
              <a:rPr dirty="0" sz="2800" spc="-5">
                <a:latin typeface="Arial"/>
                <a:cs typeface="Arial"/>
              </a:rPr>
              <a:t>Forward </a:t>
            </a:r>
            <a:r>
              <a:rPr dirty="0" sz="2800">
                <a:latin typeface="Arial"/>
                <a:cs typeface="Arial"/>
              </a:rPr>
              <a:t>control</a:t>
            </a:r>
            <a:r>
              <a:rPr dirty="0" sz="2800" spc="3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cab</a:t>
            </a:r>
            <a:endParaRPr sz="2800">
              <a:latin typeface="Arial"/>
              <a:cs typeface="Arial"/>
            </a:endParaRPr>
          </a:p>
          <a:p>
            <a:pPr marL="407670" indent="-394970">
              <a:lnSpc>
                <a:spcPts val="2985"/>
              </a:lnSpc>
              <a:buAutoNum type="arabicPeriod"/>
              <a:tabLst>
                <a:tab pos="408305" algn="l"/>
              </a:tabLst>
            </a:pPr>
            <a:r>
              <a:rPr dirty="0" sz="2800" spc="-5">
                <a:latin typeface="Arial"/>
                <a:cs typeface="Arial"/>
              </a:rPr>
              <a:t>Normal </a:t>
            </a:r>
            <a:r>
              <a:rPr dirty="0" sz="2800">
                <a:latin typeface="Arial"/>
                <a:cs typeface="Arial"/>
              </a:rPr>
              <a:t>control</a:t>
            </a:r>
            <a:r>
              <a:rPr dirty="0" sz="2800" spc="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cab</a:t>
            </a:r>
            <a:endParaRPr sz="2800">
              <a:latin typeface="Arial"/>
              <a:cs typeface="Arial"/>
            </a:endParaRPr>
          </a:p>
          <a:p>
            <a:pPr marL="407034" indent="-394335">
              <a:lnSpc>
                <a:spcPts val="3150"/>
              </a:lnSpc>
              <a:buAutoNum type="arabicPeriod"/>
              <a:tabLst>
                <a:tab pos="407670" algn="l"/>
              </a:tabLst>
            </a:pPr>
            <a:r>
              <a:rPr dirty="0" sz="2800">
                <a:latin typeface="Arial"/>
                <a:cs typeface="Arial"/>
              </a:rPr>
              <a:t>long </a:t>
            </a:r>
            <a:r>
              <a:rPr dirty="0" sz="2800" spc="-5">
                <a:latin typeface="Arial"/>
                <a:cs typeface="Arial"/>
              </a:rPr>
              <a:t>distance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cab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5080">
              <a:lnSpc>
                <a:spcPts val="3020"/>
              </a:lnSpc>
            </a:pPr>
            <a:r>
              <a:rPr dirty="0" sz="2800" spc="-5">
                <a:latin typeface="Arial"/>
                <a:cs typeface="Arial"/>
              </a:rPr>
              <a:t>The design of the cab </a:t>
            </a:r>
            <a:r>
              <a:rPr dirty="0" sz="2800">
                <a:latin typeface="Arial"/>
                <a:cs typeface="Arial"/>
              </a:rPr>
              <a:t>should ensure </a:t>
            </a:r>
            <a:r>
              <a:rPr dirty="0" sz="2800" spc="-5">
                <a:latin typeface="Arial"/>
                <a:cs typeface="Arial"/>
              </a:rPr>
              <a:t>a </a:t>
            </a:r>
            <a:r>
              <a:rPr dirty="0" sz="2800">
                <a:latin typeface="Arial"/>
                <a:cs typeface="Arial"/>
              </a:rPr>
              <a:t>degree </a:t>
            </a:r>
            <a:r>
              <a:rPr dirty="0" sz="2800" spc="-5">
                <a:latin typeface="Arial"/>
                <a:cs typeface="Arial"/>
              </a:rPr>
              <a:t>of comfort for the </a:t>
            </a:r>
            <a:r>
              <a:rPr dirty="0" sz="2800">
                <a:latin typeface="Arial"/>
                <a:cs typeface="Arial"/>
              </a:rPr>
              <a:t>group  directly</a:t>
            </a:r>
            <a:endParaRPr sz="2800">
              <a:latin typeface="Arial"/>
              <a:cs typeface="Arial"/>
            </a:endParaRPr>
          </a:p>
          <a:p>
            <a:pPr marL="12700" marR="166370">
              <a:lnSpc>
                <a:spcPts val="3030"/>
              </a:lnSpc>
            </a:pPr>
            <a:r>
              <a:rPr dirty="0" sz="2800">
                <a:latin typeface="Arial"/>
                <a:cs typeface="Arial"/>
              </a:rPr>
              <a:t>related </a:t>
            </a:r>
            <a:r>
              <a:rPr dirty="0" sz="2800" spc="-5">
                <a:latin typeface="Arial"/>
                <a:cs typeface="Arial"/>
              </a:rPr>
              <a:t>to the </a:t>
            </a:r>
            <a:r>
              <a:rPr dirty="0" sz="2800">
                <a:latin typeface="Arial"/>
                <a:cs typeface="Arial"/>
              </a:rPr>
              <a:t>duration </a:t>
            </a:r>
            <a:r>
              <a:rPr dirty="0" sz="2800" spc="-5">
                <a:latin typeface="Arial"/>
                <a:cs typeface="Arial"/>
              </a:rPr>
              <a:t>of the work </a:t>
            </a:r>
            <a:r>
              <a:rPr dirty="0" sz="2800">
                <a:latin typeface="Arial"/>
                <a:cs typeface="Arial"/>
              </a:rPr>
              <a:t>inside it, </a:t>
            </a:r>
            <a:r>
              <a:rPr dirty="0" sz="2800" spc="-5">
                <a:latin typeface="Arial"/>
                <a:cs typeface="Arial"/>
              </a:rPr>
              <a:t>modern </a:t>
            </a:r>
            <a:r>
              <a:rPr dirty="0" sz="2800">
                <a:latin typeface="Arial"/>
                <a:cs typeface="Arial"/>
              </a:rPr>
              <a:t>cabs </a:t>
            </a:r>
            <a:r>
              <a:rPr dirty="0" sz="2800" spc="-5">
                <a:latin typeface="Arial"/>
                <a:cs typeface="Arial"/>
              </a:rPr>
              <a:t>in </a:t>
            </a:r>
            <a:r>
              <a:rPr dirty="0" sz="2800">
                <a:latin typeface="Arial"/>
                <a:cs typeface="Arial"/>
              </a:rPr>
              <a:t>trucks </a:t>
            </a:r>
            <a:r>
              <a:rPr dirty="0" sz="2800" spc="-5">
                <a:latin typeface="Arial"/>
                <a:cs typeface="Arial"/>
              </a:rPr>
              <a:t>are  having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2890"/>
              </a:lnSpc>
            </a:pPr>
            <a:r>
              <a:rPr dirty="0" sz="2800" spc="-5">
                <a:latin typeface="Arial"/>
                <a:cs typeface="Arial"/>
              </a:rPr>
              <a:t>comfortable as </a:t>
            </a:r>
            <a:r>
              <a:rPr dirty="0" sz="2800">
                <a:latin typeface="Arial"/>
                <a:cs typeface="Arial"/>
              </a:rPr>
              <a:t>passenger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cars.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4248"/>
            <a:ext cx="381698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Normal</a:t>
            </a:r>
            <a:r>
              <a:rPr dirty="0" sz="4400" spc="-80"/>
              <a:t> </a:t>
            </a:r>
            <a:r>
              <a:rPr dirty="0" sz="4400"/>
              <a:t>control: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807210"/>
            <a:ext cx="10094595" cy="120904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241300" marR="5080" indent="-228600">
              <a:lnSpc>
                <a:spcPct val="88700"/>
              </a:lnSpc>
              <a:spcBef>
                <a:spcPts val="475"/>
              </a:spcBef>
              <a:buChar char="•"/>
              <a:tabLst>
                <a:tab pos="340360" algn="l"/>
                <a:tab pos="340995" algn="l"/>
              </a:tabLst>
            </a:pPr>
            <a:r>
              <a:rPr dirty="0" sz="2800" spc="-5">
                <a:latin typeface="Arial"/>
                <a:cs typeface="Arial"/>
              </a:rPr>
              <a:t>In Normal </a:t>
            </a:r>
            <a:r>
              <a:rPr dirty="0" sz="2800">
                <a:latin typeface="Arial"/>
                <a:cs typeface="Arial"/>
              </a:rPr>
              <a:t>control vehicle, </a:t>
            </a:r>
            <a:r>
              <a:rPr dirty="0" sz="2800" spc="-5">
                <a:latin typeface="Arial"/>
                <a:cs typeface="Arial"/>
              </a:rPr>
              <a:t>engine is located in </a:t>
            </a:r>
            <a:r>
              <a:rPr dirty="0" sz="2800">
                <a:latin typeface="Arial"/>
                <a:cs typeface="Arial"/>
              </a:rPr>
              <a:t>front of </a:t>
            </a:r>
            <a:r>
              <a:rPr dirty="0" sz="2800" spc="-5">
                <a:latin typeface="Arial"/>
                <a:cs typeface="Arial"/>
              </a:rPr>
              <a:t>the  </a:t>
            </a:r>
            <a:r>
              <a:rPr dirty="0" sz="2800" spc="5">
                <a:latin typeface="Arial"/>
                <a:cs typeface="Arial"/>
              </a:rPr>
              <a:t>driver’s </a:t>
            </a:r>
            <a:r>
              <a:rPr dirty="0" sz="2800" spc="-5">
                <a:latin typeface="Arial"/>
                <a:cs typeface="Arial"/>
              </a:rPr>
              <a:t>cab to give more </a:t>
            </a:r>
            <a:r>
              <a:rPr dirty="0" sz="2800">
                <a:latin typeface="Arial"/>
                <a:cs typeface="Arial"/>
              </a:rPr>
              <a:t>cab </a:t>
            </a:r>
            <a:r>
              <a:rPr dirty="0" sz="2800" spc="-5">
                <a:latin typeface="Arial"/>
                <a:cs typeface="Arial"/>
              </a:rPr>
              <a:t>space, less noise, heat and ease  </a:t>
            </a:r>
            <a:r>
              <a:rPr dirty="0" sz="2800">
                <a:latin typeface="Arial"/>
                <a:cs typeface="Arial"/>
              </a:rPr>
              <a:t>entry </a:t>
            </a:r>
            <a:r>
              <a:rPr dirty="0" sz="2800" spc="-5">
                <a:latin typeface="Arial"/>
                <a:cs typeface="Arial"/>
              </a:rPr>
              <a:t>and</a:t>
            </a:r>
            <a:r>
              <a:rPr dirty="0" sz="2800">
                <a:latin typeface="Arial"/>
                <a:cs typeface="Arial"/>
              </a:rPr>
              <a:t> exit.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49581" y="3596361"/>
            <a:ext cx="3990109" cy="2977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Forward</a:t>
            </a:r>
            <a:r>
              <a:rPr dirty="0" spc="-10"/>
              <a:t> </a:t>
            </a:r>
            <a:r>
              <a:rPr dirty="0" spc="-5"/>
              <a:t>control: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332308"/>
            <a:ext cx="11953240" cy="46774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250"/>
              </a:lnSpc>
              <a:spcBef>
                <a:spcPts val="95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241300" marR="110489">
              <a:lnSpc>
                <a:spcPts val="2940"/>
              </a:lnSpc>
              <a:spcBef>
                <a:spcPts val="335"/>
              </a:spcBef>
            </a:pPr>
            <a:r>
              <a:rPr dirty="0" sz="2800" spc="-5">
                <a:latin typeface="Arial"/>
                <a:cs typeface="Arial"/>
              </a:rPr>
              <a:t>In forward </a:t>
            </a:r>
            <a:r>
              <a:rPr dirty="0" sz="2800">
                <a:latin typeface="Arial"/>
                <a:cs typeface="Arial"/>
              </a:rPr>
              <a:t>control vehicle, </a:t>
            </a:r>
            <a:r>
              <a:rPr dirty="0" sz="2800" spc="-5">
                <a:latin typeface="Arial"/>
                <a:cs typeface="Arial"/>
              </a:rPr>
              <a:t>engine is located </a:t>
            </a:r>
            <a:r>
              <a:rPr dirty="0" sz="2800">
                <a:latin typeface="Arial"/>
                <a:cs typeface="Arial"/>
              </a:rPr>
              <a:t>either at </a:t>
            </a:r>
            <a:r>
              <a:rPr dirty="0" sz="2800" spc="-5">
                <a:latin typeface="Arial"/>
                <a:cs typeface="Arial"/>
              </a:rPr>
              <a:t>the side or </a:t>
            </a:r>
            <a:r>
              <a:rPr dirty="0" sz="2800">
                <a:latin typeface="Arial"/>
                <a:cs typeface="Arial"/>
              </a:rPr>
              <a:t>below </a:t>
            </a:r>
            <a:r>
              <a:rPr dirty="0" sz="2800" spc="-5">
                <a:latin typeface="Arial"/>
                <a:cs typeface="Arial"/>
              </a:rPr>
              <a:t>the  </a:t>
            </a:r>
            <a:r>
              <a:rPr dirty="0" sz="2800" spc="5">
                <a:latin typeface="Arial"/>
                <a:cs typeface="Arial"/>
              </a:rPr>
              <a:t>driver’s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cab</a:t>
            </a:r>
            <a:endParaRPr sz="2800">
              <a:latin typeface="Arial"/>
              <a:cs typeface="Arial"/>
            </a:endParaRPr>
          </a:p>
          <a:p>
            <a:pPr marL="241300" marR="677545" indent="-228600">
              <a:lnSpc>
                <a:spcPts val="2950"/>
              </a:lnSpc>
              <a:spcBef>
                <a:spcPts val="1160"/>
              </a:spcBef>
              <a:buChar char="•"/>
              <a:tabLst>
                <a:tab pos="241300" algn="l"/>
              </a:tabLst>
            </a:pPr>
            <a:r>
              <a:rPr dirty="0" sz="2800" spc="-5">
                <a:latin typeface="Arial"/>
                <a:cs typeface="Arial"/>
              </a:rPr>
              <a:t>This type has its cab </a:t>
            </a:r>
            <a:r>
              <a:rPr dirty="0" sz="2800">
                <a:latin typeface="Arial"/>
                <a:cs typeface="Arial"/>
              </a:rPr>
              <a:t>built </a:t>
            </a:r>
            <a:r>
              <a:rPr dirty="0" sz="2800" spc="-5">
                <a:latin typeface="Arial"/>
                <a:cs typeface="Arial"/>
              </a:rPr>
              <a:t>over the </a:t>
            </a:r>
            <a:r>
              <a:rPr dirty="0" sz="2800">
                <a:latin typeface="Arial"/>
                <a:cs typeface="Arial"/>
              </a:rPr>
              <a:t>engine </a:t>
            </a:r>
            <a:r>
              <a:rPr dirty="0" sz="2800" spc="-5">
                <a:latin typeface="Arial"/>
                <a:cs typeface="Arial"/>
              </a:rPr>
              <a:t>and </a:t>
            </a:r>
            <a:r>
              <a:rPr dirty="0" sz="2800">
                <a:latin typeface="Arial"/>
                <a:cs typeface="Arial"/>
              </a:rPr>
              <a:t>has </a:t>
            </a: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advantage </a:t>
            </a:r>
            <a:r>
              <a:rPr dirty="0" sz="2800" spc="-5">
                <a:latin typeface="Arial"/>
                <a:cs typeface="Arial"/>
              </a:rPr>
              <a:t>of  </a:t>
            </a:r>
            <a:r>
              <a:rPr dirty="0" sz="2800">
                <a:latin typeface="Arial"/>
                <a:cs typeface="Arial"/>
              </a:rPr>
              <a:t>additional </a:t>
            </a:r>
            <a:r>
              <a:rPr dirty="0" sz="2800" spc="-5">
                <a:latin typeface="Arial"/>
                <a:cs typeface="Arial"/>
              </a:rPr>
              <a:t>length </a:t>
            </a:r>
            <a:r>
              <a:rPr dirty="0" sz="2800">
                <a:latin typeface="Arial"/>
                <a:cs typeface="Arial"/>
              </a:rPr>
              <a:t>available for the </a:t>
            </a:r>
            <a:r>
              <a:rPr dirty="0" sz="2800" spc="-5">
                <a:latin typeface="Arial"/>
                <a:cs typeface="Arial"/>
              </a:rPr>
              <a:t>payload and a </a:t>
            </a:r>
            <a:r>
              <a:rPr dirty="0" sz="2800">
                <a:latin typeface="Arial"/>
                <a:cs typeface="Arial"/>
              </a:rPr>
              <a:t>better </a:t>
            </a:r>
            <a:r>
              <a:rPr dirty="0" sz="2800" spc="-5">
                <a:latin typeface="Arial"/>
                <a:cs typeface="Arial"/>
              </a:rPr>
              <a:t>angle of</a:t>
            </a:r>
            <a:r>
              <a:rPr dirty="0" sz="2800" spc="1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vision.</a:t>
            </a:r>
            <a:endParaRPr sz="2800">
              <a:latin typeface="Arial"/>
              <a:cs typeface="Arial"/>
            </a:endParaRPr>
          </a:p>
          <a:p>
            <a:pPr marL="241300" marR="1283335" indent="-228600">
              <a:lnSpc>
                <a:spcPct val="88800"/>
              </a:lnSpc>
              <a:spcBef>
                <a:spcPts val="1095"/>
              </a:spcBef>
              <a:buChar char="•"/>
              <a:tabLst>
                <a:tab pos="241300" algn="l"/>
              </a:tabLst>
            </a:pPr>
            <a:r>
              <a:rPr dirty="0" sz="2800" spc="-5">
                <a:latin typeface="Arial"/>
                <a:cs typeface="Arial"/>
              </a:rPr>
              <a:t>Its </a:t>
            </a:r>
            <a:r>
              <a:rPr dirty="0" sz="2800">
                <a:latin typeface="Arial"/>
                <a:cs typeface="Arial"/>
              </a:rPr>
              <a:t>disadvantages include </a:t>
            </a:r>
            <a:r>
              <a:rPr dirty="0" sz="2800" spc="-5">
                <a:latin typeface="Arial"/>
                <a:cs typeface="Arial"/>
              </a:rPr>
              <a:t>less cab space </a:t>
            </a:r>
            <a:r>
              <a:rPr dirty="0" sz="2800">
                <a:latin typeface="Arial"/>
                <a:cs typeface="Arial"/>
              </a:rPr>
              <a:t>for crew </a:t>
            </a:r>
            <a:r>
              <a:rPr dirty="0" sz="2800" spc="-5">
                <a:latin typeface="Arial"/>
                <a:cs typeface="Arial"/>
              </a:rPr>
              <a:t>and </a:t>
            </a:r>
            <a:r>
              <a:rPr dirty="0" sz="2800">
                <a:latin typeface="Arial"/>
                <a:cs typeface="Arial"/>
              </a:rPr>
              <a:t>engine  </a:t>
            </a:r>
            <a:r>
              <a:rPr dirty="0" sz="2800" spc="-5">
                <a:latin typeface="Arial"/>
                <a:cs typeface="Arial"/>
              </a:rPr>
              <a:t>maintenance can </a:t>
            </a:r>
            <a:r>
              <a:rPr dirty="0" sz="2800">
                <a:latin typeface="Arial"/>
                <a:cs typeface="Arial"/>
              </a:rPr>
              <a:t>be </a:t>
            </a:r>
            <a:r>
              <a:rPr dirty="0" sz="2800" spc="-5">
                <a:latin typeface="Arial"/>
                <a:cs typeface="Arial"/>
              </a:rPr>
              <a:t>more difficult unless </a:t>
            </a:r>
            <a:r>
              <a:rPr dirty="0" sz="2800">
                <a:latin typeface="Arial"/>
                <a:cs typeface="Arial"/>
              </a:rPr>
              <a:t>specialized </a:t>
            </a:r>
            <a:r>
              <a:rPr dirty="0" sz="2800" spc="-5">
                <a:latin typeface="Arial"/>
                <a:cs typeface="Arial"/>
              </a:rPr>
              <a:t>equipment is  </a:t>
            </a:r>
            <a:r>
              <a:rPr dirty="0" sz="2800">
                <a:latin typeface="Arial"/>
                <a:cs typeface="Arial"/>
              </a:rPr>
              <a:t>available </a:t>
            </a:r>
            <a:r>
              <a:rPr dirty="0" sz="2800" spc="-5">
                <a:latin typeface="Arial"/>
                <a:cs typeface="Arial"/>
              </a:rPr>
              <a:t>or the </a:t>
            </a:r>
            <a:r>
              <a:rPr dirty="0" sz="2800">
                <a:latin typeface="Arial"/>
                <a:cs typeface="Arial"/>
              </a:rPr>
              <a:t>cab is designed </a:t>
            </a:r>
            <a:r>
              <a:rPr dirty="0" sz="2800" spc="-5">
                <a:latin typeface="Arial"/>
                <a:cs typeface="Arial"/>
              </a:rPr>
              <a:t>to tilt</a:t>
            </a:r>
            <a:r>
              <a:rPr dirty="0" sz="2800" spc="3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forward.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ct val="88700"/>
              </a:lnSpc>
              <a:spcBef>
                <a:spcPts val="1125"/>
              </a:spcBef>
              <a:buChar char="•"/>
              <a:tabLst>
                <a:tab pos="241300" algn="l"/>
              </a:tabLst>
            </a:pPr>
            <a:r>
              <a:rPr dirty="0" sz="2800" spc="-5">
                <a:latin typeface="Arial"/>
                <a:cs typeface="Arial"/>
              </a:rPr>
              <a:t>A </a:t>
            </a:r>
            <a:r>
              <a:rPr dirty="0" sz="2800">
                <a:latin typeface="Arial"/>
                <a:cs typeface="Arial"/>
              </a:rPr>
              <a:t>variation to </a:t>
            </a:r>
            <a:r>
              <a:rPr dirty="0" sz="2800" spc="-5">
                <a:latin typeface="Arial"/>
                <a:cs typeface="Arial"/>
              </a:rPr>
              <a:t>forward </a:t>
            </a:r>
            <a:r>
              <a:rPr dirty="0" sz="2800">
                <a:latin typeface="Arial"/>
                <a:cs typeface="Arial"/>
              </a:rPr>
              <a:t>control </a:t>
            </a:r>
            <a:r>
              <a:rPr dirty="0" sz="2800" spc="-5">
                <a:latin typeface="Arial"/>
                <a:cs typeface="Arial"/>
              </a:rPr>
              <a:t>aimed at </a:t>
            </a:r>
            <a:r>
              <a:rPr dirty="0" sz="2800">
                <a:latin typeface="Arial"/>
                <a:cs typeface="Arial"/>
              </a:rPr>
              <a:t>giving ease of </a:t>
            </a:r>
            <a:r>
              <a:rPr dirty="0" sz="2800" spc="-5">
                <a:latin typeface="Arial"/>
                <a:cs typeface="Arial"/>
              </a:rPr>
              <a:t>entry and </a:t>
            </a:r>
            <a:r>
              <a:rPr dirty="0" sz="2800">
                <a:latin typeface="Arial"/>
                <a:cs typeface="Arial"/>
              </a:rPr>
              <a:t>exit </a:t>
            </a:r>
            <a:r>
              <a:rPr dirty="0" sz="2800" spc="-5">
                <a:latin typeface="Arial"/>
                <a:cs typeface="Arial"/>
              </a:rPr>
              <a:t>for  door to </a:t>
            </a:r>
            <a:r>
              <a:rPr dirty="0" sz="2800">
                <a:latin typeface="Arial"/>
                <a:cs typeface="Arial"/>
              </a:rPr>
              <a:t>door delivery </a:t>
            </a:r>
            <a:r>
              <a:rPr dirty="0" sz="2800" spc="-5">
                <a:latin typeface="Arial"/>
                <a:cs typeface="Arial"/>
              </a:rPr>
              <a:t>work </a:t>
            </a:r>
            <a:r>
              <a:rPr dirty="0" sz="2800">
                <a:latin typeface="Arial"/>
                <a:cs typeface="Arial"/>
              </a:rPr>
              <a:t>and </a:t>
            </a:r>
            <a:r>
              <a:rPr dirty="0" sz="2800" spc="-5">
                <a:latin typeface="Arial"/>
                <a:cs typeface="Arial"/>
              </a:rPr>
              <a:t>more space </a:t>
            </a:r>
            <a:r>
              <a:rPr dirty="0" sz="2800">
                <a:latin typeface="Arial"/>
                <a:cs typeface="Arial"/>
              </a:rPr>
              <a:t>for </a:t>
            </a: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crew </a:t>
            </a:r>
            <a:r>
              <a:rPr dirty="0" sz="2800" spc="-5">
                <a:latin typeface="Arial"/>
                <a:cs typeface="Arial"/>
              </a:rPr>
              <a:t>is the semiforward  </a:t>
            </a:r>
            <a:r>
              <a:rPr dirty="0" sz="2800">
                <a:latin typeface="Arial"/>
                <a:cs typeface="Arial"/>
              </a:rPr>
              <a:t>control type.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95180" y="5019045"/>
            <a:ext cx="2980346" cy="1580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4009" y="609676"/>
            <a:ext cx="136461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95">
                <a:solidFill>
                  <a:srgbClr val="000000"/>
                </a:solidFill>
              </a:rPr>
              <a:t>sedan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238500" y="2395727"/>
            <a:ext cx="5715000" cy="3211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989"/>
            <a:ext cx="12075885" cy="5683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633" y="370702"/>
            <a:ext cx="11312952" cy="6425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755" y="301255"/>
            <a:ext cx="11618708" cy="5954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7481"/>
            <a:ext cx="11817501" cy="6696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08"/>
            <a:ext cx="11881084" cy="6842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077341" cy="6800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2018-08-29T08:31:47Z</dcterms:created>
  <dcterms:modified xsi:type="dcterms:W3CDTF">2018-08-29T08:31:47Z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2018-08-29T00:00:00Z</vt:filetime>
  </property>
</Properties>
</file>