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jpg" ContentType="image/jp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Default Extension="png" ContentType="image/png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39" y="6807"/>
            <a:ext cx="898652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6807"/>
            <a:ext cx="8986520" cy="222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162" y="1071117"/>
            <a:ext cx="8837675" cy="3013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461" y="0"/>
            <a:ext cx="6335395" cy="3684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070100" marR="2059305">
              <a:lnSpc>
                <a:spcPct val="120000"/>
              </a:lnSpc>
              <a:spcBef>
                <a:spcPts val="105"/>
              </a:spcBef>
            </a:pPr>
            <a:r>
              <a:rPr dirty="0" sz="4000" spc="-434" b="1" i="1">
                <a:latin typeface="Arial"/>
                <a:cs typeface="Arial"/>
              </a:rPr>
              <a:t>WE</a:t>
            </a:r>
            <a:r>
              <a:rPr dirty="0" sz="4000" spc="-869" b="1" i="1">
                <a:latin typeface="Arial"/>
                <a:cs typeface="Arial"/>
              </a:rPr>
              <a:t>L</a:t>
            </a:r>
            <a:r>
              <a:rPr dirty="0" sz="4000" spc="-855" b="1" i="1">
                <a:latin typeface="Arial"/>
                <a:cs typeface="Arial"/>
              </a:rPr>
              <a:t>C</a:t>
            </a:r>
            <a:r>
              <a:rPr dirty="0" sz="4000" spc="-285" b="1" i="1">
                <a:latin typeface="Arial"/>
                <a:cs typeface="Arial"/>
              </a:rPr>
              <a:t>OME </a:t>
            </a:r>
            <a:r>
              <a:rPr dirty="0" sz="4000" spc="-130" b="1" i="1">
                <a:latin typeface="Arial"/>
                <a:cs typeface="Arial"/>
              </a:rPr>
              <a:t> </a:t>
            </a:r>
            <a:r>
              <a:rPr dirty="0" sz="4000" spc="-530" b="1" i="1">
                <a:latin typeface="Arial"/>
                <a:cs typeface="Arial"/>
              </a:rPr>
              <a:t>TO</a:t>
            </a:r>
            <a:endParaRPr sz="4000">
              <a:latin typeface="Arial"/>
              <a:cs typeface="Arial"/>
            </a:endParaRPr>
          </a:p>
          <a:p>
            <a:pPr algn="ctr" marL="12700" marR="5080">
              <a:lnSpc>
                <a:spcPts val="5760"/>
              </a:lnSpc>
              <a:spcBef>
                <a:spcPts val="350"/>
              </a:spcBef>
            </a:pPr>
            <a:r>
              <a:rPr dirty="0" sz="4000" spc="-509" b="1" i="1">
                <a:latin typeface="Arial"/>
                <a:cs typeface="Arial"/>
              </a:rPr>
              <a:t>POWER </a:t>
            </a:r>
            <a:r>
              <a:rPr dirty="0" sz="4000" spc="-355" b="1" i="1">
                <a:latin typeface="Arial"/>
                <a:cs typeface="Arial"/>
              </a:rPr>
              <a:t>POINT </a:t>
            </a:r>
            <a:r>
              <a:rPr dirty="0" sz="4000" spc="-545" b="1" i="1">
                <a:latin typeface="Arial"/>
                <a:cs typeface="Arial"/>
              </a:rPr>
              <a:t>PRESENTATION  </a:t>
            </a:r>
            <a:r>
              <a:rPr dirty="0" sz="4000" spc="-530" b="1" i="1">
                <a:latin typeface="Arial"/>
                <a:cs typeface="Arial"/>
              </a:rPr>
              <a:t>OF</a:t>
            </a:r>
            <a:endParaRPr sz="4000">
              <a:latin typeface="Arial"/>
              <a:cs typeface="Arial"/>
            </a:endParaRPr>
          </a:p>
          <a:p>
            <a:pPr algn="ctr" marL="5080">
              <a:lnSpc>
                <a:spcPct val="100000"/>
              </a:lnSpc>
              <a:spcBef>
                <a:spcPts val="610"/>
              </a:spcBef>
            </a:pPr>
            <a:r>
              <a:rPr dirty="0" sz="4000" spc="-490" b="1" i="1">
                <a:latin typeface="Arial"/>
                <a:cs typeface="Arial"/>
              </a:rPr>
              <a:t>APPLIED</a:t>
            </a:r>
            <a:r>
              <a:rPr dirty="0" sz="4000" spc="-235" b="1" i="1">
                <a:latin typeface="Arial"/>
                <a:cs typeface="Arial"/>
              </a:rPr>
              <a:t> </a:t>
            </a:r>
            <a:r>
              <a:rPr dirty="0" sz="4000" spc="-470" b="1" i="1">
                <a:latin typeface="Arial"/>
                <a:cs typeface="Arial"/>
              </a:rPr>
              <a:t>MECHANICS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99"/>
              </a:lnSpc>
              <a:spcBef>
                <a:spcPts val="100"/>
              </a:spcBef>
            </a:pPr>
            <a:r>
              <a:rPr dirty="0" u="none" spc="-120" b="0" i="0">
                <a:latin typeface="Arial"/>
                <a:cs typeface="Arial"/>
              </a:rPr>
              <a:t>2. </a:t>
            </a:r>
            <a:r>
              <a:rPr dirty="0" u="none" spc="-305"/>
              <a:t>Bow’s </a:t>
            </a:r>
            <a:r>
              <a:rPr dirty="0" u="none" spc="-150"/>
              <a:t>Notation: </a:t>
            </a:r>
            <a:r>
              <a:rPr dirty="0" u="none" sz="2800" spc="-160" b="0" i="0">
                <a:latin typeface="Arial"/>
                <a:cs typeface="Arial"/>
              </a:rPr>
              <a:t>Bow’s </a:t>
            </a:r>
            <a:r>
              <a:rPr dirty="0" u="none" sz="2800" spc="-40" b="0" i="0">
                <a:latin typeface="Arial"/>
                <a:cs typeface="Arial"/>
              </a:rPr>
              <a:t>notation </a:t>
            </a:r>
            <a:r>
              <a:rPr dirty="0" u="none" sz="2800" spc="-145" b="0" i="0">
                <a:latin typeface="Arial"/>
                <a:cs typeface="Arial"/>
              </a:rPr>
              <a:t>is </a:t>
            </a:r>
            <a:r>
              <a:rPr dirty="0" u="none" sz="2800" spc="-220" b="0" i="0">
                <a:latin typeface="Arial"/>
                <a:cs typeface="Arial"/>
              </a:rPr>
              <a:t>a </a:t>
            </a:r>
            <a:r>
              <a:rPr dirty="0" u="none" sz="2800" spc="-65" b="0" i="0">
                <a:latin typeface="Arial"/>
                <a:cs typeface="Arial"/>
              </a:rPr>
              <a:t>method </a:t>
            </a:r>
            <a:r>
              <a:rPr dirty="0" u="none" sz="2800" spc="-10" b="0" i="0">
                <a:latin typeface="Arial"/>
                <a:cs typeface="Arial"/>
              </a:rPr>
              <a:t>of  </a:t>
            </a:r>
            <a:r>
              <a:rPr dirty="0" u="none" sz="2800" spc="-105" b="0" i="0">
                <a:latin typeface="Arial"/>
                <a:cs typeface="Arial"/>
              </a:rPr>
              <a:t>designation </a:t>
            </a:r>
            <a:r>
              <a:rPr dirty="0" u="none" sz="2800" spc="-220" b="0" i="0">
                <a:latin typeface="Arial"/>
                <a:cs typeface="Arial"/>
              </a:rPr>
              <a:t>a </a:t>
            </a:r>
            <a:r>
              <a:rPr dirty="0" u="none" sz="2800" spc="-95" b="0" i="0">
                <a:latin typeface="Arial"/>
                <a:cs typeface="Arial"/>
              </a:rPr>
              <a:t>force </a:t>
            </a:r>
            <a:r>
              <a:rPr dirty="0" u="none" sz="2800" spc="-125" b="0" i="0">
                <a:latin typeface="Arial"/>
                <a:cs typeface="Arial"/>
              </a:rPr>
              <a:t>by </a:t>
            </a:r>
            <a:r>
              <a:rPr dirty="0" u="none" sz="2800" spc="-20" b="0" i="0">
                <a:latin typeface="Arial"/>
                <a:cs typeface="Arial"/>
              </a:rPr>
              <a:t>writing </a:t>
            </a:r>
            <a:r>
              <a:rPr dirty="0" u="none" sz="2800" spc="10" b="0" i="0">
                <a:latin typeface="Arial"/>
                <a:cs typeface="Arial"/>
              </a:rPr>
              <a:t>two </a:t>
            </a:r>
            <a:r>
              <a:rPr dirty="0" u="none" sz="2800" spc="-90" b="0" i="0">
                <a:latin typeface="Arial"/>
                <a:cs typeface="Arial"/>
              </a:rPr>
              <a:t>capital </a:t>
            </a:r>
            <a:r>
              <a:rPr dirty="0" u="none" sz="2800" spc="-60" b="0" i="0">
                <a:latin typeface="Arial"/>
                <a:cs typeface="Arial"/>
              </a:rPr>
              <a:t>letters</a:t>
            </a:r>
            <a:r>
              <a:rPr dirty="0" u="none" sz="2800" spc="-560" b="0" i="0">
                <a:latin typeface="Arial"/>
                <a:cs typeface="Arial"/>
              </a:rPr>
              <a:t> </a:t>
            </a:r>
            <a:r>
              <a:rPr dirty="0" u="none" sz="2800" spc="-90" b="0" i="0">
                <a:latin typeface="Arial"/>
                <a:cs typeface="Arial"/>
              </a:rPr>
              <a:t>on </a:t>
            </a:r>
            <a:r>
              <a:rPr dirty="0" u="none" sz="2800" spc="-35" b="0" i="0">
                <a:latin typeface="Arial"/>
                <a:cs typeface="Arial"/>
              </a:rPr>
              <a:t>either  </a:t>
            </a:r>
            <a:r>
              <a:rPr dirty="0" u="none" sz="2800" spc="-145" b="0" i="0">
                <a:latin typeface="Arial"/>
                <a:cs typeface="Arial"/>
              </a:rPr>
              <a:t>side </a:t>
            </a:r>
            <a:r>
              <a:rPr dirty="0" u="none" sz="2800" spc="-10" b="0" i="0">
                <a:latin typeface="Arial"/>
                <a:cs typeface="Arial"/>
              </a:rPr>
              <a:t>of </a:t>
            </a:r>
            <a:r>
              <a:rPr dirty="0" u="none" sz="2800" spc="-35" b="0" i="0">
                <a:latin typeface="Arial"/>
                <a:cs typeface="Arial"/>
              </a:rPr>
              <a:t>the </a:t>
            </a:r>
            <a:r>
              <a:rPr dirty="0" u="none" sz="2800" spc="-60" b="0" i="0">
                <a:latin typeface="Arial"/>
                <a:cs typeface="Arial"/>
              </a:rPr>
              <a:t>line </a:t>
            </a:r>
            <a:r>
              <a:rPr dirty="0" u="none" sz="2800" spc="-10" b="0" i="0">
                <a:latin typeface="Arial"/>
                <a:cs typeface="Arial"/>
              </a:rPr>
              <a:t>of </a:t>
            </a:r>
            <a:r>
              <a:rPr dirty="0" u="none" sz="2800" spc="-75" b="0" i="0">
                <a:latin typeface="Arial"/>
                <a:cs typeface="Arial"/>
              </a:rPr>
              <a:t>action </a:t>
            </a:r>
            <a:r>
              <a:rPr dirty="0" u="none" sz="2800" spc="-10" b="0" i="0">
                <a:latin typeface="Arial"/>
                <a:cs typeface="Arial"/>
              </a:rPr>
              <a:t>of </a:t>
            </a:r>
            <a:r>
              <a:rPr dirty="0" u="none" sz="2800" spc="-80" b="0" i="0">
                <a:latin typeface="Arial"/>
                <a:cs typeface="Arial"/>
              </a:rPr>
              <a:t>force</a:t>
            </a:r>
            <a:r>
              <a:rPr dirty="0" u="none" sz="2800" spc="-80"/>
              <a:t>. </a:t>
            </a:r>
            <a:r>
              <a:rPr dirty="0" u="none" sz="2800" spc="-204" b="0" i="0">
                <a:latin typeface="Arial"/>
                <a:cs typeface="Arial"/>
              </a:rPr>
              <a:t>The </a:t>
            </a:r>
            <a:r>
              <a:rPr dirty="0" u="none" sz="2800" spc="-105" b="0" i="0">
                <a:latin typeface="Arial"/>
                <a:cs typeface="Arial"/>
              </a:rPr>
              <a:t>marking </a:t>
            </a:r>
            <a:r>
              <a:rPr dirty="0" u="none" sz="2800" spc="-5" b="0" i="0">
                <a:latin typeface="Arial"/>
                <a:cs typeface="Arial"/>
              </a:rPr>
              <a:t>of </a:t>
            </a:r>
            <a:r>
              <a:rPr dirty="0" u="none" sz="2800" spc="-90" b="0" i="0">
                <a:latin typeface="Arial"/>
                <a:cs typeface="Arial"/>
              </a:rPr>
              <a:t>capital  </a:t>
            </a:r>
            <a:r>
              <a:rPr dirty="0" u="none" sz="2800" spc="-60" b="0" i="0">
                <a:latin typeface="Arial"/>
                <a:cs typeface="Arial"/>
              </a:rPr>
              <a:t>letters </a:t>
            </a:r>
            <a:r>
              <a:rPr dirty="0" u="none" sz="2800" spc="-185" b="0" i="0">
                <a:latin typeface="Arial"/>
                <a:cs typeface="Arial"/>
              </a:rPr>
              <a:t>can </a:t>
            </a:r>
            <a:r>
              <a:rPr dirty="0" u="none" sz="2800" spc="-130" b="0" i="0">
                <a:latin typeface="Arial"/>
                <a:cs typeface="Arial"/>
              </a:rPr>
              <a:t>be </a:t>
            </a:r>
            <a:r>
              <a:rPr dirty="0" u="none" sz="2800" spc="-114" b="0" i="0">
                <a:latin typeface="Arial"/>
                <a:cs typeface="Arial"/>
              </a:rPr>
              <a:t>done </a:t>
            </a:r>
            <a:r>
              <a:rPr dirty="0" u="none" sz="2800" spc="-35" b="0" i="0">
                <a:latin typeface="Arial"/>
                <a:cs typeface="Arial"/>
              </a:rPr>
              <a:t>either in </a:t>
            </a:r>
            <a:r>
              <a:rPr dirty="0" u="none" sz="2800" spc="-125" b="0" i="0">
                <a:latin typeface="Arial"/>
                <a:cs typeface="Arial"/>
              </a:rPr>
              <a:t>clockwise </a:t>
            </a:r>
            <a:r>
              <a:rPr dirty="0" u="none" sz="2800" spc="-25" b="0" i="0">
                <a:latin typeface="Arial"/>
                <a:cs typeface="Arial"/>
              </a:rPr>
              <a:t>or </a:t>
            </a:r>
            <a:r>
              <a:rPr dirty="0" u="none" sz="2800" spc="-95" b="0" i="0">
                <a:latin typeface="Arial"/>
                <a:cs typeface="Arial"/>
              </a:rPr>
              <a:t>anti-clockwise  </a:t>
            </a:r>
            <a:r>
              <a:rPr dirty="0" u="none" sz="2800" spc="-55" b="0" i="0">
                <a:latin typeface="Arial"/>
                <a:cs typeface="Arial"/>
              </a:rPr>
              <a:t>direction.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03291" y="2564892"/>
            <a:ext cx="3729227" cy="403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831" y="2564892"/>
            <a:ext cx="4463796" cy="3960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807"/>
            <a:ext cx="218630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3200" spc="-32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Force</a:t>
            </a:r>
            <a:r>
              <a:rPr dirty="0" u="heavy" sz="3200" spc="-23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spc="-3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1056" y="633729"/>
            <a:ext cx="8399145" cy="113665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algn="just" marL="113030" marR="5080" indent="-100965">
              <a:lnSpc>
                <a:spcPct val="101899"/>
              </a:lnSpc>
              <a:spcBef>
                <a:spcPts val="45"/>
              </a:spcBef>
            </a:pPr>
            <a:r>
              <a:rPr dirty="0" sz="2400" spc="-215">
                <a:latin typeface="Arial"/>
                <a:cs typeface="Arial"/>
              </a:rPr>
              <a:t>A </a:t>
            </a:r>
            <a:r>
              <a:rPr dirty="0" sz="2400" spc="-80">
                <a:latin typeface="Arial"/>
                <a:cs typeface="Arial"/>
              </a:rPr>
              <a:t>force </a:t>
            </a:r>
            <a:r>
              <a:rPr dirty="0" sz="2400" spc="-145">
                <a:latin typeface="Arial"/>
                <a:cs typeface="Arial"/>
              </a:rPr>
              <a:t>system </a:t>
            </a:r>
            <a:r>
              <a:rPr dirty="0" sz="2400" spc="-125">
                <a:latin typeface="Arial"/>
                <a:cs typeface="Arial"/>
              </a:rPr>
              <a:t>is </a:t>
            </a:r>
            <a:r>
              <a:rPr dirty="0" sz="2400" spc="-190">
                <a:latin typeface="Arial"/>
                <a:cs typeface="Arial"/>
              </a:rPr>
              <a:t>a </a:t>
            </a:r>
            <a:r>
              <a:rPr dirty="0" sz="2400" spc="-60">
                <a:latin typeface="Arial"/>
                <a:cs typeface="Arial"/>
              </a:rPr>
              <a:t>collection </a:t>
            </a:r>
            <a:r>
              <a:rPr dirty="0" sz="2400" spc="-5">
                <a:latin typeface="Arial"/>
                <a:cs typeface="Arial"/>
              </a:rPr>
              <a:t>of </a:t>
            </a:r>
            <a:r>
              <a:rPr dirty="0" sz="2400" spc="-125">
                <a:latin typeface="Arial"/>
                <a:cs typeface="Arial"/>
              </a:rPr>
              <a:t>several </a:t>
            </a:r>
            <a:r>
              <a:rPr dirty="0" sz="2400" spc="-110">
                <a:latin typeface="Arial"/>
                <a:cs typeface="Arial"/>
              </a:rPr>
              <a:t>forces </a:t>
            </a:r>
            <a:r>
              <a:rPr dirty="0" sz="2400" spc="-85">
                <a:latin typeface="Arial"/>
                <a:cs typeface="Arial"/>
              </a:rPr>
              <a:t>acting</a:t>
            </a:r>
            <a:r>
              <a:rPr dirty="0" sz="2400" spc="-26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simultaneously  </a:t>
            </a:r>
            <a:r>
              <a:rPr dirty="0" sz="2400" spc="-75">
                <a:latin typeface="Arial"/>
                <a:cs typeface="Arial"/>
              </a:rPr>
              <a:t>on </a:t>
            </a:r>
            <a:r>
              <a:rPr dirty="0" sz="2400" spc="-190">
                <a:latin typeface="Arial"/>
                <a:cs typeface="Arial"/>
              </a:rPr>
              <a:t>a </a:t>
            </a:r>
            <a:r>
              <a:rPr dirty="0" sz="2400" spc="-90">
                <a:latin typeface="Arial"/>
                <a:cs typeface="Arial"/>
              </a:rPr>
              <a:t>body </a:t>
            </a:r>
            <a:r>
              <a:rPr dirty="0" sz="2400" spc="-30">
                <a:latin typeface="Arial"/>
                <a:cs typeface="Arial"/>
              </a:rPr>
              <a:t>in </a:t>
            </a:r>
            <a:r>
              <a:rPr dirty="0" sz="2400" spc="-105">
                <a:latin typeface="Arial"/>
                <a:cs typeface="Arial"/>
              </a:rPr>
              <a:t>one </a:t>
            </a:r>
            <a:r>
              <a:rPr dirty="0" sz="2400" spc="-20">
                <a:latin typeface="Arial"/>
                <a:cs typeface="Arial"/>
              </a:rPr>
              <a:t>or </a:t>
            </a:r>
            <a:r>
              <a:rPr dirty="0" sz="2400" spc="-75">
                <a:latin typeface="Arial"/>
                <a:cs typeface="Arial"/>
              </a:rPr>
              <a:t>more </a:t>
            </a:r>
            <a:r>
              <a:rPr dirty="0" sz="2400" spc="-114">
                <a:latin typeface="Arial"/>
                <a:cs typeface="Arial"/>
              </a:rPr>
              <a:t>planes. </a:t>
            </a:r>
            <a:r>
              <a:rPr dirty="0" sz="2400" spc="-70">
                <a:latin typeface="Arial"/>
                <a:cs typeface="Arial"/>
              </a:rPr>
              <a:t>In </a:t>
            </a:r>
            <a:r>
              <a:rPr dirty="0" sz="2400" spc="-45">
                <a:latin typeface="Arial"/>
                <a:cs typeface="Arial"/>
              </a:rPr>
              <a:t>fig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47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forces </a:t>
            </a:r>
            <a:r>
              <a:rPr dirty="0" sz="2400" spc="-190">
                <a:latin typeface="Arial"/>
                <a:cs typeface="Arial"/>
              </a:rPr>
              <a:t>F1, F2, F3, </a:t>
            </a:r>
            <a:r>
              <a:rPr dirty="0" sz="2400" spc="-114">
                <a:latin typeface="Arial"/>
                <a:cs typeface="Arial"/>
              </a:rPr>
              <a:t>and </a:t>
            </a:r>
            <a:r>
              <a:rPr dirty="0" sz="2400" spc="-250">
                <a:latin typeface="Arial"/>
                <a:cs typeface="Arial"/>
              </a:rPr>
              <a:t>F4  </a:t>
            </a:r>
            <a:r>
              <a:rPr dirty="0" sz="2400" spc="-50">
                <a:latin typeface="Arial"/>
                <a:cs typeface="Arial"/>
              </a:rPr>
              <a:t>constitute </a:t>
            </a:r>
            <a:r>
              <a:rPr dirty="0" sz="2400" spc="-190">
                <a:latin typeface="Arial"/>
                <a:cs typeface="Arial"/>
              </a:rPr>
              <a:t>a </a:t>
            </a:r>
            <a:r>
              <a:rPr dirty="0" sz="2400" spc="-80">
                <a:latin typeface="Arial"/>
                <a:cs typeface="Arial"/>
              </a:rPr>
              <a:t>force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system.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6804" y="1772411"/>
            <a:ext cx="8470392" cy="3744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289925" cy="217233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u="heavy" sz="3200" spc="-24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Coplaner </a:t>
            </a:r>
            <a:r>
              <a:rPr dirty="0" u="heavy" sz="3200" spc="-23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force</a:t>
            </a:r>
            <a:r>
              <a:rPr dirty="0" u="heavy" sz="3200" spc="-12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spc="-3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  <a:p>
            <a:pPr marL="355600" marR="5080" indent="-67310">
              <a:lnSpc>
                <a:spcPct val="100000"/>
              </a:lnSpc>
              <a:spcBef>
                <a:spcPts val="770"/>
              </a:spcBef>
            </a:pPr>
            <a:r>
              <a:rPr dirty="0" sz="3200" spc="-229">
                <a:latin typeface="Arial"/>
                <a:cs typeface="Arial"/>
              </a:rPr>
              <a:t>The </a:t>
            </a:r>
            <a:r>
              <a:rPr dirty="0" sz="3200" spc="-105">
                <a:latin typeface="Arial"/>
                <a:cs typeface="Arial"/>
              </a:rPr>
              <a:t>force </a:t>
            </a:r>
            <a:r>
              <a:rPr dirty="0" sz="3200" spc="-65">
                <a:latin typeface="Arial"/>
                <a:cs typeface="Arial"/>
              </a:rPr>
              <a:t>constituting </a:t>
            </a:r>
            <a:r>
              <a:rPr dirty="0" sz="3200" spc="-35">
                <a:latin typeface="Arial"/>
                <a:cs typeface="Arial"/>
              </a:rPr>
              <a:t>the </a:t>
            </a:r>
            <a:r>
              <a:rPr dirty="0" sz="3200" spc="-145">
                <a:latin typeface="Arial"/>
                <a:cs typeface="Arial"/>
              </a:rPr>
              <a:t>given </a:t>
            </a:r>
            <a:r>
              <a:rPr dirty="0" sz="3200" spc="-190">
                <a:latin typeface="Arial"/>
                <a:cs typeface="Arial"/>
              </a:rPr>
              <a:t>system </a:t>
            </a:r>
            <a:r>
              <a:rPr dirty="0" sz="3200" spc="-50">
                <a:latin typeface="Arial"/>
                <a:cs typeface="Arial"/>
              </a:rPr>
              <a:t>lie </a:t>
            </a:r>
            <a:r>
              <a:rPr dirty="0" sz="3200" spc="-40">
                <a:latin typeface="Arial"/>
                <a:cs typeface="Arial"/>
              </a:rPr>
              <a:t>in</a:t>
            </a:r>
            <a:r>
              <a:rPr dirty="0" sz="3200" spc="-470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the  </a:t>
            </a:r>
            <a:r>
              <a:rPr dirty="0" sz="3200" spc="-225">
                <a:latin typeface="Arial"/>
                <a:cs typeface="Arial"/>
              </a:rPr>
              <a:t>same </a:t>
            </a:r>
            <a:r>
              <a:rPr dirty="0" sz="3200" spc="-120">
                <a:latin typeface="Arial"/>
                <a:cs typeface="Arial"/>
              </a:rPr>
              <a:t>plane. </a:t>
            </a:r>
            <a:r>
              <a:rPr dirty="0" sz="3200" spc="-160">
                <a:latin typeface="Arial"/>
                <a:cs typeface="Arial"/>
              </a:rPr>
              <a:t>Coplaner </a:t>
            </a:r>
            <a:r>
              <a:rPr dirty="0" sz="3200" spc="-105">
                <a:latin typeface="Arial"/>
                <a:cs typeface="Arial"/>
              </a:rPr>
              <a:t>force </a:t>
            </a:r>
            <a:r>
              <a:rPr dirty="0" sz="3200" spc="-190">
                <a:latin typeface="Arial"/>
                <a:cs typeface="Arial"/>
              </a:rPr>
              <a:t>system may </a:t>
            </a:r>
            <a:r>
              <a:rPr dirty="0" sz="3200" spc="-150">
                <a:latin typeface="Arial"/>
                <a:cs typeface="Arial"/>
              </a:rPr>
              <a:t>be  </a:t>
            </a:r>
            <a:r>
              <a:rPr dirty="0" sz="3200" spc="-135">
                <a:latin typeface="Arial"/>
                <a:cs typeface="Arial"/>
              </a:rPr>
              <a:t>classified </a:t>
            </a:r>
            <a:r>
              <a:rPr dirty="0" sz="3200" spc="-295">
                <a:latin typeface="Arial"/>
                <a:cs typeface="Arial"/>
              </a:rPr>
              <a:t>as</a:t>
            </a:r>
            <a:r>
              <a:rPr dirty="0" sz="3200" spc="-185">
                <a:latin typeface="Arial"/>
                <a:cs typeface="Arial"/>
              </a:rPr>
              <a:t> </a:t>
            </a:r>
            <a:r>
              <a:rPr dirty="0" sz="3200" spc="-85">
                <a:latin typeface="Arial"/>
                <a:cs typeface="Arial"/>
              </a:rPr>
              <a:t>under: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133598"/>
            <a:ext cx="9144000" cy="4724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807"/>
            <a:ext cx="325882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65"/>
              <a:t>Free </a:t>
            </a:r>
            <a:r>
              <a:rPr dirty="0" spc="-330"/>
              <a:t>Body</a:t>
            </a:r>
            <a:r>
              <a:rPr dirty="0" spc="-114"/>
              <a:t> </a:t>
            </a:r>
            <a:r>
              <a:rPr dirty="0" spc="-180"/>
              <a:t>Diagram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3143" y="644398"/>
            <a:ext cx="8649970" cy="268351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70815" marR="5080" indent="-158750">
              <a:lnSpc>
                <a:spcPct val="101000"/>
              </a:lnSpc>
              <a:spcBef>
                <a:spcPts val="60"/>
              </a:spcBef>
            </a:pPr>
            <a:r>
              <a:rPr dirty="0" sz="2800" spc="-345">
                <a:latin typeface="Arial"/>
                <a:cs typeface="Arial"/>
              </a:rPr>
              <a:t>To </a:t>
            </a:r>
            <a:r>
              <a:rPr dirty="0" sz="2800" spc="-105">
                <a:latin typeface="Arial"/>
                <a:cs typeface="Arial"/>
              </a:rPr>
              <a:t>study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55">
                <a:latin typeface="Arial"/>
                <a:cs typeface="Arial"/>
              </a:rPr>
              <a:t>equilibrium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220">
                <a:latin typeface="Arial"/>
                <a:cs typeface="Arial"/>
              </a:rPr>
              <a:t>a </a:t>
            </a:r>
            <a:r>
              <a:rPr dirty="0" sz="2800" spc="-145">
                <a:latin typeface="Arial"/>
                <a:cs typeface="Arial"/>
              </a:rPr>
              <a:t>body, </a:t>
            </a:r>
            <a:r>
              <a:rPr dirty="0" sz="2800" spc="85">
                <a:latin typeface="Arial"/>
                <a:cs typeface="Arial"/>
              </a:rPr>
              <a:t>it </a:t>
            </a:r>
            <a:r>
              <a:rPr dirty="0" sz="2800" spc="-150">
                <a:latin typeface="Arial"/>
                <a:cs typeface="Arial"/>
              </a:rPr>
              <a:t>is </a:t>
            </a:r>
            <a:r>
              <a:rPr dirty="0" sz="2800" spc="-110">
                <a:latin typeface="Arial"/>
                <a:cs typeface="Arial"/>
              </a:rPr>
              <a:t>imagined </a:t>
            </a:r>
            <a:r>
              <a:rPr dirty="0" sz="2800" spc="-5">
                <a:latin typeface="Arial"/>
                <a:cs typeface="Arial"/>
              </a:rPr>
              <a:t>that </a:t>
            </a:r>
            <a:r>
              <a:rPr dirty="0" sz="2800" spc="-35">
                <a:latin typeface="Arial"/>
                <a:cs typeface="Arial"/>
              </a:rPr>
              <a:t>the  </a:t>
            </a:r>
            <a:r>
              <a:rPr dirty="0" sz="2800" spc="-100">
                <a:latin typeface="Arial"/>
                <a:cs typeface="Arial"/>
              </a:rPr>
              <a:t>supports </a:t>
            </a:r>
            <a:r>
              <a:rPr dirty="0" sz="2800" spc="-130">
                <a:latin typeface="Arial"/>
                <a:cs typeface="Arial"/>
              </a:rPr>
              <a:t>are </a:t>
            </a:r>
            <a:r>
              <a:rPr dirty="0" sz="2800" spc="-120">
                <a:latin typeface="Arial"/>
                <a:cs typeface="Arial"/>
              </a:rPr>
              <a:t>replaced </a:t>
            </a:r>
            <a:r>
              <a:rPr dirty="0" sz="2800" spc="-125">
                <a:latin typeface="Arial"/>
                <a:cs typeface="Arial"/>
              </a:rPr>
              <a:t>by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75">
                <a:latin typeface="Arial"/>
                <a:cs typeface="Arial"/>
              </a:rPr>
              <a:t>reaction </a:t>
            </a:r>
            <a:r>
              <a:rPr dirty="0" sz="2800" spc="-105">
                <a:latin typeface="Arial"/>
                <a:cs typeface="Arial"/>
              </a:rPr>
              <a:t>exerted </a:t>
            </a:r>
            <a:r>
              <a:rPr dirty="0" sz="2800" spc="-90">
                <a:latin typeface="Arial"/>
                <a:cs typeface="Arial"/>
              </a:rPr>
              <a:t>on </a:t>
            </a:r>
            <a:r>
              <a:rPr dirty="0" sz="2800" spc="-140">
                <a:latin typeface="Arial"/>
                <a:cs typeface="Arial"/>
              </a:rPr>
              <a:t>body. </a:t>
            </a:r>
            <a:r>
              <a:rPr dirty="0" sz="2800" spc="-250">
                <a:latin typeface="Arial"/>
                <a:cs typeface="Arial"/>
              </a:rPr>
              <a:t>A  </a:t>
            </a:r>
            <a:r>
              <a:rPr dirty="0" sz="2800" spc="-130">
                <a:latin typeface="Arial"/>
                <a:cs typeface="Arial"/>
              </a:rPr>
              <a:t>diagram </a:t>
            </a:r>
            <a:r>
              <a:rPr dirty="0" sz="2800" spc="-5">
                <a:latin typeface="Arial"/>
                <a:cs typeface="Arial"/>
              </a:rPr>
              <a:t>of </a:t>
            </a:r>
            <a:r>
              <a:rPr dirty="0" sz="2800" spc="-155">
                <a:latin typeface="Arial"/>
                <a:cs typeface="Arial"/>
              </a:rPr>
              <a:t>an </a:t>
            </a:r>
            <a:r>
              <a:rPr dirty="0" sz="2800" spc="-95">
                <a:latin typeface="Arial"/>
                <a:cs typeface="Arial"/>
              </a:rPr>
              <a:t>isolated </a:t>
            </a:r>
            <a:r>
              <a:rPr dirty="0" sz="2800" spc="-105">
                <a:latin typeface="Arial"/>
                <a:cs typeface="Arial"/>
              </a:rPr>
              <a:t>body </a:t>
            </a:r>
            <a:r>
              <a:rPr dirty="0" sz="2800" spc="-80">
                <a:latin typeface="Arial"/>
                <a:cs typeface="Arial"/>
              </a:rPr>
              <a:t>which </a:t>
            </a:r>
            <a:r>
              <a:rPr dirty="0" sz="2800" spc="-135">
                <a:latin typeface="Arial"/>
                <a:cs typeface="Arial"/>
              </a:rPr>
              <a:t>show </a:t>
            </a:r>
            <a:r>
              <a:rPr dirty="0" sz="2800" spc="-80">
                <a:latin typeface="Arial"/>
                <a:cs typeface="Arial"/>
              </a:rPr>
              <a:t>only </a:t>
            </a:r>
            <a:r>
              <a:rPr dirty="0" sz="2800" spc="-35">
                <a:latin typeface="Arial"/>
                <a:cs typeface="Arial"/>
              </a:rPr>
              <a:t>the</a:t>
            </a:r>
            <a:r>
              <a:rPr dirty="0" sz="2800" spc="-409">
                <a:latin typeface="Arial"/>
                <a:cs typeface="Arial"/>
              </a:rPr>
              <a:t> </a:t>
            </a:r>
            <a:r>
              <a:rPr dirty="0" sz="2800" spc="-105">
                <a:latin typeface="Arial"/>
                <a:cs typeface="Arial"/>
              </a:rPr>
              <a:t>reactions  </a:t>
            </a:r>
            <a:r>
              <a:rPr dirty="0" sz="2800" spc="-100">
                <a:latin typeface="Arial"/>
                <a:cs typeface="Arial"/>
              </a:rPr>
              <a:t>acting </a:t>
            </a:r>
            <a:r>
              <a:rPr dirty="0" sz="2800" spc="-90">
                <a:latin typeface="Arial"/>
                <a:cs typeface="Arial"/>
              </a:rPr>
              <a:t>on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105">
                <a:latin typeface="Arial"/>
                <a:cs typeface="Arial"/>
              </a:rPr>
              <a:t>body </a:t>
            </a:r>
            <a:r>
              <a:rPr dirty="0" sz="2800" spc="-145">
                <a:latin typeface="Arial"/>
                <a:cs typeface="Arial"/>
              </a:rPr>
              <a:t>is </a:t>
            </a:r>
            <a:r>
              <a:rPr dirty="0" sz="2800" spc="-114">
                <a:latin typeface="Arial"/>
                <a:cs typeface="Arial"/>
              </a:rPr>
              <a:t>called </a:t>
            </a:r>
            <a:r>
              <a:rPr dirty="0" sz="2800" spc="-220">
                <a:latin typeface="Arial"/>
                <a:cs typeface="Arial"/>
              </a:rPr>
              <a:t>a </a:t>
            </a:r>
            <a:r>
              <a:rPr dirty="0" sz="2800" spc="-70">
                <a:latin typeface="Arial"/>
                <a:cs typeface="Arial"/>
              </a:rPr>
              <a:t>free </a:t>
            </a:r>
            <a:r>
              <a:rPr dirty="0" sz="2800" spc="-105">
                <a:latin typeface="Arial"/>
                <a:cs typeface="Arial"/>
              </a:rPr>
              <a:t>body </a:t>
            </a:r>
            <a:r>
              <a:rPr dirty="0" sz="2800" spc="-130">
                <a:latin typeface="Arial"/>
                <a:cs typeface="Arial"/>
              </a:rPr>
              <a:t>diagram</a:t>
            </a:r>
            <a:r>
              <a:rPr dirty="0" sz="2800" spc="-420">
                <a:latin typeface="Arial"/>
                <a:cs typeface="Arial"/>
              </a:rPr>
              <a:t> </a:t>
            </a:r>
            <a:r>
              <a:rPr dirty="0" sz="2800" spc="-220">
                <a:latin typeface="Arial"/>
                <a:cs typeface="Arial"/>
              </a:rPr>
              <a:t>(F.B.D).</a:t>
            </a:r>
            <a:endParaRPr sz="2800">
              <a:latin typeface="Arial"/>
              <a:cs typeface="Arial"/>
            </a:endParaRPr>
          </a:p>
          <a:p>
            <a:pPr marL="170815" marR="312420" indent="62230">
              <a:lnSpc>
                <a:spcPct val="100000"/>
              </a:lnSpc>
              <a:spcBef>
                <a:spcPts val="675"/>
              </a:spcBef>
            </a:pPr>
            <a:r>
              <a:rPr dirty="0" sz="2800" spc="-204">
                <a:latin typeface="Arial"/>
                <a:cs typeface="Arial"/>
              </a:rPr>
              <a:t>The </a:t>
            </a:r>
            <a:r>
              <a:rPr dirty="0" sz="2800" spc="-55">
                <a:latin typeface="Arial"/>
                <a:cs typeface="Arial"/>
              </a:rPr>
              <a:t>following </a:t>
            </a:r>
            <a:r>
              <a:rPr dirty="0" sz="2800" spc="-160">
                <a:latin typeface="Arial"/>
                <a:cs typeface="Arial"/>
              </a:rPr>
              <a:t>steps </a:t>
            </a:r>
            <a:r>
              <a:rPr dirty="0" sz="2800" spc="-130">
                <a:latin typeface="Arial"/>
                <a:cs typeface="Arial"/>
              </a:rPr>
              <a:t>are </a:t>
            </a:r>
            <a:r>
              <a:rPr dirty="0" sz="2800" spc="-60">
                <a:latin typeface="Arial"/>
                <a:cs typeface="Arial"/>
              </a:rPr>
              <a:t>followed </a:t>
            </a:r>
            <a:r>
              <a:rPr dirty="0" sz="2800" spc="-15">
                <a:latin typeface="Arial"/>
                <a:cs typeface="Arial"/>
              </a:rPr>
              <a:t>for </a:t>
            </a:r>
            <a:r>
              <a:rPr dirty="0" sz="2800" spc="-100">
                <a:latin typeface="Arial"/>
                <a:cs typeface="Arial"/>
              </a:rPr>
              <a:t>drawing </a:t>
            </a:r>
            <a:r>
              <a:rPr dirty="0" sz="2800" spc="-220">
                <a:latin typeface="Arial"/>
                <a:cs typeface="Arial"/>
              </a:rPr>
              <a:t>a </a:t>
            </a:r>
            <a:r>
              <a:rPr dirty="0" sz="2800" spc="-70">
                <a:latin typeface="Arial"/>
                <a:cs typeface="Arial"/>
              </a:rPr>
              <a:t>free</a:t>
            </a:r>
            <a:r>
              <a:rPr dirty="0" sz="2800" spc="-360">
                <a:latin typeface="Arial"/>
                <a:cs typeface="Arial"/>
              </a:rPr>
              <a:t> </a:t>
            </a:r>
            <a:r>
              <a:rPr dirty="0" sz="2800" spc="-105">
                <a:latin typeface="Arial"/>
                <a:cs typeface="Arial"/>
              </a:rPr>
              <a:t>body  </a:t>
            </a:r>
            <a:r>
              <a:rPr dirty="0" sz="2800" spc="-114">
                <a:latin typeface="Arial"/>
                <a:cs typeface="Arial"/>
              </a:rPr>
              <a:t>diagram: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527" y="3489223"/>
            <a:ext cx="8090534" cy="782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60"/>
              </a:lnSpc>
            </a:pPr>
            <a:r>
              <a:rPr dirty="0" sz="2800" spc="-150">
                <a:latin typeface="Arial"/>
                <a:cs typeface="Arial"/>
              </a:rPr>
              <a:t>Draw </a:t>
            </a:r>
            <a:r>
              <a:rPr dirty="0" sz="2800" spc="-220">
                <a:latin typeface="Arial"/>
                <a:cs typeface="Arial"/>
              </a:rPr>
              <a:t>a </a:t>
            </a:r>
            <a:r>
              <a:rPr dirty="0" sz="2800" spc="-130">
                <a:latin typeface="Arial"/>
                <a:cs typeface="Arial"/>
              </a:rPr>
              <a:t>diagram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105">
                <a:latin typeface="Arial"/>
                <a:cs typeface="Arial"/>
              </a:rPr>
              <a:t>body </a:t>
            </a:r>
            <a:r>
              <a:rPr dirty="0" sz="2800" spc="-90">
                <a:latin typeface="Arial"/>
                <a:cs typeface="Arial"/>
              </a:rPr>
              <a:t>completely isolated </a:t>
            </a:r>
            <a:r>
              <a:rPr dirty="0" sz="2800" spc="-35">
                <a:latin typeface="Arial"/>
                <a:cs typeface="Arial"/>
              </a:rPr>
              <a:t>from</a:t>
            </a:r>
            <a:r>
              <a:rPr dirty="0" sz="2800" spc="-420">
                <a:latin typeface="Arial"/>
                <a:cs typeface="Arial"/>
              </a:rPr>
              <a:t> </a:t>
            </a:r>
            <a:r>
              <a:rPr dirty="0" sz="2800" spc="-60">
                <a:latin typeface="Arial"/>
                <a:cs typeface="Arial"/>
              </a:rPr>
              <a:t>all</a:t>
            </a:r>
            <a:endParaRPr sz="28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</a:pPr>
            <a:r>
              <a:rPr dirty="0" sz="2800" spc="-35">
                <a:latin typeface="Arial"/>
                <a:cs typeface="Arial"/>
              </a:rPr>
              <a:t>the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120">
                <a:latin typeface="Arial"/>
                <a:cs typeface="Arial"/>
              </a:rPr>
              <a:t>bodies.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57371"/>
            <a:ext cx="9144000" cy="3500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807"/>
            <a:ext cx="50666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65"/>
              <a:t>Law </a:t>
            </a:r>
            <a:r>
              <a:rPr dirty="0" spc="-160"/>
              <a:t>of </a:t>
            </a:r>
            <a:r>
              <a:rPr dirty="0" spc="-245"/>
              <a:t>superposition </a:t>
            </a:r>
            <a:r>
              <a:rPr dirty="0" spc="-160"/>
              <a:t>of</a:t>
            </a:r>
            <a:r>
              <a:rPr dirty="0" spc="-90"/>
              <a:t> </a:t>
            </a:r>
            <a:r>
              <a:rPr dirty="0" spc="-285"/>
              <a:t>forces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644398"/>
            <a:ext cx="8966835" cy="362267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355600" marR="5080" indent="-67310">
              <a:lnSpc>
                <a:spcPct val="101400"/>
              </a:lnSpc>
              <a:spcBef>
                <a:spcPts val="45"/>
              </a:spcBef>
            </a:pPr>
            <a:r>
              <a:rPr dirty="0" sz="2800" spc="40">
                <a:latin typeface="Arial"/>
                <a:cs typeface="Arial"/>
              </a:rPr>
              <a:t>It</a:t>
            </a:r>
            <a:r>
              <a:rPr dirty="0" sz="2800" spc="-150">
                <a:latin typeface="Arial"/>
                <a:cs typeface="Arial"/>
              </a:rPr>
              <a:t> </a:t>
            </a:r>
            <a:r>
              <a:rPr dirty="0" sz="2800" spc="-135">
                <a:latin typeface="Arial"/>
                <a:cs typeface="Arial"/>
              </a:rPr>
              <a:t>states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that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35">
                <a:latin typeface="Arial"/>
                <a:cs typeface="Arial"/>
              </a:rPr>
              <a:t>the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 spc="-75">
                <a:latin typeface="Arial"/>
                <a:cs typeface="Arial"/>
              </a:rPr>
              <a:t>action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of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150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given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 spc="-170">
                <a:latin typeface="Arial"/>
                <a:cs typeface="Arial"/>
              </a:rPr>
              <a:t>system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of</a:t>
            </a:r>
            <a:r>
              <a:rPr dirty="0" sz="2800" spc="-150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forces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85">
                <a:latin typeface="Arial"/>
                <a:cs typeface="Arial"/>
              </a:rPr>
              <a:t>on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rigid  </a:t>
            </a:r>
            <a:r>
              <a:rPr dirty="0" sz="2800" spc="-105">
                <a:latin typeface="Arial"/>
                <a:cs typeface="Arial"/>
              </a:rPr>
              <a:t>body </a:t>
            </a:r>
            <a:r>
              <a:rPr dirty="0" sz="2800" spc="5">
                <a:latin typeface="Arial"/>
                <a:cs typeface="Arial"/>
              </a:rPr>
              <a:t>will </a:t>
            </a:r>
            <a:r>
              <a:rPr dirty="0" sz="2800" spc="-95">
                <a:latin typeface="Arial"/>
                <a:cs typeface="Arial"/>
              </a:rPr>
              <a:t>remain </a:t>
            </a:r>
            <a:r>
              <a:rPr dirty="0" sz="2800" spc="-204">
                <a:latin typeface="Arial"/>
                <a:cs typeface="Arial"/>
              </a:rPr>
              <a:t>same </a:t>
            </a:r>
            <a:r>
              <a:rPr dirty="0" sz="2800" spc="-150">
                <a:latin typeface="Arial"/>
                <a:cs typeface="Arial"/>
              </a:rPr>
              <a:t>even </a:t>
            </a:r>
            <a:r>
              <a:rPr dirty="0" sz="2800" spc="45">
                <a:latin typeface="Arial"/>
                <a:cs typeface="Arial"/>
              </a:rPr>
              <a:t>if </a:t>
            </a:r>
            <a:r>
              <a:rPr dirty="0" sz="2800" spc="-110">
                <a:latin typeface="Arial"/>
                <a:cs typeface="Arial"/>
              </a:rPr>
              <a:t>we </a:t>
            </a:r>
            <a:r>
              <a:rPr dirty="0" sz="2800" spc="-135">
                <a:latin typeface="Arial"/>
                <a:cs typeface="Arial"/>
              </a:rPr>
              <a:t>add </a:t>
            </a:r>
            <a:r>
              <a:rPr dirty="0" sz="2800" spc="-25">
                <a:latin typeface="Arial"/>
                <a:cs typeface="Arial"/>
              </a:rPr>
              <a:t>or </a:t>
            </a:r>
            <a:r>
              <a:rPr dirty="0" sz="2800" spc="-85">
                <a:latin typeface="Arial"/>
                <a:cs typeface="Arial"/>
              </a:rPr>
              <a:t>subtract </a:t>
            </a:r>
            <a:r>
              <a:rPr dirty="0" sz="2800" spc="-35">
                <a:latin typeface="Arial"/>
                <a:cs typeface="Arial"/>
              </a:rPr>
              <a:t>from  </a:t>
            </a:r>
            <a:r>
              <a:rPr dirty="0" sz="2800" spc="-50">
                <a:latin typeface="Arial"/>
                <a:cs typeface="Arial"/>
              </a:rPr>
              <a:t>them </a:t>
            </a:r>
            <a:r>
              <a:rPr dirty="0" sz="2800" spc="-65">
                <a:latin typeface="Arial"/>
                <a:cs typeface="Arial"/>
              </a:rPr>
              <a:t>another </a:t>
            </a:r>
            <a:r>
              <a:rPr dirty="0" sz="2800" spc="-170">
                <a:latin typeface="Arial"/>
                <a:cs typeface="Arial"/>
              </a:rPr>
              <a:t>system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130">
                <a:latin typeface="Arial"/>
                <a:cs typeface="Arial"/>
              </a:rPr>
              <a:t>forces </a:t>
            </a:r>
            <a:r>
              <a:rPr dirty="0" sz="2800" spc="-35">
                <a:latin typeface="Arial"/>
                <a:cs typeface="Arial"/>
              </a:rPr>
              <a:t>in</a:t>
            </a:r>
            <a:r>
              <a:rPr dirty="0" sz="2800" spc="-425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equilibrium.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1456690" algn="l"/>
              </a:tabLst>
            </a:pPr>
            <a:r>
              <a:rPr dirty="0" u="heavy" sz="2800" spc="-2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Principal	</a:t>
            </a:r>
            <a:r>
              <a:rPr dirty="0" u="heavy" sz="2800" spc="-14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dirty="0" u="heavy" sz="2800" spc="-18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transmissibility </a:t>
            </a:r>
            <a:r>
              <a:rPr dirty="0" u="heavy" sz="2800" spc="-14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heavy" sz="2800" spc="-8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54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forces</a:t>
            </a:r>
            <a:endParaRPr sz="2800">
              <a:latin typeface="Arial"/>
              <a:cs typeface="Arial"/>
            </a:endParaRPr>
          </a:p>
          <a:p>
            <a:pPr marL="355600" marR="270510" indent="-20320">
              <a:lnSpc>
                <a:spcPct val="100000"/>
              </a:lnSpc>
              <a:spcBef>
                <a:spcPts val="675"/>
              </a:spcBef>
            </a:pPr>
            <a:r>
              <a:rPr dirty="0" sz="2800" spc="40">
                <a:latin typeface="Arial"/>
                <a:cs typeface="Arial"/>
              </a:rPr>
              <a:t>It </a:t>
            </a:r>
            <a:r>
              <a:rPr dirty="0" sz="2800" spc="-135">
                <a:latin typeface="Arial"/>
                <a:cs typeface="Arial"/>
              </a:rPr>
              <a:t>states </a:t>
            </a:r>
            <a:r>
              <a:rPr dirty="0" sz="2800" spc="-5">
                <a:latin typeface="Arial"/>
                <a:cs typeface="Arial"/>
              </a:rPr>
              <a:t>that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30">
                <a:latin typeface="Arial"/>
                <a:cs typeface="Arial"/>
              </a:rPr>
              <a:t>point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80">
                <a:latin typeface="Arial"/>
                <a:cs typeface="Arial"/>
              </a:rPr>
              <a:t>application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220">
                <a:latin typeface="Arial"/>
                <a:cs typeface="Arial"/>
              </a:rPr>
              <a:t>a </a:t>
            </a:r>
            <a:r>
              <a:rPr dirty="0" sz="2800" spc="-95">
                <a:latin typeface="Arial"/>
                <a:cs typeface="Arial"/>
              </a:rPr>
              <a:t>force </a:t>
            </a:r>
            <a:r>
              <a:rPr dirty="0" sz="2800" spc="-170">
                <a:latin typeface="Arial"/>
                <a:cs typeface="Arial"/>
              </a:rPr>
              <a:t>may </a:t>
            </a:r>
            <a:r>
              <a:rPr dirty="0" sz="2800" spc="-135">
                <a:latin typeface="Arial"/>
                <a:cs typeface="Arial"/>
              </a:rPr>
              <a:t>be  </a:t>
            </a:r>
            <a:r>
              <a:rPr dirty="0" sz="2800" spc="-165">
                <a:latin typeface="Arial"/>
                <a:cs typeface="Arial"/>
              </a:rPr>
              <a:t>changed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 spc="20">
                <a:latin typeface="Arial"/>
                <a:cs typeface="Arial"/>
              </a:rPr>
              <a:t>to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165">
                <a:latin typeface="Arial"/>
                <a:cs typeface="Arial"/>
              </a:rPr>
              <a:t>any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35">
                <a:latin typeface="Arial"/>
                <a:cs typeface="Arial"/>
              </a:rPr>
              <a:t>other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point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25">
                <a:latin typeface="Arial"/>
                <a:cs typeface="Arial"/>
              </a:rPr>
              <a:t>along</a:t>
            </a:r>
            <a:r>
              <a:rPr dirty="0" sz="2800" spc="-150">
                <a:latin typeface="Arial"/>
                <a:cs typeface="Arial"/>
              </a:rPr>
              <a:t> </a:t>
            </a:r>
            <a:r>
              <a:rPr dirty="0" sz="2800" spc="-35">
                <a:latin typeface="Arial"/>
                <a:cs typeface="Arial"/>
              </a:rPr>
              <a:t>the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60">
                <a:latin typeface="Arial"/>
                <a:cs typeface="Arial"/>
              </a:rPr>
              <a:t>line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of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75">
                <a:latin typeface="Arial"/>
                <a:cs typeface="Arial"/>
              </a:rPr>
              <a:t>action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of</a:t>
            </a:r>
            <a:r>
              <a:rPr dirty="0" sz="2800" spc="-150">
                <a:latin typeface="Arial"/>
                <a:cs typeface="Arial"/>
              </a:rPr>
              <a:t> </a:t>
            </a:r>
            <a:r>
              <a:rPr dirty="0" sz="2800" spc="-35">
                <a:latin typeface="Arial"/>
                <a:cs typeface="Arial"/>
              </a:rPr>
              <a:t>the  </a:t>
            </a:r>
            <a:r>
              <a:rPr dirty="0" sz="2800" spc="-95">
                <a:latin typeface="Arial"/>
                <a:cs typeface="Arial"/>
              </a:rPr>
              <a:t>force </a:t>
            </a:r>
            <a:r>
              <a:rPr dirty="0" sz="2800">
                <a:latin typeface="Arial"/>
                <a:cs typeface="Arial"/>
              </a:rPr>
              <a:t>without </a:t>
            </a:r>
            <a:r>
              <a:rPr dirty="0" sz="2800" spc="-165">
                <a:latin typeface="Arial"/>
                <a:cs typeface="Arial"/>
              </a:rPr>
              <a:t>any </a:t>
            </a:r>
            <a:r>
              <a:rPr dirty="0" sz="2800" spc="-180">
                <a:latin typeface="Arial"/>
                <a:cs typeface="Arial"/>
              </a:rPr>
              <a:t>change </a:t>
            </a:r>
            <a:r>
              <a:rPr dirty="0" sz="2800" spc="-35">
                <a:latin typeface="Arial"/>
                <a:cs typeface="Arial"/>
              </a:rPr>
              <a:t>in the </a:t>
            </a:r>
            <a:r>
              <a:rPr dirty="0" sz="2800" spc="-85">
                <a:latin typeface="Arial"/>
                <a:cs typeface="Arial"/>
              </a:rPr>
              <a:t>external </a:t>
            </a:r>
            <a:r>
              <a:rPr dirty="0" sz="2800" spc="-100">
                <a:latin typeface="Arial"/>
                <a:cs typeface="Arial"/>
              </a:rPr>
              <a:t>effects</a:t>
            </a:r>
            <a:r>
              <a:rPr dirty="0" sz="2800" spc="-505">
                <a:latin typeface="Arial"/>
                <a:cs typeface="Arial"/>
              </a:rPr>
              <a:t> </a:t>
            </a:r>
            <a:r>
              <a:rPr dirty="0" sz="2800" spc="-110">
                <a:latin typeface="Arial"/>
                <a:cs typeface="Arial"/>
              </a:rPr>
              <a:t>produced  </a:t>
            </a:r>
            <a:r>
              <a:rPr dirty="0" sz="2800" spc="-125">
                <a:latin typeface="Arial"/>
                <a:cs typeface="Arial"/>
              </a:rPr>
              <a:t>by </a:t>
            </a:r>
            <a:r>
              <a:rPr dirty="0" sz="2800" spc="-35">
                <a:latin typeface="Arial"/>
                <a:cs typeface="Arial"/>
              </a:rPr>
              <a:t>the</a:t>
            </a:r>
            <a:r>
              <a:rPr dirty="0" sz="2800" spc="-160">
                <a:latin typeface="Arial"/>
                <a:cs typeface="Arial"/>
              </a:rPr>
              <a:t> </a:t>
            </a:r>
            <a:r>
              <a:rPr dirty="0" sz="2800" spc="-90">
                <a:latin typeface="Arial"/>
                <a:cs typeface="Arial"/>
              </a:rPr>
              <a:t>force.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221479"/>
            <a:ext cx="9144000" cy="2636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807"/>
            <a:ext cx="466725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75"/>
              <a:t>Parallelogram </a:t>
            </a:r>
            <a:r>
              <a:rPr dirty="0" spc="-100"/>
              <a:t>law </a:t>
            </a:r>
            <a:r>
              <a:rPr dirty="0" spc="-160"/>
              <a:t>of</a:t>
            </a:r>
            <a:r>
              <a:rPr dirty="0" spc="-340"/>
              <a:t> </a:t>
            </a:r>
            <a:r>
              <a:rPr dirty="0" spc="-285"/>
              <a:t>forces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4584" y="644398"/>
            <a:ext cx="8547735" cy="259778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79375" marR="5080" indent="-67310">
              <a:lnSpc>
                <a:spcPct val="100600"/>
              </a:lnSpc>
              <a:spcBef>
                <a:spcPts val="75"/>
              </a:spcBef>
            </a:pPr>
            <a:r>
              <a:rPr dirty="0" sz="2800" spc="-135">
                <a:latin typeface="Arial"/>
                <a:cs typeface="Arial"/>
              </a:rPr>
              <a:t>Parallelogram </a:t>
            </a:r>
            <a:r>
              <a:rPr dirty="0" sz="2800" spc="-85">
                <a:latin typeface="Arial"/>
                <a:cs typeface="Arial"/>
              </a:rPr>
              <a:t>law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130">
                <a:latin typeface="Arial"/>
                <a:cs typeface="Arial"/>
              </a:rPr>
              <a:t>forces </a:t>
            </a:r>
            <a:r>
              <a:rPr dirty="0" sz="2800" spc="-135">
                <a:latin typeface="Arial"/>
                <a:cs typeface="Arial"/>
              </a:rPr>
              <a:t>states </a:t>
            </a:r>
            <a:r>
              <a:rPr dirty="0" sz="2800" spc="-5">
                <a:latin typeface="Arial"/>
                <a:cs typeface="Arial"/>
              </a:rPr>
              <a:t>that </a:t>
            </a:r>
            <a:r>
              <a:rPr dirty="0" sz="2800" spc="45">
                <a:latin typeface="Arial"/>
                <a:cs typeface="Arial"/>
              </a:rPr>
              <a:t>if </a:t>
            </a:r>
            <a:r>
              <a:rPr dirty="0" sz="2800" spc="10">
                <a:latin typeface="Arial"/>
                <a:cs typeface="Arial"/>
              </a:rPr>
              <a:t>two </a:t>
            </a:r>
            <a:r>
              <a:rPr dirty="0" sz="2800" spc="-130">
                <a:latin typeface="Arial"/>
                <a:cs typeface="Arial"/>
              </a:rPr>
              <a:t>forces </a:t>
            </a:r>
            <a:r>
              <a:rPr dirty="0" sz="2800" spc="-100">
                <a:latin typeface="Arial"/>
                <a:cs typeface="Arial"/>
              </a:rPr>
              <a:t>acting  </a:t>
            </a:r>
            <a:r>
              <a:rPr dirty="0" sz="2800" spc="-105">
                <a:latin typeface="Arial"/>
                <a:cs typeface="Arial"/>
              </a:rPr>
              <a:t>simultaneously </a:t>
            </a:r>
            <a:r>
              <a:rPr dirty="0" sz="2800" spc="-90">
                <a:latin typeface="Arial"/>
                <a:cs typeface="Arial"/>
              </a:rPr>
              <a:t>on </a:t>
            </a:r>
            <a:r>
              <a:rPr dirty="0" sz="2800" spc="-220">
                <a:latin typeface="Arial"/>
                <a:cs typeface="Arial"/>
              </a:rPr>
              <a:t>a </a:t>
            </a:r>
            <a:r>
              <a:rPr dirty="0" sz="2800" spc="-65">
                <a:latin typeface="Arial"/>
                <a:cs typeface="Arial"/>
              </a:rPr>
              <a:t>particle </a:t>
            </a:r>
            <a:r>
              <a:rPr dirty="0" sz="2800" spc="-130">
                <a:latin typeface="Arial"/>
                <a:cs typeface="Arial"/>
              </a:rPr>
              <a:t>are </a:t>
            </a:r>
            <a:r>
              <a:rPr dirty="0" sz="2800" spc="-105">
                <a:latin typeface="Arial"/>
                <a:cs typeface="Arial"/>
              </a:rPr>
              <a:t>represented </a:t>
            </a:r>
            <a:r>
              <a:rPr dirty="0" sz="2800" spc="-35">
                <a:latin typeface="Arial"/>
                <a:cs typeface="Arial"/>
              </a:rPr>
              <a:t>in </a:t>
            </a:r>
            <a:r>
              <a:rPr dirty="0" sz="2800" spc="-95">
                <a:latin typeface="Arial"/>
                <a:cs typeface="Arial"/>
              </a:rPr>
              <a:t>magnitude  </a:t>
            </a:r>
            <a:r>
              <a:rPr dirty="0" sz="2800" spc="-135">
                <a:latin typeface="Arial"/>
                <a:cs typeface="Arial"/>
              </a:rPr>
              <a:t>and </a:t>
            </a:r>
            <a:r>
              <a:rPr dirty="0" sz="2800" spc="-55">
                <a:latin typeface="Arial"/>
                <a:cs typeface="Arial"/>
              </a:rPr>
              <a:t>direction </a:t>
            </a:r>
            <a:r>
              <a:rPr dirty="0" sz="2800" spc="-125">
                <a:latin typeface="Arial"/>
                <a:cs typeface="Arial"/>
              </a:rPr>
              <a:t>by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10">
                <a:latin typeface="Arial"/>
                <a:cs typeface="Arial"/>
              </a:rPr>
              <a:t>two </a:t>
            </a:r>
            <a:r>
              <a:rPr dirty="0" sz="2800" spc="-105">
                <a:latin typeface="Arial"/>
                <a:cs typeface="Arial"/>
              </a:rPr>
              <a:t>adjacent </a:t>
            </a:r>
            <a:r>
              <a:rPr dirty="0" sz="2800" spc="-175">
                <a:latin typeface="Arial"/>
                <a:cs typeface="Arial"/>
              </a:rPr>
              <a:t>sides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570">
                <a:latin typeface="Arial"/>
                <a:cs typeface="Arial"/>
              </a:rPr>
              <a:t> </a:t>
            </a:r>
            <a:r>
              <a:rPr dirty="0" sz="2800" spc="-105">
                <a:latin typeface="Arial"/>
                <a:cs typeface="Arial"/>
              </a:rPr>
              <a:t>parallelogram,  </a:t>
            </a:r>
            <a:r>
              <a:rPr dirty="0" sz="2800" spc="-50">
                <a:latin typeface="Arial"/>
                <a:cs typeface="Arial"/>
              </a:rPr>
              <a:t>them </a:t>
            </a:r>
            <a:r>
              <a:rPr dirty="0" sz="2800" spc="-10">
                <a:latin typeface="Arial"/>
                <a:cs typeface="Arial"/>
              </a:rPr>
              <a:t>their </a:t>
            </a:r>
            <a:r>
              <a:rPr dirty="0" sz="2800" spc="-70">
                <a:latin typeface="Arial"/>
                <a:cs typeface="Arial"/>
              </a:rPr>
              <a:t>resultant </a:t>
            </a:r>
            <a:r>
              <a:rPr dirty="0" sz="2800" spc="-145">
                <a:latin typeface="Arial"/>
                <a:cs typeface="Arial"/>
              </a:rPr>
              <a:t>is </a:t>
            </a:r>
            <a:r>
              <a:rPr dirty="0" sz="2800" spc="-105">
                <a:latin typeface="Arial"/>
                <a:cs typeface="Arial"/>
              </a:rPr>
              <a:t>represented </a:t>
            </a:r>
            <a:r>
              <a:rPr dirty="0" sz="2800" spc="-35">
                <a:latin typeface="Arial"/>
                <a:cs typeface="Arial"/>
              </a:rPr>
              <a:t>in </a:t>
            </a:r>
            <a:r>
              <a:rPr dirty="0" sz="2800" spc="-95">
                <a:latin typeface="Arial"/>
                <a:cs typeface="Arial"/>
              </a:rPr>
              <a:t>magnitude </a:t>
            </a:r>
            <a:r>
              <a:rPr dirty="0" sz="2800" spc="-135">
                <a:latin typeface="Arial"/>
                <a:cs typeface="Arial"/>
              </a:rPr>
              <a:t>and  </a:t>
            </a:r>
            <a:r>
              <a:rPr dirty="0" sz="2800" spc="-55">
                <a:latin typeface="Arial"/>
                <a:cs typeface="Arial"/>
              </a:rPr>
              <a:t>direction </a:t>
            </a:r>
            <a:r>
              <a:rPr dirty="0" sz="2800" spc="-125">
                <a:latin typeface="Arial"/>
                <a:cs typeface="Arial"/>
              </a:rPr>
              <a:t>by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120">
                <a:latin typeface="Arial"/>
                <a:cs typeface="Arial"/>
              </a:rPr>
              <a:t>diagonal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105">
                <a:latin typeface="Arial"/>
                <a:cs typeface="Arial"/>
              </a:rPr>
              <a:t>parallelogram </a:t>
            </a:r>
            <a:r>
              <a:rPr dirty="0" sz="2800" spc="-185">
                <a:latin typeface="Arial"/>
                <a:cs typeface="Arial"/>
              </a:rPr>
              <a:t>passing  </a:t>
            </a:r>
            <a:r>
              <a:rPr dirty="0" sz="2800" spc="-70">
                <a:latin typeface="Arial"/>
                <a:cs typeface="Arial"/>
              </a:rPr>
              <a:t>through </a:t>
            </a:r>
            <a:r>
              <a:rPr dirty="0" sz="2800" spc="-10">
                <a:latin typeface="Arial"/>
                <a:cs typeface="Arial"/>
              </a:rPr>
              <a:t>their </a:t>
            </a:r>
            <a:r>
              <a:rPr dirty="0" sz="2800" spc="-30">
                <a:latin typeface="Arial"/>
                <a:cs typeface="Arial"/>
              </a:rPr>
              <a:t>point </a:t>
            </a:r>
            <a:r>
              <a:rPr dirty="0" sz="2800" spc="-10">
                <a:latin typeface="Arial"/>
                <a:cs typeface="Arial"/>
              </a:rPr>
              <a:t>of</a:t>
            </a:r>
            <a:r>
              <a:rPr dirty="0" sz="2800" spc="-425">
                <a:latin typeface="Arial"/>
                <a:cs typeface="Arial"/>
              </a:rPr>
              <a:t> </a:t>
            </a:r>
            <a:r>
              <a:rPr dirty="0" sz="2800" spc="-75">
                <a:latin typeface="Arial"/>
                <a:cs typeface="Arial"/>
              </a:rPr>
              <a:t>intersection.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3939" y="3285744"/>
            <a:ext cx="7272528" cy="1655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010911"/>
            <a:ext cx="9144000" cy="1700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807"/>
            <a:ext cx="3643629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10"/>
              <a:t>Triangle </a:t>
            </a:r>
            <a:r>
              <a:rPr dirty="0" spc="-100"/>
              <a:t>law </a:t>
            </a:r>
            <a:r>
              <a:rPr dirty="0" spc="-160"/>
              <a:t>of</a:t>
            </a:r>
            <a:r>
              <a:rPr dirty="0" spc="-254"/>
              <a:t> </a:t>
            </a:r>
            <a:r>
              <a:rPr dirty="0" spc="-285"/>
              <a:t>forces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827" y="633729"/>
            <a:ext cx="8438515" cy="192595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32384" marR="5080" indent="-20320">
              <a:lnSpc>
                <a:spcPct val="100699"/>
              </a:lnSpc>
              <a:spcBef>
                <a:spcPts val="80"/>
              </a:spcBef>
            </a:pPr>
            <a:r>
              <a:rPr dirty="0" sz="2400" spc="-125">
                <a:latin typeface="Arial"/>
                <a:cs typeface="Arial"/>
              </a:rPr>
              <a:t>Triangle </a:t>
            </a:r>
            <a:r>
              <a:rPr dirty="0" sz="2400" spc="-70">
                <a:latin typeface="Arial"/>
                <a:cs typeface="Arial"/>
              </a:rPr>
              <a:t>law </a:t>
            </a:r>
            <a:r>
              <a:rPr dirty="0" sz="2400" spc="-5">
                <a:latin typeface="Arial"/>
                <a:cs typeface="Arial"/>
              </a:rPr>
              <a:t>of </a:t>
            </a:r>
            <a:r>
              <a:rPr dirty="0" sz="2400" spc="-110">
                <a:latin typeface="Arial"/>
                <a:cs typeface="Arial"/>
              </a:rPr>
              <a:t>forces </a:t>
            </a:r>
            <a:r>
              <a:rPr dirty="0" sz="2400" spc="-114">
                <a:latin typeface="Arial"/>
                <a:cs typeface="Arial"/>
              </a:rPr>
              <a:t>states </a:t>
            </a:r>
            <a:r>
              <a:rPr dirty="0" sz="2400" spc="-5">
                <a:latin typeface="Arial"/>
                <a:cs typeface="Arial"/>
              </a:rPr>
              <a:t>that </a:t>
            </a:r>
            <a:r>
              <a:rPr dirty="0" sz="2400" spc="40">
                <a:latin typeface="Arial"/>
                <a:cs typeface="Arial"/>
              </a:rPr>
              <a:t>if </a:t>
            </a:r>
            <a:r>
              <a:rPr dirty="0" sz="2400" spc="5">
                <a:latin typeface="Arial"/>
                <a:cs typeface="Arial"/>
              </a:rPr>
              <a:t>two </a:t>
            </a:r>
            <a:r>
              <a:rPr dirty="0" sz="2400" spc="-110">
                <a:latin typeface="Arial"/>
                <a:cs typeface="Arial"/>
              </a:rPr>
              <a:t>forces </a:t>
            </a:r>
            <a:r>
              <a:rPr dirty="0" sz="2400" spc="-85">
                <a:latin typeface="Arial"/>
                <a:cs typeface="Arial"/>
              </a:rPr>
              <a:t>acting </a:t>
            </a:r>
            <a:r>
              <a:rPr dirty="0" sz="2400" spc="-90">
                <a:latin typeface="Arial"/>
                <a:cs typeface="Arial"/>
              </a:rPr>
              <a:t>simultaneously  </a:t>
            </a:r>
            <a:r>
              <a:rPr dirty="0" sz="2400" spc="-75">
                <a:latin typeface="Arial"/>
                <a:cs typeface="Arial"/>
              </a:rPr>
              <a:t>on </a:t>
            </a:r>
            <a:r>
              <a:rPr dirty="0" sz="2400" spc="-190">
                <a:latin typeface="Arial"/>
                <a:cs typeface="Arial"/>
              </a:rPr>
              <a:t>a </a:t>
            </a:r>
            <a:r>
              <a:rPr dirty="0" sz="2400" spc="-50">
                <a:latin typeface="Arial"/>
                <a:cs typeface="Arial"/>
              </a:rPr>
              <a:t>particle </a:t>
            </a:r>
            <a:r>
              <a:rPr dirty="0" sz="2400" spc="-110">
                <a:latin typeface="Arial"/>
                <a:cs typeface="Arial"/>
              </a:rPr>
              <a:t>are </a:t>
            </a:r>
            <a:r>
              <a:rPr dirty="0" sz="2400" spc="-90">
                <a:latin typeface="Arial"/>
                <a:cs typeface="Arial"/>
              </a:rPr>
              <a:t>represented </a:t>
            </a:r>
            <a:r>
              <a:rPr dirty="0" sz="2400" spc="-30">
                <a:latin typeface="Arial"/>
                <a:cs typeface="Arial"/>
              </a:rPr>
              <a:t>in </a:t>
            </a:r>
            <a:r>
              <a:rPr dirty="0" sz="2400" spc="-80">
                <a:latin typeface="Arial"/>
                <a:cs typeface="Arial"/>
              </a:rPr>
              <a:t>magnitude </a:t>
            </a:r>
            <a:r>
              <a:rPr dirty="0" sz="2400" spc="-114">
                <a:latin typeface="Arial"/>
                <a:cs typeface="Arial"/>
              </a:rPr>
              <a:t>and </a:t>
            </a:r>
            <a:r>
              <a:rPr dirty="0" sz="2400" spc="-45">
                <a:latin typeface="Arial"/>
                <a:cs typeface="Arial"/>
              </a:rPr>
              <a:t>direction </a:t>
            </a:r>
            <a:r>
              <a:rPr dirty="0" sz="2400" spc="-105">
                <a:latin typeface="Arial"/>
                <a:cs typeface="Arial"/>
              </a:rPr>
              <a:t>by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465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two  </a:t>
            </a:r>
            <a:r>
              <a:rPr dirty="0" sz="2400" spc="-150">
                <a:latin typeface="Arial"/>
                <a:cs typeface="Arial"/>
              </a:rPr>
              <a:t>sides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of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triangle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taken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in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order,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then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their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resultant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is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represented  </a:t>
            </a:r>
            <a:r>
              <a:rPr dirty="0" sz="2400" spc="-30">
                <a:latin typeface="Arial"/>
                <a:cs typeface="Arial"/>
              </a:rPr>
              <a:t>in </a:t>
            </a:r>
            <a:r>
              <a:rPr dirty="0" sz="2400" spc="-75">
                <a:latin typeface="Arial"/>
                <a:cs typeface="Arial"/>
              </a:rPr>
              <a:t>magnitude </a:t>
            </a:r>
            <a:r>
              <a:rPr dirty="0" sz="2400" spc="-110">
                <a:latin typeface="Arial"/>
                <a:cs typeface="Arial"/>
              </a:rPr>
              <a:t>and </a:t>
            </a:r>
            <a:r>
              <a:rPr dirty="0" sz="2400" spc="-45">
                <a:latin typeface="Arial"/>
                <a:cs typeface="Arial"/>
              </a:rPr>
              <a:t>direction </a:t>
            </a:r>
            <a:r>
              <a:rPr dirty="0" sz="2400" spc="-105">
                <a:latin typeface="Arial"/>
                <a:cs typeface="Arial"/>
              </a:rPr>
              <a:t>by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third </a:t>
            </a:r>
            <a:r>
              <a:rPr dirty="0" sz="2400" spc="-120">
                <a:latin typeface="Arial"/>
                <a:cs typeface="Arial"/>
              </a:rPr>
              <a:t>side </a:t>
            </a:r>
            <a:r>
              <a:rPr dirty="0" sz="2400" spc="-10">
                <a:latin typeface="Arial"/>
                <a:cs typeface="Arial"/>
              </a:rPr>
              <a:t>of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 spc="-50">
                <a:latin typeface="Arial"/>
                <a:cs typeface="Arial"/>
              </a:rPr>
              <a:t>triangle </a:t>
            </a:r>
            <a:r>
              <a:rPr dirty="0" sz="2400" spc="-95">
                <a:latin typeface="Arial"/>
                <a:cs typeface="Arial"/>
              </a:rPr>
              <a:t>taken</a:t>
            </a:r>
            <a:r>
              <a:rPr dirty="0" sz="2400" spc="-47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in  </a:t>
            </a:r>
            <a:r>
              <a:rPr dirty="0" sz="2400" spc="-80">
                <a:latin typeface="Arial"/>
                <a:cs typeface="Arial"/>
              </a:rPr>
              <a:t>opposite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order</a:t>
            </a:r>
            <a:r>
              <a:rPr dirty="0" sz="2800" spc="-55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564892"/>
            <a:ext cx="9144000" cy="4293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dirty="0" spc="-170"/>
              <a:t> </a:t>
            </a:r>
            <a:r>
              <a:rPr dirty="0" spc="-225"/>
              <a:t>Resultant </a:t>
            </a:r>
            <a:r>
              <a:rPr dirty="0" spc="-160"/>
              <a:t>of </a:t>
            </a:r>
            <a:r>
              <a:rPr dirty="0" spc="-90"/>
              <a:t>a </a:t>
            </a:r>
            <a:r>
              <a:rPr dirty="0" spc="-235"/>
              <a:t>number </a:t>
            </a:r>
            <a:r>
              <a:rPr dirty="0" spc="-160"/>
              <a:t>of </a:t>
            </a:r>
            <a:r>
              <a:rPr dirty="0" spc="-229"/>
              <a:t>coplaner </a:t>
            </a:r>
            <a:r>
              <a:rPr dirty="0" spc="-250"/>
              <a:t>concurrent </a:t>
            </a:r>
            <a:r>
              <a:rPr dirty="0" spc="-285"/>
              <a:t>forces </a:t>
            </a:r>
            <a:r>
              <a:rPr dirty="0" u="none" spc="-285"/>
              <a:t> </a:t>
            </a:r>
            <a:r>
              <a:rPr dirty="0" spc="-280" i="1"/>
              <a:t>by </a:t>
            </a:r>
            <a:r>
              <a:rPr dirty="0" spc="-245" i="1"/>
              <a:t>polygon </a:t>
            </a:r>
            <a:r>
              <a:rPr dirty="0" spc="-100" i="1"/>
              <a:t>law </a:t>
            </a:r>
            <a:r>
              <a:rPr dirty="0" spc="-165" i="1"/>
              <a:t>of</a:t>
            </a:r>
            <a:r>
              <a:rPr dirty="0" spc="-105" i="1"/>
              <a:t> </a:t>
            </a:r>
            <a:r>
              <a:rPr dirty="0" spc="-285" i="1"/>
              <a:t>forces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80670" marR="5080" indent="-20320">
              <a:lnSpc>
                <a:spcPct val="100000"/>
              </a:lnSpc>
              <a:spcBef>
                <a:spcPts val="95"/>
              </a:spcBef>
            </a:pPr>
            <a:r>
              <a:rPr dirty="0" spc="-170"/>
              <a:t>Polygon </a:t>
            </a:r>
            <a:r>
              <a:rPr dirty="0" spc="-85"/>
              <a:t>law </a:t>
            </a:r>
            <a:r>
              <a:rPr dirty="0" spc="-10"/>
              <a:t>of </a:t>
            </a:r>
            <a:r>
              <a:rPr dirty="0" spc="-130"/>
              <a:t>forces </a:t>
            </a:r>
            <a:r>
              <a:rPr dirty="0" spc="-145"/>
              <a:t>is </a:t>
            </a:r>
            <a:r>
              <a:rPr dirty="0" spc="-90"/>
              <a:t>applied </a:t>
            </a:r>
            <a:r>
              <a:rPr dirty="0" spc="-15"/>
              <a:t>for </a:t>
            </a:r>
            <a:r>
              <a:rPr dirty="0" spc="-65"/>
              <a:t>finding </a:t>
            </a:r>
            <a:r>
              <a:rPr dirty="0" spc="-35"/>
              <a:t>the </a:t>
            </a:r>
            <a:r>
              <a:rPr dirty="0" spc="-70"/>
              <a:t>resultant </a:t>
            </a:r>
            <a:r>
              <a:rPr dirty="0" spc="-10"/>
              <a:t>of  </a:t>
            </a:r>
            <a:r>
              <a:rPr dirty="0" spc="-220"/>
              <a:t>a </a:t>
            </a:r>
            <a:r>
              <a:rPr dirty="0" spc="-90"/>
              <a:t>number </a:t>
            </a:r>
            <a:r>
              <a:rPr dirty="0" spc="-10"/>
              <a:t>of </a:t>
            </a:r>
            <a:r>
              <a:rPr dirty="0" spc="-105"/>
              <a:t>coplaner </a:t>
            </a:r>
            <a:r>
              <a:rPr dirty="0" spc="-130"/>
              <a:t>forces </a:t>
            </a:r>
            <a:r>
              <a:rPr dirty="0" spc="-100"/>
              <a:t>acting </a:t>
            </a:r>
            <a:r>
              <a:rPr dirty="0" spc="-40"/>
              <a:t>at </a:t>
            </a:r>
            <a:r>
              <a:rPr dirty="0" spc="-220"/>
              <a:t>a </a:t>
            </a:r>
            <a:r>
              <a:rPr dirty="0" spc="-35"/>
              <a:t>point. </a:t>
            </a:r>
            <a:r>
              <a:rPr dirty="0" spc="40"/>
              <a:t>It </a:t>
            </a:r>
            <a:r>
              <a:rPr dirty="0" spc="-150"/>
              <a:t>is </a:t>
            </a:r>
            <a:r>
              <a:rPr dirty="0" spc="-220"/>
              <a:t>a  </a:t>
            </a:r>
            <a:r>
              <a:rPr dirty="0" spc="-125"/>
              <a:t>graphical</a:t>
            </a:r>
            <a:r>
              <a:rPr dirty="0" spc="-135"/>
              <a:t> </a:t>
            </a:r>
            <a:r>
              <a:rPr dirty="0" spc="-65"/>
              <a:t>method.</a:t>
            </a:r>
            <a:r>
              <a:rPr dirty="0" spc="-120"/>
              <a:t> </a:t>
            </a:r>
            <a:r>
              <a:rPr dirty="0" spc="40"/>
              <a:t>It</a:t>
            </a:r>
            <a:r>
              <a:rPr dirty="0" spc="-145"/>
              <a:t> </a:t>
            </a:r>
            <a:r>
              <a:rPr dirty="0" spc="-135"/>
              <a:t>states</a:t>
            </a:r>
            <a:r>
              <a:rPr dirty="0" spc="-145"/>
              <a:t> </a:t>
            </a:r>
            <a:r>
              <a:rPr dirty="0" spc="-5"/>
              <a:t>that</a:t>
            </a:r>
            <a:r>
              <a:rPr dirty="0" spc="-130"/>
              <a:t> </a:t>
            </a:r>
            <a:r>
              <a:rPr dirty="0" spc="45"/>
              <a:t>if</a:t>
            </a:r>
            <a:r>
              <a:rPr dirty="0" spc="-140"/>
              <a:t> </a:t>
            </a:r>
            <a:r>
              <a:rPr dirty="0" spc="-220"/>
              <a:t>a</a:t>
            </a:r>
            <a:r>
              <a:rPr dirty="0" spc="-150"/>
              <a:t> </a:t>
            </a:r>
            <a:r>
              <a:rPr dirty="0" spc="-90"/>
              <a:t>number</a:t>
            </a:r>
            <a:r>
              <a:rPr dirty="0" spc="-105"/>
              <a:t> </a:t>
            </a:r>
            <a:r>
              <a:rPr dirty="0" spc="-10"/>
              <a:t>of</a:t>
            </a:r>
            <a:r>
              <a:rPr dirty="0" spc="-145"/>
              <a:t> </a:t>
            </a:r>
            <a:r>
              <a:rPr dirty="0" spc="-130"/>
              <a:t>forces</a:t>
            </a:r>
            <a:r>
              <a:rPr dirty="0" spc="-150"/>
              <a:t> </a:t>
            </a:r>
            <a:r>
              <a:rPr dirty="0" spc="-100"/>
              <a:t>acting  </a:t>
            </a:r>
            <a:r>
              <a:rPr dirty="0" spc="-105"/>
              <a:t>simultaneously </a:t>
            </a:r>
            <a:r>
              <a:rPr dirty="0" spc="-90"/>
              <a:t>on </a:t>
            </a:r>
            <a:r>
              <a:rPr dirty="0" spc="-220"/>
              <a:t>a </a:t>
            </a:r>
            <a:r>
              <a:rPr dirty="0" spc="-65"/>
              <a:t>particle </a:t>
            </a:r>
            <a:r>
              <a:rPr dirty="0" spc="-130"/>
              <a:t>are </a:t>
            </a:r>
            <a:r>
              <a:rPr dirty="0" spc="-105"/>
              <a:t>represented </a:t>
            </a:r>
            <a:r>
              <a:rPr dirty="0" spc="-35"/>
              <a:t>in </a:t>
            </a:r>
            <a:r>
              <a:rPr dirty="0" spc="-95"/>
              <a:t>magnitude  </a:t>
            </a:r>
            <a:r>
              <a:rPr dirty="0" spc="-135"/>
              <a:t>and </a:t>
            </a:r>
            <a:r>
              <a:rPr dirty="0" spc="-55"/>
              <a:t>direction </a:t>
            </a:r>
            <a:r>
              <a:rPr dirty="0" spc="-125"/>
              <a:t>by </a:t>
            </a:r>
            <a:r>
              <a:rPr dirty="0" spc="-35"/>
              <a:t>the </a:t>
            </a:r>
            <a:r>
              <a:rPr dirty="0" spc="-145"/>
              <a:t>side </a:t>
            </a:r>
            <a:r>
              <a:rPr dirty="0" spc="-10"/>
              <a:t>of </a:t>
            </a:r>
            <a:r>
              <a:rPr dirty="0" spc="-220"/>
              <a:t>a </a:t>
            </a:r>
            <a:r>
              <a:rPr dirty="0" spc="-114"/>
              <a:t>polygon taken </a:t>
            </a:r>
            <a:r>
              <a:rPr dirty="0" spc="-35"/>
              <a:t>in </a:t>
            </a:r>
            <a:r>
              <a:rPr dirty="0" spc="-110"/>
              <a:t>order, </a:t>
            </a:r>
            <a:r>
              <a:rPr dirty="0" spc="-50"/>
              <a:t>then  </a:t>
            </a:r>
            <a:r>
              <a:rPr dirty="0" spc="-10"/>
              <a:t>their </a:t>
            </a:r>
            <a:r>
              <a:rPr dirty="0" spc="-70"/>
              <a:t>resultant </a:t>
            </a:r>
            <a:r>
              <a:rPr dirty="0" spc="-35"/>
              <a:t>in </a:t>
            </a:r>
            <a:r>
              <a:rPr dirty="0" spc="-105"/>
              <a:t>represented </a:t>
            </a:r>
            <a:r>
              <a:rPr dirty="0" spc="-35"/>
              <a:t>in </a:t>
            </a:r>
            <a:r>
              <a:rPr dirty="0" spc="-95"/>
              <a:t>magnitude </a:t>
            </a:r>
            <a:r>
              <a:rPr dirty="0" spc="-135"/>
              <a:t>and </a:t>
            </a:r>
            <a:r>
              <a:rPr dirty="0" spc="-55"/>
              <a:t>direction  </a:t>
            </a:r>
            <a:r>
              <a:rPr dirty="0" spc="-125"/>
              <a:t>by </a:t>
            </a:r>
            <a:r>
              <a:rPr dirty="0" spc="-35"/>
              <a:t>the </a:t>
            </a:r>
            <a:r>
              <a:rPr dirty="0" spc="-135"/>
              <a:t>closing </a:t>
            </a:r>
            <a:r>
              <a:rPr dirty="0" spc="-145"/>
              <a:t>side </a:t>
            </a:r>
            <a:r>
              <a:rPr dirty="0" spc="-10"/>
              <a:t>of </a:t>
            </a:r>
            <a:r>
              <a:rPr dirty="0" spc="-114"/>
              <a:t>polygon taken </a:t>
            </a:r>
            <a:r>
              <a:rPr dirty="0" spc="-35"/>
              <a:t>in </a:t>
            </a:r>
            <a:r>
              <a:rPr dirty="0" spc="-90"/>
              <a:t>opposite</a:t>
            </a:r>
            <a:r>
              <a:rPr dirty="0" spc="-484"/>
              <a:t> </a:t>
            </a:r>
            <a:r>
              <a:rPr dirty="0" spc="-114"/>
              <a:t>order.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4076699"/>
            <a:ext cx="9144000" cy="2781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890635" cy="266065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u="heavy" sz="3200" spc="-80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spc="-29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Lami’s</a:t>
            </a:r>
            <a:r>
              <a:rPr dirty="0" u="heavy" sz="3200" spc="-18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spc="-25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Theorem</a:t>
            </a:r>
            <a:endParaRPr sz="3200">
              <a:latin typeface="Arial"/>
              <a:cs typeface="Arial"/>
            </a:endParaRPr>
          </a:p>
          <a:p>
            <a:pPr marL="355600" marR="5080" indent="-67310">
              <a:lnSpc>
                <a:spcPct val="100000"/>
              </a:lnSpc>
              <a:spcBef>
                <a:spcPts val="770"/>
              </a:spcBef>
            </a:pPr>
            <a:r>
              <a:rPr dirty="0" sz="3200" spc="-204">
                <a:latin typeface="Arial"/>
                <a:cs typeface="Arial"/>
              </a:rPr>
              <a:t>Lami’s </a:t>
            </a:r>
            <a:r>
              <a:rPr dirty="0" sz="3200" spc="-155">
                <a:latin typeface="Arial"/>
                <a:cs typeface="Arial"/>
              </a:rPr>
              <a:t>Theorem states </a:t>
            </a:r>
            <a:r>
              <a:rPr dirty="0" sz="3200" spc="-5">
                <a:latin typeface="Arial"/>
                <a:cs typeface="Arial"/>
              </a:rPr>
              <a:t>that </a:t>
            </a:r>
            <a:r>
              <a:rPr dirty="0" sz="3200" spc="55">
                <a:latin typeface="Arial"/>
                <a:cs typeface="Arial"/>
              </a:rPr>
              <a:t>if </a:t>
            </a:r>
            <a:r>
              <a:rPr dirty="0" sz="3200" spc="-55">
                <a:latin typeface="Arial"/>
                <a:cs typeface="Arial"/>
              </a:rPr>
              <a:t>three </a:t>
            </a:r>
            <a:r>
              <a:rPr dirty="0" sz="3200" spc="-120">
                <a:latin typeface="Arial"/>
                <a:cs typeface="Arial"/>
              </a:rPr>
              <a:t>coplaner </a:t>
            </a:r>
            <a:r>
              <a:rPr dirty="0" sz="3200" spc="-145">
                <a:latin typeface="Arial"/>
                <a:cs typeface="Arial"/>
              </a:rPr>
              <a:t>forces  </a:t>
            </a:r>
            <a:r>
              <a:rPr dirty="0" sz="3200" spc="-110">
                <a:latin typeface="Arial"/>
                <a:cs typeface="Arial"/>
              </a:rPr>
              <a:t>acting </a:t>
            </a:r>
            <a:r>
              <a:rPr dirty="0" sz="3200" spc="-45">
                <a:latin typeface="Arial"/>
                <a:cs typeface="Arial"/>
              </a:rPr>
              <a:t>at </a:t>
            </a:r>
            <a:r>
              <a:rPr dirty="0" sz="3200" spc="-245">
                <a:latin typeface="Arial"/>
                <a:cs typeface="Arial"/>
              </a:rPr>
              <a:t>a </a:t>
            </a:r>
            <a:r>
              <a:rPr dirty="0" sz="3200" spc="-25">
                <a:latin typeface="Arial"/>
                <a:cs typeface="Arial"/>
              </a:rPr>
              <a:t>point </a:t>
            </a:r>
            <a:r>
              <a:rPr dirty="0" sz="3200" spc="-140">
                <a:latin typeface="Arial"/>
                <a:cs typeface="Arial"/>
              </a:rPr>
              <a:t>are </a:t>
            </a:r>
            <a:r>
              <a:rPr dirty="0" sz="3200" spc="-40">
                <a:latin typeface="Arial"/>
                <a:cs typeface="Arial"/>
              </a:rPr>
              <a:t>in </a:t>
            </a:r>
            <a:r>
              <a:rPr dirty="0" sz="3200" spc="-55">
                <a:latin typeface="Arial"/>
                <a:cs typeface="Arial"/>
              </a:rPr>
              <a:t>equilibrium, </a:t>
            </a:r>
            <a:r>
              <a:rPr dirty="0" sz="3200" spc="-50">
                <a:latin typeface="Arial"/>
                <a:cs typeface="Arial"/>
              </a:rPr>
              <a:t>then </a:t>
            </a:r>
            <a:r>
              <a:rPr dirty="0" sz="3200" spc="-195">
                <a:latin typeface="Arial"/>
                <a:cs typeface="Arial"/>
              </a:rPr>
              <a:t>each </a:t>
            </a:r>
            <a:r>
              <a:rPr dirty="0" sz="3200" spc="-105">
                <a:latin typeface="Arial"/>
                <a:cs typeface="Arial"/>
              </a:rPr>
              <a:t>force  </a:t>
            </a:r>
            <a:r>
              <a:rPr dirty="0" sz="3200" spc="-165">
                <a:latin typeface="Arial"/>
                <a:cs typeface="Arial"/>
              </a:rPr>
              <a:t>is</a:t>
            </a:r>
            <a:r>
              <a:rPr dirty="0" sz="3200" spc="-175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proportional</a:t>
            </a:r>
            <a:r>
              <a:rPr dirty="0" sz="3200" spc="-160">
                <a:latin typeface="Arial"/>
                <a:cs typeface="Arial"/>
              </a:rPr>
              <a:t> </a:t>
            </a:r>
            <a:r>
              <a:rPr dirty="0" sz="3200" spc="25">
                <a:latin typeface="Arial"/>
                <a:cs typeface="Arial"/>
              </a:rPr>
              <a:t>to</a:t>
            </a:r>
            <a:r>
              <a:rPr dirty="0" sz="3200" spc="-165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the</a:t>
            </a:r>
            <a:r>
              <a:rPr dirty="0" sz="3200" spc="-165">
                <a:latin typeface="Arial"/>
                <a:cs typeface="Arial"/>
              </a:rPr>
              <a:t> </a:t>
            </a:r>
            <a:r>
              <a:rPr dirty="0" sz="3200" spc="-155">
                <a:latin typeface="Arial"/>
                <a:cs typeface="Arial"/>
              </a:rPr>
              <a:t>sine</a:t>
            </a:r>
            <a:r>
              <a:rPr dirty="0" sz="3200" spc="-16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of</a:t>
            </a:r>
            <a:r>
              <a:rPr dirty="0" sz="3200" spc="-180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the</a:t>
            </a:r>
            <a:r>
              <a:rPr dirty="0" sz="3200" spc="-170">
                <a:latin typeface="Arial"/>
                <a:cs typeface="Arial"/>
              </a:rPr>
              <a:t> </a:t>
            </a:r>
            <a:r>
              <a:rPr dirty="0" sz="3200" spc="-155">
                <a:latin typeface="Arial"/>
                <a:cs typeface="Arial"/>
              </a:rPr>
              <a:t>angle</a:t>
            </a:r>
            <a:r>
              <a:rPr dirty="0" sz="3200" spc="-165">
                <a:latin typeface="Arial"/>
                <a:cs typeface="Arial"/>
              </a:rPr>
              <a:t> </a:t>
            </a:r>
            <a:r>
              <a:rPr dirty="0" sz="3200" spc="-95">
                <a:latin typeface="Arial"/>
                <a:cs typeface="Arial"/>
              </a:rPr>
              <a:t>between</a:t>
            </a:r>
            <a:r>
              <a:rPr dirty="0" sz="3200" spc="-185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the  other </a:t>
            </a:r>
            <a:r>
              <a:rPr dirty="0" sz="3200" spc="10">
                <a:latin typeface="Arial"/>
                <a:cs typeface="Arial"/>
              </a:rPr>
              <a:t>two</a:t>
            </a:r>
            <a:r>
              <a:rPr dirty="0" sz="3200" spc="-320">
                <a:latin typeface="Arial"/>
                <a:cs typeface="Arial"/>
              </a:rPr>
              <a:t> </a:t>
            </a:r>
            <a:r>
              <a:rPr dirty="0" sz="3200" spc="-135">
                <a:latin typeface="Arial"/>
                <a:cs typeface="Arial"/>
              </a:rPr>
              <a:t>forces.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54223"/>
            <a:ext cx="9144000" cy="4303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759"/>
            <a:ext cx="224599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90"/>
              <a:t> </a:t>
            </a:r>
            <a:r>
              <a:rPr dirty="0" sz="3600" spc="-195"/>
              <a:t> </a:t>
            </a:r>
            <a:r>
              <a:rPr dirty="0" sz="3600" spc="-290"/>
              <a:t>Mechanics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739" y="644398"/>
            <a:ext cx="8890000" cy="6097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20320">
              <a:lnSpc>
                <a:spcPct val="100000"/>
              </a:lnSpc>
              <a:spcBef>
                <a:spcPts val="95"/>
              </a:spcBef>
            </a:pPr>
            <a:r>
              <a:rPr dirty="0" sz="2800" spc="-204">
                <a:latin typeface="Arial"/>
                <a:cs typeface="Arial"/>
              </a:rPr>
              <a:t>The </a:t>
            </a:r>
            <a:r>
              <a:rPr dirty="0" sz="2800" spc="-125">
                <a:latin typeface="Arial"/>
                <a:cs typeface="Arial"/>
              </a:rPr>
              <a:t>branch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165">
                <a:latin typeface="Arial"/>
                <a:cs typeface="Arial"/>
              </a:rPr>
              <a:t>science </a:t>
            </a:r>
            <a:r>
              <a:rPr dirty="0" sz="2800" spc="-80">
                <a:latin typeface="Arial"/>
                <a:cs typeface="Arial"/>
              </a:rPr>
              <a:t>which </a:t>
            </a:r>
            <a:r>
              <a:rPr dirty="0" sz="2800" spc="-160">
                <a:latin typeface="Arial"/>
                <a:cs typeface="Arial"/>
              </a:rPr>
              <a:t>deals </a:t>
            </a:r>
            <a:r>
              <a:rPr dirty="0" sz="2800" spc="15">
                <a:latin typeface="Arial"/>
                <a:cs typeface="Arial"/>
              </a:rPr>
              <a:t>with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130">
                <a:latin typeface="Arial"/>
                <a:cs typeface="Arial"/>
              </a:rPr>
              <a:t>forces </a:t>
            </a:r>
            <a:r>
              <a:rPr dirty="0" sz="2800" spc="-135">
                <a:latin typeface="Arial"/>
                <a:cs typeface="Arial"/>
              </a:rPr>
              <a:t>and</a:t>
            </a:r>
            <a:r>
              <a:rPr dirty="0" sz="2800" spc="-484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their  </a:t>
            </a:r>
            <a:r>
              <a:rPr dirty="0" sz="2800" spc="-100">
                <a:latin typeface="Arial"/>
                <a:cs typeface="Arial"/>
              </a:rPr>
              <a:t>effects </a:t>
            </a:r>
            <a:r>
              <a:rPr dirty="0" sz="2800" spc="-90">
                <a:latin typeface="Arial"/>
                <a:cs typeface="Arial"/>
              </a:rPr>
              <a:t>on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125">
                <a:latin typeface="Arial"/>
                <a:cs typeface="Arial"/>
              </a:rPr>
              <a:t>bodies </a:t>
            </a:r>
            <a:r>
              <a:rPr dirty="0" sz="2800" spc="-90">
                <a:latin typeface="Arial"/>
                <a:cs typeface="Arial"/>
              </a:rPr>
              <a:t>on </a:t>
            </a:r>
            <a:r>
              <a:rPr dirty="0" sz="2800" spc="-80">
                <a:latin typeface="Arial"/>
                <a:cs typeface="Arial"/>
              </a:rPr>
              <a:t>which </a:t>
            </a:r>
            <a:r>
              <a:rPr dirty="0" sz="2800" spc="-65">
                <a:latin typeface="Arial"/>
                <a:cs typeface="Arial"/>
              </a:rPr>
              <a:t>they </a:t>
            </a:r>
            <a:r>
              <a:rPr dirty="0" sz="2800" spc="-95">
                <a:latin typeface="Arial"/>
                <a:cs typeface="Arial"/>
              </a:rPr>
              <a:t>act </a:t>
            </a:r>
            <a:r>
              <a:rPr dirty="0" sz="2800" spc="-145">
                <a:latin typeface="Arial"/>
                <a:cs typeface="Arial"/>
              </a:rPr>
              <a:t>is </a:t>
            </a:r>
            <a:r>
              <a:rPr dirty="0" sz="2800" spc="-114">
                <a:latin typeface="Arial"/>
                <a:cs typeface="Arial"/>
              </a:rPr>
              <a:t>called</a:t>
            </a:r>
            <a:r>
              <a:rPr dirty="0" sz="2800" spc="-580">
                <a:latin typeface="Arial"/>
                <a:cs typeface="Arial"/>
              </a:rPr>
              <a:t> </a:t>
            </a:r>
            <a:r>
              <a:rPr dirty="0" sz="2800" spc="-155">
                <a:latin typeface="Arial"/>
                <a:cs typeface="Arial"/>
              </a:rPr>
              <a:t>mechanics</a:t>
            </a:r>
            <a:endParaRPr sz="28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  <a:spcBef>
                <a:spcPts val="819"/>
              </a:spcBef>
            </a:pPr>
            <a:r>
              <a:rPr dirty="0" u="heavy" sz="3600" spc="-26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Applied</a:t>
            </a:r>
            <a:r>
              <a:rPr dirty="0" u="heavy" sz="3600" spc="-19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600" spc="-29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Mechanics</a:t>
            </a:r>
            <a:endParaRPr sz="3600">
              <a:latin typeface="Arial"/>
              <a:cs typeface="Arial"/>
            </a:endParaRPr>
          </a:p>
          <a:p>
            <a:pPr marL="355600" marR="56515" indent="-55244">
              <a:lnSpc>
                <a:spcPct val="102000"/>
              </a:lnSpc>
              <a:spcBef>
                <a:spcPts val="1600"/>
              </a:spcBef>
            </a:pPr>
            <a:r>
              <a:rPr dirty="0" sz="2800" spc="-95">
                <a:latin typeface="Arial"/>
                <a:cs typeface="Arial"/>
              </a:rPr>
              <a:t>Applied </a:t>
            </a:r>
            <a:r>
              <a:rPr dirty="0" sz="2800" spc="-155">
                <a:latin typeface="Arial"/>
                <a:cs typeface="Arial"/>
              </a:rPr>
              <a:t>mechanics </a:t>
            </a:r>
            <a:r>
              <a:rPr dirty="0" sz="2800" spc="-150">
                <a:latin typeface="Arial"/>
                <a:cs typeface="Arial"/>
              </a:rPr>
              <a:t>also </a:t>
            </a:r>
            <a:r>
              <a:rPr dirty="0" sz="2800" spc="-85">
                <a:latin typeface="Arial"/>
                <a:cs typeface="Arial"/>
              </a:rPr>
              <a:t>known </a:t>
            </a:r>
            <a:r>
              <a:rPr dirty="0" sz="2800" spc="-265">
                <a:latin typeface="Arial"/>
                <a:cs typeface="Arial"/>
              </a:rPr>
              <a:t>as </a:t>
            </a:r>
            <a:r>
              <a:rPr dirty="0" sz="2800" spc="-110">
                <a:latin typeface="Arial"/>
                <a:cs typeface="Arial"/>
              </a:rPr>
              <a:t>engineering </a:t>
            </a:r>
            <a:r>
              <a:rPr dirty="0" sz="2800" spc="-155">
                <a:latin typeface="Arial"/>
                <a:cs typeface="Arial"/>
              </a:rPr>
              <a:t>mechanics </a:t>
            </a:r>
            <a:r>
              <a:rPr dirty="0" sz="2800" spc="-145">
                <a:latin typeface="Arial"/>
                <a:cs typeface="Arial"/>
              </a:rPr>
              <a:t>is 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125">
                <a:latin typeface="Arial"/>
                <a:cs typeface="Arial"/>
              </a:rPr>
              <a:t>branch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110">
                <a:latin typeface="Arial"/>
                <a:cs typeface="Arial"/>
              </a:rPr>
              <a:t>engineering </a:t>
            </a:r>
            <a:r>
              <a:rPr dirty="0" sz="2800" spc="-80">
                <a:latin typeface="Arial"/>
                <a:cs typeface="Arial"/>
              </a:rPr>
              <a:t>which </a:t>
            </a:r>
            <a:r>
              <a:rPr dirty="0" sz="2800" spc="-160">
                <a:latin typeface="Arial"/>
                <a:cs typeface="Arial"/>
              </a:rPr>
              <a:t>deals </a:t>
            </a:r>
            <a:r>
              <a:rPr dirty="0" sz="2800" spc="15">
                <a:latin typeface="Arial"/>
                <a:cs typeface="Arial"/>
              </a:rPr>
              <a:t>with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145">
                <a:latin typeface="Arial"/>
                <a:cs typeface="Arial"/>
              </a:rPr>
              <a:t>laws </a:t>
            </a:r>
            <a:r>
              <a:rPr dirty="0" sz="2800" spc="-10">
                <a:latin typeface="Arial"/>
                <a:cs typeface="Arial"/>
              </a:rPr>
              <a:t>of  </a:t>
            </a:r>
            <a:r>
              <a:rPr dirty="0" sz="2800" spc="-155">
                <a:latin typeface="Arial"/>
                <a:cs typeface="Arial"/>
              </a:rPr>
              <a:t>mechanics </a:t>
            </a:r>
            <a:r>
              <a:rPr dirty="0" sz="2800" spc="-265">
                <a:latin typeface="Arial"/>
                <a:cs typeface="Arial"/>
              </a:rPr>
              <a:t>as </a:t>
            </a:r>
            <a:r>
              <a:rPr dirty="0" sz="2800" spc="-95">
                <a:latin typeface="Arial"/>
                <a:cs typeface="Arial"/>
              </a:rPr>
              <a:t>applied </a:t>
            </a:r>
            <a:r>
              <a:rPr dirty="0" sz="2800" spc="20">
                <a:latin typeface="Arial"/>
                <a:cs typeface="Arial"/>
              </a:rPr>
              <a:t>to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65">
                <a:latin typeface="Arial"/>
                <a:cs typeface="Arial"/>
              </a:rPr>
              <a:t>solution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114">
                <a:latin typeface="Arial"/>
                <a:cs typeface="Arial"/>
              </a:rPr>
              <a:t>engineering  </a:t>
            </a:r>
            <a:r>
              <a:rPr dirty="0" sz="2800" spc="-105">
                <a:latin typeface="Arial"/>
                <a:cs typeface="Arial"/>
              </a:rPr>
              <a:t>problems.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  <a:tabLst>
                <a:tab pos="321945" algn="l"/>
              </a:tabLst>
            </a:pPr>
            <a:r>
              <a:rPr dirty="0" u="heavy" sz="3600" spc="-19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600" spc="-19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3600" spc="-23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Application </a:t>
            </a:r>
            <a:r>
              <a:rPr dirty="0" u="heavy" sz="3600" spc="-18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dirty="0" u="heavy" sz="3600" spc="-2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applied</a:t>
            </a:r>
            <a:r>
              <a:rPr dirty="0" u="heavy" sz="3600" spc="-12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600" spc="-34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mechanics</a:t>
            </a:r>
            <a:endParaRPr sz="3600">
              <a:latin typeface="Arial"/>
              <a:cs typeface="Arial"/>
            </a:endParaRPr>
          </a:p>
          <a:p>
            <a:pPr marL="355600" marR="1287145" indent="-100965">
              <a:lnSpc>
                <a:spcPct val="100000"/>
              </a:lnSpc>
              <a:spcBef>
                <a:spcPts val="715"/>
              </a:spcBef>
            </a:pPr>
            <a:r>
              <a:rPr dirty="0" sz="2800" spc="-235">
                <a:latin typeface="Arial"/>
                <a:cs typeface="Arial"/>
              </a:rPr>
              <a:t>Some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35">
                <a:latin typeface="Arial"/>
                <a:cs typeface="Arial"/>
              </a:rPr>
              <a:t>the important </a:t>
            </a:r>
            <a:r>
              <a:rPr dirty="0" sz="2800" spc="-95">
                <a:latin typeface="Arial"/>
                <a:cs typeface="Arial"/>
              </a:rPr>
              <a:t>practical </a:t>
            </a:r>
            <a:r>
              <a:rPr dirty="0" sz="2800" spc="-100">
                <a:latin typeface="Arial"/>
                <a:cs typeface="Arial"/>
              </a:rPr>
              <a:t>applications </a:t>
            </a:r>
            <a:r>
              <a:rPr dirty="0" sz="2800" spc="-10">
                <a:latin typeface="Arial"/>
                <a:cs typeface="Arial"/>
              </a:rPr>
              <a:t>of</a:t>
            </a:r>
            <a:r>
              <a:rPr dirty="0" sz="2800" spc="-415">
                <a:latin typeface="Arial"/>
                <a:cs typeface="Arial"/>
              </a:rPr>
              <a:t> </a:t>
            </a:r>
            <a:r>
              <a:rPr dirty="0" sz="2800" spc="-35">
                <a:latin typeface="Arial"/>
                <a:cs typeface="Arial"/>
              </a:rPr>
              <a:t>the  </a:t>
            </a:r>
            <a:r>
              <a:rPr dirty="0" sz="2800" spc="-100">
                <a:latin typeface="Arial"/>
                <a:cs typeface="Arial"/>
              </a:rPr>
              <a:t>principals </a:t>
            </a:r>
            <a:r>
              <a:rPr dirty="0" sz="2800" spc="-135">
                <a:latin typeface="Arial"/>
                <a:cs typeface="Arial"/>
              </a:rPr>
              <a:t>and </a:t>
            </a:r>
            <a:r>
              <a:rPr dirty="0" sz="2800" spc="-145">
                <a:latin typeface="Arial"/>
                <a:cs typeface="Arial"/>
              </a:rPr>
              <a:t>laws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155">
                <a:latin typeface="Arial"/>
                <a:cs typeface="Arial"/>
              </a:rPr>
              <a:t>mechanics </a:t>
            </a:r>
            <a:r>
              <a:rPr dirty="0" sz="2800" spc="-130">
                <a:latin typeface="Arial"/>
                <a:cs typeface="Arial"/>
              </a:rPr>
              <a:t>are </a:t>
            </a:r>
            <a:r>
              <a:rPr dirty="0" sz="2800" spc="-135">
                <a:latin typeface="Arial"/>
                <a:cs typeface="Arial"/>
              </a:rPr>
              <a:t>given</a:t>
            </a:r>
            <a:r>
              <a:rPr dirty="0" sz="2800" spc="-250">
                <a:latin typeface="Arial"/>
                <a:cs typeface="Arial"/>
              </a:rPr>
              <a:t> </a:t>
            </a:r>
            <a:r>
              <a:rPr dirty="0" sz="2800" spc="-70">
                <a:latin typeface="Arial"/>
                <a:cs typeface="Arial"/>
              </a:rPr>
              <a:t>below:</a:t>
            </a:r>
            <a:endParaRPr sz="2800">
              <a:latin typeface="Arial"/>
              <a:cs typeface="Arial"/>
            </a:endParaRPr>
          </a:p>
          <a:p>
            <a:pPr marL="525780" indent="-35179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5780" algn="l"/>
              </a:tabLst>
            </a:pPr>
            <a:r>
              <a:rPr dirty="0" sz="2800" spc="-204">
                <a:latin typeface="Arial"/>
                <a:cs typeface="Arial"/>
              </a:rPr>
              <a:t>The </a:t>
            </a:r>
            <a:r>
              <a:rPr dirty="0" sz="2800" spc="-30">
                <a:latin typeface="Arial"/>
                <a:cs typeface="Arial"/>
              </a:rPr>
              <a:t>motion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135">
                <a:latin typeface="Arial"/>
                <a:cs typeface="Arial"/>
              </a:rPr>
              <a:t>vehicles </a:t>
            </a:r>
            <a:r>
              <a:rPr dirty="0" sz="2800" spc="-180">
                <a:latin typeface="Arial"/>
                <a:cs typeface="Arial"/>
              </a:rPr>
              <a:t>such </a:t>
            </a:r>
            <a:r>
              <a:rPr dirty="0" sz="2800" spc="-265">
                <a:latin typeface="Arial"/>
                <a:cs typeface="Arial"/>
              </a:rPr>
              <a:t>as </a:t>
            </a:r>
            <a:r>
              <a:rPr dirty="0" sz="2800" spc="-80">
                <a:latin typeface="Arial"/>
                <a:cs typeface="Arial"/>
              </a:rPr>
              <a:t>trains, </a:t>
            </a:r>
            <a:r>
              <a:rPr dirty="0" sz="2800" spc="-200">
                <a:latin typeface="Arial"/>
                <a:cs typeface="Arial"/>
              </a:rPr>
              <a:t>buses</a:t>
            </a:r>
            <a:r>
              <a:rPr dirty="0" sz="2800" spc="-170">
                <a:latin typeface="Arial"/>
                <a:cs typeface="Arial"/>
              </a:rPr>
              <a:t> </a:t>
            </a:r>
            <a:r>
              <a:rPr dirty="0" sz="2800" spc="-90">
                <a:latin typeface="Arial"/>
                <a:cs typeface="Arial"/>
              </a:rPr>
              <a:t>etc.</a:t>
            </a:r>
            <a:endParaRPr sz="2800">
              <a:latin typeface="Arial"/>
              <a:cs typeface="Arial"/>
            </a:endParaRPr>
          </a:p>
          <a:p>
            <a:pPr marL="526415" indent="-352425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6415" algn="l"/>
              </a:tabLst>
            </a:pPr>
            <a:r>
              <a:rPr dirty="0" sz="2800" spc="-204">
                <a:latin typeface="Arial"/>
                <a:cs typeface="Arial"/>
              </a:rPr>
              <a:t>The </a:t>
            </a:r>
            <a:r>
              <a:rPr dirty="0" sz="2800" spc="-150">
                <a:latin typeface="Arial"/>
                <a:cs typeface="Arial"/>
              </a:rPr>
              <a:t>design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75">
                <a:latin typeface="Arial"/>
                <a:cs typeface="Arial"/>
              </a:rPr>
              <a:t>building </a:t>
            </a:r>
            <a:r>
              <a:rPr dirty="0" sz="2800" spc="-135">
                <a:latin typeface="Arial"/>
                <a:cs typeface="Arial"/>
              </a:rPr>
              <a:t>and </a:t>
            </a:r>
            <a:r>
              <a:rPr dirty="0" sz="2800" spc="-130">
                <a:latin typeface="Arial"/>
                <a:cs typeface="Arial"/>
              </a:rPr>
              <a:t>forces </a:t>
            </a:r>
            <a:r>
              <a:rPr dirty="0" sz="2800" spc="-90">
                <a:latin typeface="Arial"/>
                <a:cs typeface="Arial"/>
              </a:rPr>
              <a:t>on </a:t>
            </a:r>
            <a:r>
              <a:rPr dirty="0" sz="2800" spc="-130">
                <a:latin typeface="Arial"/>
                <a:cs typeface="Arial"/>
              </a:rPr>
              <a:t>columns </a:t>
            </a:r>
            <a:r>
              <a:rPr dirty="0" sz="2800" spc="-135">
                <a:latin typeface="Arial"/>
                <a:cs typeface="Arial"/>
              </a:rPr>
              <a:t>and</a:t>
            </a:r>
            <a:r>
              <a:rPr dirty="0" sz="2800" spc="-260">
                <a:latin typeface="Arial"/>
                <a:cs typeface="Arial"/>
              </a:rPr>
              <a:t> </a:t>
            </a:r>
            <a:r>
              <a:rPr dirty="0" sz="2800" spc="-110">
                <a:latin typeface="Arial"/>
                <a:cs typeface="Arial"/>
              </a:rPr>
              <a:t>walls.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084" y="0"/>
            <a:ext cx="4998085" cy="528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300"/>
              <a:t>Branch </a:t>
            </a:r>
            <a:r>
              <a:rPr dirty="0" sz="3300" spc="-170"/>
              <a:t>of </a:t>
            </a:r>
            <a:r>
              <a:rPr dirty="0" sz="3300" spc="-195"/>
              <a:t>applied</a:t>
            </a:r>
            <a:r>
              <a:rPr dirty="0" sz="3300" spc="-80"/>
              <a:t> </a:t>
            </a:r>
            <a:r>
              <a:rPr dirty="0" sz="3300" spc="-310"/>
              <a:t>mechanics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153415" y="421894"/>
            <a:ext cx="8813165" cy="517842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280670" marR="641350" indent="-119380">
              <a:lnSpc>
                <a:spcPct val="80000"/>
              </a:lnSpc>
              <a:spcBef>
                <a:spcPts val="725"/>
              </a:spcBef>
            </a:pPr>
            <a:r>
              <a:rPr dirty="0" sz="2600" spc="-190">
                <a:latin typeface="Arial"/>
                <a:cs typeface="Arial"/>
              </a:rPr>
              <a:t>The</a:t>
            </a:r>
            <a:r>
              <a:rPr dirty="0" sz="2600" spc="-160">
                <a:latin typeface="Arial"/>
                <a:cs typeface="Arial"/>
              </a:rPr>
              <a:t> </a:t>
            </a:r>
            <a:r>
              <a:rPr dirty="0" sz="2600" spc="-90">
                <a:latin typeface="Arial"/>
                <a:cs typeface="Arial"/>
              </a:rPr>
              <a:t>subject</a:t>
            </a:r>
            <a:r>
              <a:rPr dirty="0" sz="2600" spc="-160">
                <a:latin typeface="Arial"/>
                <a:cs typeface="Arial"/>
              </a:rPr>
              <a:t> </a:t>
            </a:r>
            <a:r>
              <a:rPr dirty="0" sz="2600" spc="-5">
                <a:latin typeface="Arial"/>
                <a:cs typeface="Arial"/>
              </a:rPr>
              <a:t>of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 spc="-80">
                <a:latin typeface="Arial"/>
                <a:cs typeface="Arial"/>
              </a:rPr>
              <a:t>applied</a:t>
            </a:r>
            <a:r>
              <a:rPr dirty="0" sz="2600" spc="-155">
                <a:latin typeface="Arial"/>
                <a:cs typeface="Arial"/>
              </a:rPr>
              <a:t> </a:t>
            </a:r>
            <a:r>
              <a:rPr dirty="0" sz="2600" spc="-140">
                <a:latin typeface="Arial"/>
                <a:cs typeface="Arial"/>
              </a:rPr>
              <a:t>mechanics</a:t>
            </a:r>
            <a:r>
              <a:rPr dirty="0" sz="2600" spc="-150">
                <a:latin typeface="Arial"/>
                <a:cs typeface="Arial"/>
              </a:rPr>
              <a:t> </a:t>
            </a:r>
            <a:r>
              <a:rPr dirty="0" sz="2600" spc="-135">
                <a:latin typeface="Arial"/>
                <a:cs typeface="Arial"/>
              </a:rPr>
              <a:t>is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 spc="-80">
                <a:latin typeface="Arial"/>
                <a:cs typeface="Arial"/>
              </a:rPr>
              <a:t>broadly</a:t>
            </a:r>
            <a:r>
              <a:rPr dirty="0" sz="2600" spc="-150">
                <a:latin typeface="Arial"/>
                <a:cs typeface="Arial"/>
              </a:rPr>
              <a:t> </a:t>
            </a:r>
            <a:r>
              <a:rPr dirty="0" sz="2600" spc="-75">
                <a:latin typeface="Arial"/>
                <a:cs typeface="Arial"/>
              </a:rPr>
              <a:t>divided</a:t>
            </a:r>
            <a:r>
              <a:rPr dirty="0" sz="2600" spc="-16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into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30">
                <a:latin typeface="Arial"/>
                <a:cs typeface="Arial"/>
              </a:rPr>
              <a:t>the  </a:t>
            </a:r>
            <a:r>
              <a:rPr dirty="0" sz="2600" spc="-50">
                <a:latin typeface="Arial"/>
                <a:cs typeface="Arial"/>
              </a:rPr>
              <a:t>following </a:t>
            </a:r>
            <a:r>
              <a:rPr dirty="0" sz="2600" spc="10">
                <a:latin typeface="Arial"/>
                <a:cs typeface="Arial"/>
              </a:rPr>
              <a:t>two</a:t>
            </a:r>
            <a:r>
              <a:rPr dirty="0" sz="2600" spc="-225">
                <a:latin typeface="Arial"/>
                <a:cs typeface="Arial"/>
              </a:rPr>
              <a:t> </a:t>
            </a:r>
            <a:r>
              <a:rPr dirty="0" sz="2600" spc="-125">
                <a:latin typeface="Arial"/>
                <a:cs typeface="Arial"/>
              </a:rPr>
              <a:t>branches:</a:t>
            </a:r>
            <a:endParaRPr sz="2600">
              <a:latin typeface="Arial"/>
              <a:cs typeface="Arial"/>
            </a:endParaRPr>
          </a:p>
          <a:p>
            <a:pPr marL="280670" marR="161925" indent="-267970">
              <a:lnSpc>
                <a:spcPct val="80000"/>
              </a:lnSpc>
              <a:spcBef>
                <a:spcPts val="625"/>
              </a:spcBef>
              <a:buFont typeface="Arial"/>
              <a:buAutoNum type="arabicPeriod"/>
              <a:tabLst>
                <a:tab pos="337820" algn="l"/>
              </a:tabLst>
            </a:pPr>
            <a:r>
              <a:rPr dirty="0" sz="2600" spc="-125" b="1">
                <a:latin typeface="Trebuchet MS"/>
                <a:cs typeface="Trebuchet MS"/>
              </a:rPr>
              <a:t>Statics</a:t>
            </a:r>
            <a:r>
              <a:rPr dirty="0" sz="2600" spc="-125">
                <a:latin typeface="Arial"/>
                <a:cs typeface="Arial"/>
              </a:rPr>
              <a:t>: </a:t>
            </a:r>
            <a:r>
              <a:rPr dirty="0" sz="2600" spc="-190">
                <a:latin typeface="Arial"/>
                <a:cs typeface="Arial"/>
              </a:rPr>
              <a:t>The </a:t>
            </a:r>
            <a:r>
              <a:rPr dirty="0" sz="2600" spc="-110">
                <a:latin typeface="Arial"/>
                <a:cs typeface="Arial"/>
              </a:rPr>
              <a:t>branch </a:t>
            </a:r>
            <a:r>
              <a:rPr dirty="0" sz="2600" spc="-5">
                <a:latin typeface="Arial"/>
                <a:cs typeface="Arial"/>
              </a:rPr>
              <a:t>of </a:t>
            </a:r>
            <a:r>
              <a:rPr dirty="0" sz="2600" spc="-80">
                <a:latin typeface="Arial"/>
                <a:cs typeface="Arial"/>
              </a:rPr>
              <a:t>applied </a:t>
            </a:r>
            <a:r>
              <a:rPr dirty="0" sz="2600" spc="-140">
                <a:latin typeface="Arial"/>
                <a:cs typeface="Arial"/>
              </a:rPr>
              <a:t>mechanics </a:t>
            </a:r>
            <a:r>
              <a:rPr dirty="0" sz="2600" spc="-75">
                <a:latin typeface="Arial"/>
                <a:cs typeface="Arial"/>
              </a:rPr>
              <a:t>which </a:t>
            </a:r>
            <a:r>
              <a:rPr dirty="0" sz="2600" spc="-145">
                <a:latin typeface="Arial"/>
                <a:cs typeface="Arial"/>
              </a:rPr>
              <a:t>deals </a:t>
            </a:r>
            <a:r>
              <a:rPr dirty="0" sz="2600" spc="15">
                <a:latin typeface="Arial"/>
                <a:cs typeface="Arial"/>
              </a:rPr>
              <a:t>with</a:t>
            </a:r>
            <a:r>
              <a:rPr dirty="0" sz="2600" spc="-470">
                <a:latin typeface="Arial"/>
                <a:cs typeface="Arial"/>
              </a:rPr>
              <a:t> </a:t>
            </a:r>
            <a:r>
              <a:rPr dirty="0" sz="2600" spc="-30">
                <a:latin typeface="Arial"/>
                <a:cs typeface="Arial"/>
              </a:rPr>
              <a:t>the  </a:t>
            </a:r>
            <a:r>
              <a:rPr dirty="0" sz="2600" spc="-120">
                <a:latin typeface="Arial"/>
                <a:cs typeface="Arial"/>
              </a:rPr>
              <a:t>forces and </a:t>
            </a:r>
            <a:r>
              <a:rPr dirty="0" sz="2600" spc="-5">
                <a:latin typeface="Arial"/>
                <a:cs typeface="Arial"/>
              </a:rPr>
              <a:t>their </a:t>
            </a:r>
            <a:r>
              <a:rPr dirty="0" sz="2600" spc="-90">
                <a:latin typeface="Arial"/>
                <a:cs typeface="Arial"/>
              </a:rPr>
              <a:t>effects </a:t>
            </a:r>
            <a:r>
              <a:rPr dirty="0" sz="2600" spc="-45">
                <a:latin typeface="Arial"/>
                <a:cs typeface="Arial"/>
              </a:rPr>
              <a:t>while </a:t>
            </a:r>
            <a:r>
              <a:rPr dirty="0" sz="2600" spc="-90">
                <a:latin typeface="Arial"/>
                <a:cs typeface="Arial"/>
              </a:rPr>
              <a:t>acting </a:t>
            </a:r>
            <a:r>
              <a:rPr dirty="0" sz="2600" spc="-85">
                <a:latin typeface="Arial"/>
                <a:cs typeface="Arial"/>
              </a:rPr>
              <a:t>upon </a:t>
            </a:r>
            <a:r>
              <a:rPr dirty="0" sz="2600" spc="-114">
                <a:latin typeface="Arial"/>
                <a:cs typeface="Arial"/>
              </a:rPr>
              <a:t>bodies </a:t>
            </a:r>
            <a:r>
              <a:rPr dirty="0" sz="2600" spc="-75">
                <a:latin typeface="Arial"/>
                <a:cs typeface="Arial"/>
              </a:rPr>
              <a:t>which </a:t>
            </a:r>
            <a:r>
              <a:rPr dirty="0" sz="2600" spc="-114">
                <a:latin typeface="Arial"/>
                <a:cs typeface="Arial"/>
              </a:rPr>
              <a:t>are </a:t>
            </a:r>
            <a:r>
              <a:rPr dirty="0" sz="2600" spc="-40">
                <a:latin typeface="Arial"/>
                <a:cs typeface="Arial"/>
              </a:rPr>
              <a:t>at  </a:t>
            </a:r>
            <a:r>
              <a:rPr dirty="0" sz="2600" spc="-75">
                <a:latin typeface="Arial"/>
                <a:cs typeface="Arial"/>
              </a:rPr>
              <a:t>rest </a:t>
            </a:r>
            <a:r>
              <a:rPr dirty="0" sz="2600" spc="-130">
                <a:latin typeface="Arial"/>
                <a:cs typeface="Arial"/>
              </a:rPr>
              <a:t>is </a:t>
            </a:r>
            <a:r>
              <a:rPr dirty="0" sz="2600" spc="-105">
                <a:latin typeface="Arial"/>
                <a:cs typeface="Arial"/>
              </a:rPr>
              <a:t>called</a:t>
            </a:r>
            <a:r>
              <a:rPr dirty="0" sz="2600" spc="-254">
                <a:latin typeface="Arial"/>
                <a:cs typeface="Arial"/>
              </a:rPr>
              <a:t> </a:t>
            </a:r>
            <a:r>
              <a:rPr dirty="0" sz="2600" spc="-100">
                <a:latin typeface="Arial"/>
                <a:cs typeface="Arial"/>
              </a:rPr>
              <a:t>statics.</a:t>
            </a:r>
            <a:endParaRPr sz="2600">
              <a:latin typeface="Arial"/>
              <a:cs typeface="Arial"/>
            </a:endParaRPr>
          </a:p>
          <a:p>
            <a:pPr marL="280670" marR="128270" indent="-267970">
              <a:lnSpc>
                <a:spcPct val="80000"/>
              </a:lnSpc>
              <a:spcBef>
                <a:spcPts val="630"/>
              </a:spcBef>
              <a:buFont typeface="Arial"/>
              <a:buAutoNum type="arabicPeriod"/>
              <a:tabLst>
                <a:tab pos="337820" algn="l"/>
              </a:tabLst>
            </a:pPr>
            <a:r>
              <a:rPr dirty="0" sz="2600" spc="-120" b="1">
                <a:latin typeface="Trebuchet MS"/>
                <a:cs typeface="Trebuchet MS"/>
              </a:rPr>
              <a:t>Dynamics</a:t>
            </a:r>
            <a:r>
              <a:rPr dirty="0" sz="2600" spc="-120">
                <a:latin typeface="Arial"/>
                <a:cs typeface="Arial"/>
              </a:rPr>
              <a:t>: </a:t>
            </a:r>
            <a:r>
              <a:rPr dirty="0" sz="2600" spc="-190">
                <a:latin typeface="Arial"/>
                <a:cs typeface="Arial"/>
              </a:rPr>
              <a:t>The </a:t>
            </a:r>
            <a:r>
              <a:rPr dirty="0" sz="2600" spc="-110">
                <a:latin typeface="Arial"/>
                <a:cs typeface="Arial"/>
              </a:rPr>
              <a:t>branch </a:t>
            </a:r>
            <a:r>
              <a:rPr dirty="0" sz="2600" spc="-5">
                <a:latin typeface="Arial"/>
                <a:cs typeface="Arial"/>
              </a:rPr>
              <a:t>of </a:t>
            </a:r>
            <a:r>
              <a:rPr dirty="0" sz="2600" spc="-80">
                <a:latin typeface="Arial"/>
                <a:cs typeface="Arial"/>
              </a:rPr>
              <a:t>applied </a:t>
            </a:r>
            <a:r>
              <a:rPr dirty="0" sz="2600" spc="-140">
                <a:latin typeface="Arial"/>
                <a:cs typeface="Arial"/>
              </a:rPr>
              <a:t>mechanics </a:t>
            </a:r>
            <a:r>
              <a:rPr dirty="0" sz="2600" spc="-75">
                <a:latin typeface="Arial"/>
                <a:cs typeface="Arial"/>
              </a:rPr>
              <a:t>which </a:t>
            </a:r>
            <a:r>
              <a:rPr dirty="0" sz="2600" spc="-145">
                <a:latin typeface="Arial"/>
                <a:cs typeface="Arial"/>
              </a:rPr>
              <a:t>deals </a:t>
            </a:r>
            <a:r>
              <a:rPr dirty="0" sz="2600" spc="15">
                <a:latin typeface="Arial"/>
                <a:cs typeface="Arial"/>
              </a:rPr>
              <a:t>with  </a:t>
            </a:r>
            <a:r>
              <a:rPr dirty="0" sz="2600" spc="-30">
                <a:latin typeface="Arial"/>
                <a:cs typeface="Arial"/>
              </a:rPr>
              <a:t>the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 spc="-120">
                <a:latin typeface="Arial"/>
                <a:cs typeface="Arial"/>
              </a:rPr>
              <a:t>forces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 spc="-120">
                <a:latin typeface="Arial"/>
                <a:cs typeface="Arial"/>
              </a:rPr>
              <a:t>and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5">
                <a:latin typeface="Arial"/>
                <a:cs typeface="Arial"/>
              </a:rPr>
              <a:t>their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 spc="-90">
                <a:latin typeface="Arial"/>
                <a:cs typeface="Arial"/>
              </a:rPr>
              <a:t>effects</a:t>
            </a:r>
            <a:r>
              <a:rPr dirty="0" sz="2600" spc="-165">
                <a:latin typeface="Arial"/>
                <a:cs typeface="Arial"/>
              </a:rPr>
              <a:t> </a:t>
            </a:r>
            <a:r>
              <a:rPr dirty="0" sz="2600" spc="-45">
                <a:latin typeface="Arial"/>
                <a:cs typeface="Arial"/>
              </a:rPr>
              <a:t>while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 spc="-90">
                <a:latin typeface="Arial"/>
                <a:cs typeface="Arial"/>
              </a:rPr>
              <a:t>acting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 spc="-85">
                <a:latin typeface="Arial"/>
                <a:cs typeface="Arial"/>
              </a:rPr>
              <a:t>upon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 spc="-114">
                <a:latin typeface="Arial"/>
                <a:cs typeface="Arial"/>
              </a:rPr>
              <a:t>bodies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 spc="-75">
                <a:latin typeface="Arial"/>
                <a:cs typeface="Arial"/>
              </a:rPr>
              <a:t>which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 spc="-114">
                <a:latin typeface="Arial"/>
                <a:cs typeface="Arial"/>
              </a:rPr>
              <a:t>are  </a:t>
            </a:r>
            <a:r>
              <a:rPr dirty="0" sz="2600" spc="-30">
                <a:latin typeface="Arial"/>
                <a:cs typeface="Arial"/>
              </a:rPr>
              <a:t>in </a:t>
            </a:r>
            <a:r>
              <a:rPr dirty="0" sz="2600" spc="-25">
                <a:latin typeface="Arial"/>
                <a:cs typeface="Arial"/>
              </a:rPr>
              <a:t>motion </a:t>
            </a:r>
            <a:r>
              <a:rPr dirty="0" sz="2600" spc="-135">
                <a:latin typeface="Arial"/>
                <a:cs typeface="Arial"/>
              </a:rPr>
              <a:t>is </a:t>
            </a:r>
            <a:r>
              <a:rPr dirty="0" sz="2600" spc="-105">
                <a:latin typeface="Arial"/>
                <a:cs typeface="Arial"/>
              </a:rPr>
              <a:t>called</a:t>
            </a:r>
            <a:r>
              <a:rPr dirty="0" sz="2600" spc="-375">
                <a:latin typeface="Arial"/>
                <a:cs typeface="Arial"/>
              </a:rPr>
              <a:t> </a:t>
            </a:r>
            <a:r>
              <a:rPr dirty="0" sz="2600" spc="-130">
                <a:latin typeface="Arial"/>
                <a:cs typeface="Arial"/>
              </a:rPr>
              <a:t>dynamics.</a:t>
            </a:r>
            <a:endParaRPr sz="2600">
              <a:latin typeface="Arial"/>
              <a:cs typeface="Arial"/>
            </a:endParaRPr>
          </a:p>
          <a:p>
            <a:pPr marL="280670">
              <a:lnSpc>
                <a:spcPts val="2495"/>
              </a:lnSpc>
            </a:pPr>
            <a:r>
              <a:rPr dirty="0" sz="2600" spc="40">
                <a:latin typeface="Arial"/>
                <a:cs typeface="Arial"/>
              </a:rPr>
              <a:t>It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 spc="-135">
                <a:latin typeface="Arial"/>
                <a:cs typeface="Arial"/>
              </a:rPr>
              <a:t>is</a:t>
            </a:r>
            <a:r>
              <a:rPr dirty="0" sz="2600" spc="-150">
                <a:latin typeface="Arial"/>
                <a:cs typeface="Arial"/>
              </a:rPr>
              <a:t> </a:t>
            </a:r>
            <a:r>
              <a:rPr dirty="0" sz="2600" spc="-5">
                <a:latin typeface="Arial"/>
                <a:cs typeface="Arial"/>
              </a:rPr>
              <a:t>further</a:t>
            </a:r>
            <a:r>
              <a:rPr dirty="0" sz="2600" spc="-155">
                <a:latin typeface="Arial"/>
                <a:cs typeface="Arial"/>
              </a:rPr>
              <a:t> </a:t>
            </a:r>
            <a:r>
              <a:rPr dirty="0" sz="2600" spc="-75">
                <a:latin typeface="Arial"/>
                <a:cs typeface="Arial"/>
              </a:rPr>
              <a:t>divided</a:t>
            </a:r>
            <a:r>
              <a:rPr dirty="0" sz="2600" spc="-16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into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 spc="10">
                <a:latin typeface="Arial"/>
                <a:cs typeface="Arial"/>
              </a:rPr>
              <a:t>two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 spc="-85">
                <a:latin typeface="Arial"/>
                <a:cs typeface="Arial"/>
              </a:rPr>
              <a:t>types:</a:t>
            </a:r>
            <a:endParaRPr sz="2600">
              <a:latin typeface="Arial"/>
              <a:cs typeface="Arial"/>
            </a:endParaRPr>
          </a:p>
          <a:p>
            <a:pPr marL="280670" marR="773430" indent="-44450">
              <a:lnSpc>
                <a:spcPct val="80000"/>
              </a:lnSpc>
              <a:spcBef>
                <a:spcPts val="625"/>
              </a:spcBef>
            </a:pPr>
            <a:r>
              <a:rPr dirty="0" sz="2600" spc="-215" b="1" i="1">
                <a:latin typeface="Arial"/>
                <a:cs typeface="Arial"/>
              </a:rPr>
              <a:t>Kinetics: </a:t>
            </a:r>
            <a:r>
              <a:rPr dirty="0" sz="2600" spc="-190">
                <a:latin typeface="Arial"/>
                <a:cs typeface="Arial"/>
              </a:rPr>
              <a:t>The </a:t>
            </a:r>
            <a:r>
              <a:rPr dirty="0" sz="2600" spc="-110">
                <a:latin typeface="Arial"/>
                <a:cs typeface="Arial"/>
              </a:rPr>
              <a:t>branch </a:t>
            </a:r>
            <a:r>
              <a:rPr dirty="0" sz="2600" spc="-5">
                <a:latin typeface="Arial"/>
                <a:cs typeface="Arial"/>
              </a:rPr>
              <a:t>of </a:t>
            </a:r>
            <a:r>
              <a:rPr dirty="0" sz="2600" spc="-135">
                <a:latin typeface="Arial"/>
                <a:cs typeface="Arial"/>
              </a:rPr>
              <a:t>dynamics </a:t>
            </a:r>
            <a:r>
              <a:rPr dirty="0" sz="2600" spc="-75">
                <a:latin typeface="Arial"/>
                <a:cs typeface="Arial"/>
              </a:rPr>
              <a:t>which </a:t>
            </a:r>
            <a:r>
              <a:rPr dirty="0" sz="2600" spc="-145">
                <a:latin typeface="Arial"/>
                <a:cs typeface="Arial"/>
              </a:rPr>
              <a:t>deals </a:t>
            </a:r>
            <a:r>
              <a:rPr dirty="0" sz="2600" spc="15">
                <a:latin typeface="Arial"/>
                <a:cs typeface="Arial"/>
              </a:rPr>
              <a:t>with </a:t>
            </a:r>
            <a:r>
              <a:rPr dirty="0" sz="2600" spc="-25">
                <a:latin typeface="Arial"/>
                <a:cs typeface="Arial"/>
              </a:rPr>
              <a:t>the  </a:t>
            </a:r>
            <a:r>
              <a:rPr dirty="0" sz="2600" spc="-65">
                <a:latin typeface="Arial"/>
                <a:cs typeface="Arial"/>
              </a:rPr>
              <a:t>relationship </a:t>
            </a:r>
            <a:r>
              <a:rPr dirty="0" sz="2600" spc="-75">
                <a:latin typeface="Arial"/>
                <a:cs typeface="Arial"/>
              </a:rPr>
              <a:t>between </a:t>
            </a:r>
            <a:r>
              <a:rPr dirty="0" sz="2600" spc="-25">
                <a:latin typeface="Arial"/>
                <a:cs typeface="Arial"/>
              </a:rPr>
              <a:t>motion </a:t>
            </a:r>
            <a:r>
              <a:rPr dirty="0" sz="2600" spc="-5">
                <a:latin typeface="Arial"/>
                <a:cs typeface="Arial"/>
              </a:rPr>
              <a:t>of</a:t>
            </a:r>
            <a:r>
              <a:rPr dirty="0" sz="2600" spc="-509">
                <a:latin typeface="Arial"/>
                <a:cs typeface="Arial"/>
              </a:rPr>
              <a:t> </a:t>
            </a:r>
            <a:r>
              <a:rPr dirty="0" sz="2600" spc="-114">
                <a:latin typeface="Arial"/>
                <a:cs typeface="Arial"/>
              </a:rPr>
              <a:t>bodies </a:t>
            </a:r>
            <a:r>
              <a:rPr dirty="0" sz="2600" spc="-120">
                <a:latin typeface="Arial"/>
                <a:cs typeface="Arial"/>
              </a:rPr>
              <a:t>and forces </a:t>
            </a:r>
            <a:r>
              <a:rPr dirty="0" sz="2600" spc="-155">
                <a:latin typeface="Arial"/>
                <a:cs typeface="Arial"/>
              </a:rPr>
              <a:t>causing  </a:t>
            </a:r>
            <a:r>
              <a:rPr dirty="0" sz="2600" spc="-25">
                <a:latin typeface="Arial"/>
                <a:cs typeface="Arial"/>
              </a:rPr>
              <a:t>motion </a:t>
            </a:r>
            <a:r>
              <a:rPr dirty="0" sz="2600" spc="-135">
                <a:latin typeface="Arial"/>
                <a:cs typeface="Arial"/>
              </a:rPr>
              <a:t>is </a:t>
            </a:r>
            <a:r>
              <a:rPr dirty="0" sz="2600" spc="-105">
                <a:latin typeface="Arial"/>
                <a:cs typeface="Arial"/>
              </a:rPr>
              <a:t>called</a:t>
            </a:r>
            <a:r>
              <a:rPr dirty="0" sz="2600" spc="-260">
                <a:latin typeface="Arial"/>
                <a:cs typeface="Arial"/>
              </a:rPr>
              <a:t> </a:t>
            </a:r>
            <a:r>
              <a:rPr dirty="0" sz="2600" spc="-80">
                <a:latin typeface="Arial"/>
                <a:cs typeface="Arial"/>
              </a:rPr>
              <a:t>kinetics.</a:t>
            </a:r>
            <a:endParaRPr sz="2600">
              <a:latin typeface="Arial"/>
              <a:cs typeface="Arial"/>
            </a:endParaRPr>
          </a:p>
          <a:p>
            <a:pPr marL="280670" marR="5080" indent="-44450">
              <a:lnSpc>
                <a:spcPct val="80000"/>
              </a:lnSpc>
              <a:spcBef>
                <a:spcPts val="625"/>
              </a:spcBef>
            </a:pPr>
            <a:r>
              <a:rPr dirty="0" sz="2600" spc="-204" b="1" i="1">
                <a:latin typeface="Arial"/>
                <a:cs typeface="Arial"/>
              </a:rPr>
              <a:t>Kinematics: </a:t>
            </a:r>
            <a:r>
              <a:rPr dirty="0" sz="2600" spc="-190">
                <a:latin typeface="Arial"/>
                <a:cs typeface="Arial"/>
              </a:rPr>
              <a:t>The </a:t>
            </a:r>
            <a:r>
              <a:rPr dirty="0" sz="2600" spc="-110">
                <a:latin typeface="Arial"/>
                <a:cs typeface="Arial"/>
              </a:rPr>
              <a:t>branch </a:t>
            </a:r>
            <a:r>
              <a:rPr dirty="0" sz="2600" spc="-5">
                <a:latin typeface="Arial"/>
                <a:cs typeface="Arial"/>
              </a:rPr>
              <a:t>of </a:t>
            </a:r>
            <a:r>
              <a:rPr dirty="0" sz="2600" spc="-135">
                <a:latin typeface="Arial"/>
                <a:cs typeface="Arial"/>
              </a:rPr>
              <a:t>dynamics </a:t>
            </a:r>
            <a:r>
              <a:rPr dirty="0" sz="2600" spc="-75">
                <a:latin typeface="Arial"/>
                <a:cs typeface="Arial"/>
              </a:rPr>
              <a:t>which </a:t>
            </a:r>
            <a:r>
              <a:rPr dirty="0" sz="2600" spc="-145">
                <a:latin typeface="Arial"/>
                <a:cs typeface="Arial"/>
              </a:rPr>
              <a:t>deals </a:t>
            </a:r>
            <a:r>
              <a:rPr dirty="0" sz="2600" spc="15">
                <a:latin typeface="Arial"/>
                <a:cs typeface="Arial"/>
              </a:rPr>
              <a:t>with </a:t>
            </a:r>
            <a:r>
              <a:rPr dirty="0" sz="2600" spc="-25">
                <a:latin typeface="Arial"/>
                <a:cs typeface="Arial"/>
              </a:rPr>
              <a:t>motion</a:t>
            </a:r>
            <a:r>
              <a:rPr dirty="0" sz="2600" spc="-42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of  </a:t>
            </a:r>
            <a:r>
              <a:rPr dirty="0" sz="2600" spc="-110">
                <a:latin typeface="Arial"/>
                <a:cs typeface="Arial"/>
              </a:rPr>
              <a:t>bodies </a:t>
            </a:r>
            <a:r>
              <a:rPr dirty="0" sz="2600" spc="10">
                <a:latin typeface="Arial"/>
                <a:cs typeface="Arial"/>
              </a:rPr>
              <a:t>without </a:t>
            </a:r>
            <a:r>
              <a:rPr dirty="0" sz="2600" spc="-105">
                <a:latin typeface="Arial"/>
                <a:cs typeface="Arial"/>
              </a:rPr>
              <a:t>considering </a:t>
            </a:r>
            <a:r>
              <a:rPr dirty="0" sz="2600" spc="-25">
                <a:latin typeface="Arial"/>
                <a:cs typeface="Arial"/>
              </a:rPr>
              <a:t>the </a:t>
            </a:r>
            <a:r>
              <a:rPr dirty="0" sz="2600" spc="-120">
                <a:latin typeface="Arial"/>
                <a:cs typeface="Arial"/>
              </a:rPr>
              <a:t>forces </a:t>
            </a:r>
            <a:r>
              <a:rPr dirty="0" sz="2600" spc="-70">
                <a:latin typeface="Arial"/>
                <a:cs typeface="Arial"/>
              </a:rPr>
              <a:t>which </a:t>
            </a:r>
            <a:r>
              <a:rPr dirty="0" sz="2600" spc="-190">
                <a:latin typeface="Arial"/>
                <a:cs typeface="Arial"/>
              </a:rPr>
              <a:t>cause </a:t>
            </a:r>
            <a:r>
              <a:rPr dirty="0" sz="2600" spc="-25">
                <a:latin typeface="Arial"/>
                <a:cs typeface="Arial"/>
              </a:rPr>
              <a:t>motion </a:t>
            </a:r>
            <a:r>
              <a:rPr dirty="0" sz="2600" spc="-130">
                <a:latin typeface="Arial"/>
                <a:cs typeface="Arial"/>
              </a:rPr>
              <a:t>is  </a:t>
            </a:r>
            <a:r>
              <a:rPr dirty="0" sz="2600" spc="-105">
                <a:latin typeface="Arial"/>
                <a:cs typeface="Arial"/>
              </a:rPr>
              <a:t>called</a:t>
            </a:r>
            <a:r>
              <a:rPr dirty="0" sz="2600" spc="-150">
                <a:latin typeface="Arial"/>
                <a:cs typeface="Arial"/>
              </a:rPr>
              <a:t> </a:t>
            </a:r>
            <a:r>
              <a:rPr dirty="0" sz="2600" spc="-95">
                <a:latin typeface="Arial"/>
                <a:cs typeface="Arial"/>
              </a:rPr>
              <a:t>kinematics.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584" y="3759"/>
            <a:ext cx="332359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35"/>
              <a:t>Physical</a:t>
            </a:r>
            <a:r>
              <a:rPr dirty="0" sz="3600" spc="-225"/>
              <a:t> </a:t>
            </a:r>
            <a:r>
              <a:rPr dirty="0" sz="3600" spc="-185"/>
              <a:t>Quantity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9512" y="644398"/>
            <a:ext cx="8586470" cy="3609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4320" marR="625475" indent="-100965">
              <a:lnSpc>
                <a:spcPct val="100000"/>
              </a:lnSpc>
              <a:spcBef>
                <a:spcPts val="95"/>
              </a:spcBef>
            </a:pPr>
            <a:r>
              <a:rPr dirty="0" sz="2800" spc="-175">
                <a:latin typeface="Arial"/>
                <a:cs typeface="Arial"/>
              </a:rPr>
              <a:t>Any </a:t>
            </a:r>
            <a:r>
              <a:rPr dirty="0" sz="2800" spc="-45">
                <a:latin typeface="Arial"/>
                <a:cs typeface="Arial"/>
              </a:rPr>
              <a:t>quantity </a:t>
            </a:r>
            <a:r>
              <a:rPr dirty="0" sz="2800" spc="-80">
                <a:latin typeface="Arial"/>
                <a:cs typeface="Arial"/>
              </a:rPr>
              <a:t>which </a:t>
            </a:r>
            <a:r>
              <a:rPr dirty="0" sz="2800" spc="-185">
                <a:latin typeface="Arial"/>
                <a:cs typeface="Arial"/>
              </a:rPr>
              <a:t>can </a:t>
            </a:r>
            <a:r>
              <a:rPr dirty="0" sz="2800" spc="-130">
                <a:latin typeface="Arial"/>
                <a:cs typeface="Arial"/>
              </a:rPr>
              <a:t>be </a:t>
            </a:r>
            <a:r>
              <a:rPr dirty="0" sz="2800" spc="-145">
                <a:latin typeface="Arial"/>
                <a:cs typeface="Arial"/>
              </a:rPr>
              <a:t>measured is </a:t>
            </a:r>
            <a:r>
              <a:rPr dirty="0" sz="2800" spc="-114">
                <a:latin typeface="Arial"/>
                <a:cs typeface="Arial"/>
              </a:rPr>
              <a:t>called </a:t>
            </a:r>
            <a:r>
              <a:rPr dirty="0" sz="2800" spc="-145">
                <a:latin typeface="Arial"/>
                <a:cs typeface="Arial"/>
              </a:rPr>
              <a:t>physical  </a:t>
            </a:r>
            <a:r>
              <a:rPr dirty="0" sz="2800" spc="-70">
                <a:latin typeface="Arial"/>
                <a:cs typeface="Arial"/>
              </a:rPr>
              <a:t>quantity. </a:t>
            </a:r>
            <a:r>
              <a:rPr dirty="0" sz="2800" spc="-160">
                <a:latin typeface="Arial"/>
                <a:cs typeface="Arial"/>
              </a:rPr>
              <a:t>There </a:t>
            </a:r>
            <a:r>
              <a:rPr dirty="0" sz="2800" spc="-130">
                <a:latin typeface="Arial"/>
                <a:cs typeface="Arial"/>
              </a:rPr>
              <a:t>are </a:t>
            </a:r>
            <a:r>
              <a:rPr dirty="0" sz="2800" spc="5">
                <a:latin typeface="Arial"/>
                <a:cs typeface="Arial"/>
              </a:rPr>
              <a:t>two </a:t>
            </a:r>
            <a:r>
              <a:rPr dirty="0" sz="2800" spc="-110">
                <a:latin typeface="Arial"/>
                <a:cs typeface="Arial"/>
              </a:rPr>
              <a:t>types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145">
                <a:latin typeface="Arial"/>
                <a:cs typeface="Arial"/>
              </a:rPr>
              <a:t>physical</a:t>
            </a:r>
            <a:r>
              <a:rPr dirty="0" sz="2800" spc="-475">
                <a:latin typeface="Arial"/>
                <a:cs typeface="Arial"/>
              </a:rPr>
              <a:t> </a:t>
            </a:r>
            <a:r>
              <a:rPr dirty="0" sz="2800" spc="-65">
                <a:latin typeface="Arial"/>
                <a:cs typeface="Arial"/>
              </a:rPr>
              <a:t>quantities:</a:t>
            </a:r>
            <a:endParaRPr sz="2800">
              <a:latin typeface="Arial"/>
              <a:cs typeface="Arial"/>
            </a:endParaRPr>
          </a:p>
          <a:p>
            <a:pPr marL="274320" marR="331470" indent="-261620">
              <a:lnSpc>
                <a:spcPct val="100000"/>
              </a:lnSpc>
              <a:spcBef>
                <a:spcPts val="670"/>
              </a:spcBef>
              <a:buFont typeface="Arial"/>
              <a:buAutoNum type="arabicPeriod"/>
              <a:tabLst>
                <a:tab pos="365125" algn="l"/>
              </a:tabLst>
            </a:pPr>
            <a:r>
              <a:rPr dirty="0" sz="2800" spc="-195" b="1" i="1">
                <a:latin typeface="Arial"/>
                <a:cs typeface="Arial"/>
              </a:rPr>
              <a:t>Fundamental </a:t>
            </a:r>
            <a:r>
              <a:rPr dirty="0" sz="2800" spc="-175" b="1" i="1">
                <a:latin typeface="Arial"/>
                <a:cs typeface="Arial"/>
              </a:rPr>
              <a:t>or </a:t>
            </a:r>
            <a:r>
              <a:rPr dirty="0" sz="2800" spc="-254" b="1" i="1">
                <a:latin typeface="Arial"/>
                <a:cs typeface="Arial"/>
              </a:rPr>
              <a:t>basic </a:t>
            </a:r>
            <a:r>
              <a:rPr dirty="0" sz="2800" spc="-160" b="1" i="1">
                <a:latin typeface="Arial"/>
                <a:cs typeface="Arial"/>
              </a:rPr>
              <a:t>quantities: </a:t>
            </a:r>
            <a:r>
              <a:rPr dirty="0" sz="2800" spc="-204">
                <a:latin typeface="Arial"/>
                <a:cs typeface="Arial"/>
              </a:rPr>
              <a:t>The </a:t>
            </a:r>
            <a:r>
              <a:rPr dirty="0" sz="2800" spc="-60">
                <a:latin typeface="Arial"/>
                <a:cs typeface="Arial"/>
              </a:rPr>
              <a:t>mutually  </a:t>
            </a:r>
            <a:r>
              <a:rPr dirty="0" sz="2800" spc="-90">
                <a:latin typeface="Arial"/>
                <a:cs typeface="Arial"/>
              </a:rPr>
              <a:t>independent </a:t>
            </a:r>
            <a:r>
              <a:rPr dirty="0" sz="2800" spc="-70">
                <a:latin typeface="Arial"/>
                <a:cs typeface="Arial"/>
              </a:rPr>
              <a:t>quantities </a:t>
            </a:r>
            <a:r>
              <a:rPr dirty="0" sz="2800" spc="-130">
                <a:latin typeface="Arial"/>
                <a:cs typeface="Arial"/>
              </a:rPr>
              <a:t>are </a:t>
            </a:r>
            <a:r>
              <a:rPr dirty="0" sz="2800" spc="-120">
                <a:latin typeface="Arial"/>
                <a:cs typeface="Arial"/>
              </a:rPr>
              <a:t>called </a:t>
            </a:r>
            <a:r>
              <a:rPr dirty="0" sz="2800" spc="-85">
                <a:latin typeface="Arial"/>
                <a:cs typeface="Arial"/>
              </a:rPr>
              <a:t>fundamental </a:t>
            </a:r>
            <a:r>
              <a:rPr dirty="0" sz="2800" spc="-25">
                <a:latin typeface="Arial"/>
                <a:cs typeface="Arial"/>
              </a:rPr>
              <a:t>or</a:t>
            </a:r>
            <a:r>
              <a:rPr dirty="0" sz="2800" spc="-190">
                <a:latin typeface="Arial"/>
                <a:cs typeface="Arial"/>
              </a:rPr>
              <a:t> </a:t>
            </a:r>
            <a:r>
              <a:rPr dirty="0" sz="2800" spc="-170">
                <a:latin typeface="Arial"/>
                <a:cs typeface="Arial"/>
              </a:rPr>
              <a:t>basic  </a:t>
            </a:r>
            <a:r>
              <a:rPr dirty="0" sz="2800" spc="-70">
                <a:latin typeface="Arial"/>
                <a:cs typeface="Arial"/>
              </a:rPr>
              <a:t>quantities.</a:t>
            </a:r>
            <a:endParaRPr sz="2800">
              <a:latin typeface="Arial"/>
              <a:cs typeface="Arial"/>
            </a:endParaRPr>
          </a:p>
          <a:p>
            <a:pPr marL="274320" marR="5080" indent="-180975">
              <a:lnSpc>
                <a:spcPct val="100000"/>
              </a:lnSpc>
              <a:spcBef>
                <a:spcPts val="675"/>
              </a:spcBef>
              <a:buFont typeface="Arial"/>
              <a:buAutoNum type="arabicPeriod"/>
              <a:tabLst>
                <a:tab pos="445770" algn="l"/>
              </a:tabLst>
            </a:pPr>
            <a:r>
              <a:rPr dirty="0" sz="2800" spc="-165" b="1">
                <a:latin typeface="Trebuchet MS"/>
                <a:cs typeface="Trebuchet MS"/>
              </a:rPr>
              <a:t>Derived </a:t>
            </a:r>
            <a:r>
              <a:rPr dirty="0" sz="2800" spc="-155" b="1">
                <a:latin typeface="Trebuchet MS"/>
                <a:cs typeface="Trebuchet MS"/>
              </a:rPr>
              <a:t>Quantities: </a:t>
            </a:r>
            <a:r>
              <a:rPr dirty="0" sz="2800" spc="-204">
                <a:latin typeface="Arial"/>
                <a:cs typeface="Arial"/>
              </a:rPr>
              <a:t>The </a:t>
            </a:r>
            <a:r>
              <a:rPr dirty="0" sz="2800" spc="-70">
                <a:latin typeface="Arial"/>
                <a:cs typeface="Arial"/>
              </a:rPr>
              <a:t>quantities </a:t>
            </a:r>
            <a:r>
              <a:rPr dirty="0" sz="2800" spc="-80">
                <a:latin typeface="Arial"/>
                <a:cs typeface="Arial"/>
              </a:rPr>
              <a:t>which </a:t>
            </a:r>
            <a:r>
              <a:rPr dirty="0" sz="2800" spc="-185">
                <a:latin typeface="Arial"/>
                <a:cs typeface="Arial"/>
              </a:rPr>
              <a:t>can </a:t>
            </a:r>
            <a:r>
              <a:rPr dirty="0" sz="2800" spc="-135">
                <a:latin typeface="Arial"/>
                <a:cs typeface="Arial"/>
              </a:rPr>
              <a:t>be  </a:t>
            </a:r>
            <a:r>
              <a:rPr dirty="0" sz="2800" spc="-175">
                <a:latin typeface="Arial"/>
                <a:cs typeface="Arial"/>
              </a:rPr>
              <a:t>expressed </a:t>
            </a:r>
            <a:r>
              <a:rPr dirty="0" sz="2800" spc="-35">
                <a:latin typeface="Arial"/>
                <a:cs typeface="Arial"/>
              </a:rPr>
              <a:t>in </a:t>
            </a:r>
            <a:r>
              <a:rPr dirty="0" sz="2800" spc="-85">
                <a:latin typeface="Arial"/>
                <a:cs typeface="Arial"/>
              </a:rPr>
              <a:t>terms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85">
                <a:latin typeface="Arial"/>
                <a:cs typeface="Arial"/>
              </a:rPr>
              <a:t>fundamental </a:t>
            </a:r>
            <a:r>
              <a:rPr dirty="0" sz="2800" spc="-25">
                <a:latin typeface="Arial"/>
                <a:cs typeface="Arial"/>
              </a:rPr>
              <a:t>or </a:t>
            </a:r>
            <a:r>
              <a:rPr dirty="0" sz="2800" spc="-170">
                <a:latin typeface="Arial"/>
                <a:cs typeface="Arial"/>
              </a:rPr>
              <a:t>basic </a:t>
            </a:r>
            <a:r>
              <a:rPr dirty="0" sz="2800" spc="-70">
                <a:latin typeface="Arial"/>
                <a:cs typeface="Arial"/>
              </a:rPr>
              <a:t>quantities</a:t>
            </a:r>
            <a:r>
              <a:rPr dirty="0" sz="2800" spc="-405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are  </a:t>
            </a:r>
            <a:r>
              <a:rPr dirty="0" sz="2800" spc="-114">
                <a:latin typeface="Arial"/>
                <a:cs typeface="Arial"/>
              </a:rPr>
              <a:t>called </a:t>
            </a:r>
            <a:r>
              <a:rPr dirty="0" sz="2800" spc="-95">
                <a:latin typeface="Arial"/>
                <a:cs typeface="Arial"/>
              </a:rPr>
              <a:t>derived </a:t>
            </a:r>
            <a:r>
              <a:rPr dirty="0" sz="2800" spc="-70">
                <a:latin typeface="Arial"/>
                <a:cs typeface="Arial"/>
              </a:rPr>
              <a:t>quantities</a:t>
            </a:r>
            <a:r>
              <a:rPr dirty="0" sz="2800" spc="-185">
                <a:latin typeface="Arial"/>
                <a:cs typeface="Arial"/>
              </a:rPr>
              <a:t> </a:t>
            </a:r>
            <a:r>
              <a:rPr dirty="0" sz="2800" spc="-135">
                <a:latin typeface="Arial"/>
                <a:cs typeface="Arial"/>
              </a:rPr>
              <a:t>e.g.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229249"/>
            <a:ext cx="149860" cy="104965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8872" y="4229249"/>
            <a:ext cx="6575425" cy="1562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3345" marR="5080" indent="-81280">
              <a:lnSpc>
                <a:spcPct val="120000"/>
              </a:lnSpc>
              <a:spcBef>
                <a:spcPts val="95"/>
              </a:spcBef>
              <a:tabLst>
                <a:tab pos="4257040" algn="l"/>
              </a:tabLst>
            </a:pPr>
            <a:r>
              <a:rPr dirty="0" sz="2800" spc="-105">
                <a:latin typeface="Arial"/>
                <a:cs typeface="Arial"/>
              </a:rPr>
              <a:t>Velocity </a:t>
            </a:r>
            <a:r>
              <a:rPr dirty="0" sz="2800" spc="-245">
                <a:latin typeface="Arial"/>
                <a:cs typeface="Arial"/>
              </a:rPr>
              <a:t>= </a:t>
            </a:r>
            <a:r>
              <a:rPr dirty="0" sz="2800" spc="-95">
                <a:latin typeface="Arial"/>
                <a:cs typeface="Arial"/>
              </a:rPr>
              <a:t>Displacement/ </a:t>
            </a:r>
            <a:r>
              <a:rPr dirty="0" sz="2800" spc="-155">
                <a:latin typeface="Arial"/>
                <a:cs typeface="Arial"/>
              </a:rPr>
              <a:t>Time </a:t>
            </a:r>
            <a:r>
              <a:rPr dirty="0" sz="2800" spc="-245">
                <a:latin typeface="Arial"/>
                <a:cs typeface="Arial"/>
              </a:rPr>
              <a:t>= </a:t>
            </a:r>
            <a:r>
              <a:rPr dirty="0" sz="2800" spc="-110">
                <a:latin typeface="Arial"/>
                <a:cs typeface="Arial"/>
              </a:rPr>
              <a:t>Length/Time  </a:t>
            </a:r>
            <a:r>
              <a:rPr dirty="0" sz="2800" spc="-140">
                <a:latin typeface="Arial"/>
                <a:cs typeface="Arial"/>
              </a:rPr>
              <a:t>Linear </a:t>
            </a:r>
            <a:r>
              <a:rPr dirty="0" sz="2800" spc="-75">
                <a:latin typeface="Arial"/>
                <a:cs typeface="Arial"/>
              </a:rPr>
              <a:t>momentum </a:t>
            </a:r>
            <a:r>
              <a:rPr dirty="0" sz="2800" spc="-245">
                <a:latin typeface="Arial"/>
                <a:cs typeface="Arial"/>
              </a:rPr>
              <a:t>=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 spc="-195">
                <a:latin typeface="Arial"/>
                <a:cs typeface="Arial"/>
              </a:rPr>
              <a:t>Mass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90">
                <a:latin typeface="Arial"/>
                <a:cs typeface="Arial"/>
              </a:rPr>
              <a:t>x	</a:t>
            </a:r>
            <a:r>
              <a:rPr dirty="0" sz="2800" spc="-75">
                <a:latin typeface="Arial"/>
                <a:cs typeface="Arial"/>
              </a:rPr>
              <a:t>velocity</a:t>
            </a:r>
            <a:endParaRPr sz="2800">
              <a:latin typeface="Arial"/>
              <a:cs typeface="Arial"/>
            </a:endParaRPr>
          </a:p>
          <a:p>
            <a:pPr marL="3150870">
              <a:lnSpc>
                <a:spcPct val="100000"/>
              </a:lnSpc>
              <a:spcBef>
                <a:spcPts val="675"/>
              </a:spcBef>
            </a:pPr>
            <a:r>
              <a:rPr dirty="0" sz="2800" spc="-195">
                <a:latin typeface="Arial"/>
                <a:cs typeface="Arial"/>
              </a:rPr>
              <a:t>Mass </a:t>
            </a:r>
            <a:r>
              <a:rPr dirty="0" sz="2800" spc="-190">
                <a:latin typeface="Arial"/>
                <a:cs typeface="Arial"/>
              </a:rPr>
              <a:t>x </a:t>
            </a:r>
            <a:r>
              <a:rPr dirty="0" sz="2800" spc="-85">
                <a:latin typeface="Arial"/>
                <a:cs typeface="Arial"/>
              </a:rPr>
              <a:t>Length/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155">
                <a:latin typeface="Arial"/>
                <a:cs typeface="Arial"/>
              </a:rPr>
              <a:t>Time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5697" y="105613"/>
            <a:ext cx="63754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00"/>
              <a:t>Fundamental </a:t>
            </a:r>
            <a:r>
              <a:rPr dirty="0" sz="4400" spc="-265"/>
              <a:t>or </a:t>
            </a:r>
            <a:r>
              <a:rPr dirty="0" sz="4400" spc="-465"/>
              <a:t>Basic</a:t>
            </a:r>
            <a:r>
              <a:rPr dirty="0" sz="4400" spc="-145"/>
              <a:t> </a:t>
            </a:r>
            <a:r>
              <a:rPr dirty="0" sz="4400" spc="-295"/>
              <a:t>Units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1124711"/>
          <a:ext cx="8232775" cy="5401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1625"/>
                <a:gridCol w="4111625"/>
              </a:tblGrid>
              <a:tr h="690880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800" spc="-145" b="1">
                          <a:latin typeface="Trebuchet MS"/>
                          <a:cs typeface="Trebuchet MS"/>
                        </a:rPr>
                        <a:t>Quantity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B="0" marT="19685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800" spc="-130" b="1">
                          <a:latin typeface="Trebuchet MS"/>
                          <a:cs typeface="Trebuchet MS"/>
                        </a:rPr>
                        <a:t>Unit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</a:tr>
              <a:tr h="6559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800" spc="-195">
                          <a:latin typeface="Arial"/>
                          <a:cs typeface="Arial"/>
                        </a:rPr>
                        <a:t>Mass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800" spc="-135">
                          <a:latin typeface="Arial"/>
                          <a:cs typeface="Arial"/>
                        </a:rPr>
                        <a:t>kilogram(Kg)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 spc="-150">
                          <a:latin typeface="Arial"/>
                          <a:cs typeface="Arial"/>
                        </a:rPr>
                        <a:t>Length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 spc="-75">
                          <a:latin typeface="Arial"/>
                          <a:cs typeface="Arial"/>
                        </a:rPr>
                        <a:t>metre(m)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75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 spc="-155">
                          <a:latin typeface="Arial"/>
                          <a:cs typeface="Arial"/>
                        </a:rPr>
                        <a:t>Time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 spc="-200">
                          <a:latin typeface="Arial"/>
                          <a:cs typeface="Arial"/>
                        </a:rPr>
                        <a:t>Second(s)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 spc="-114">
                          <a:latin typeface="Arial"/>
                          <a:cs typeface="Arial"/>
                        </a:rPr>
                        <a:t>Electric</a:t>
                      </a:r>
                      <a:r>
                        <a:rPr dirty="0" sz="28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55">
                          <a:latin typeface="Arial"/>
                          <a:cs typeface="Arial"/>
                        </a:rPr>
                        <a:t>current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 spc="-135">
                          <a:latin typeface="Arial"/>
                          <a:cs typeface="Arial"/>
                        </a:rPr>
                        <a:t>Ampere(A)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 spc="-110">
                          <a:latin typeface="Arial"/>
                          <a:cs typeface="Arial"/>
                        </a:rPr>
                        <a:t>Absolute</a:t>
                      </a:r>
                      <a:r>
                        <a:rPr dirty="0" sz="28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70">
                          <a:latin typeface="Arial"/>
                          <a:cs typeface="Arial"/>
                        </a:rPr>
                        <a:t>temperature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 spc="-160">
                          <a:latin typeface="Arial"/>
                          <a:cs typeface="Arial"/>
                        </a:rPr>
                        <a:t>Kelvin(K)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 spc="-80">
                          <a:latin typeface="Arial"/>
                          <a:cs typeface="Arial"/>
                        </a:rPr>
                        <a:t>Amount </a:t>
                      </a:r>
                      <a:r>
                        <a:rPr dirty="0" sz="2800" spc="-1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2800" spc="-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60">
                          <a:latin typeface="Arial"/>
                          <a:cs typeface="Arial"/>
                        </a:rPr>
                        <a:t>substance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 spc="-60">
                          <a:latin typeface="Arial"/>
                          <a:cs typeface="Arial"/>
                        </a:rPr>
                        <a:t>Mole(mol.)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718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2800" spc="-145">
                          <a:latin typeface="Arial"/>
                          <a:cs typeface="Arial"/>
                        </a:rPr>
                        <a:t>Luminous</a:t>
                      </a:r>
                      <a:r>
                        <a:rPr dirty="0" sz="28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60">
                          <a:latin typeface="Arial"/>
                          <a:cs typeface="Arial"/>
                        </a:rPr>
                        <a:t>intensity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2800" spc="-165">
                          <a:latin typeface="Arial"/>
                          <a:cs typeface="Arial"/>
                        </a:rPr>
                        <a:t>Candela(cd)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63025" cy="6336665"/>
          </a:xfrm>
          <a:prstGeom prst="rect">
            <a:avLst/>
          </a:prstGeom>
        </p:spPr>
        <p:txBody>
          <a:bodyPr wrap="square" lIns="0" tIns="59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dirty="0" u="heavy" sz="3000" spc="-45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SYSTEMS </a:t>
            </a:r>
            <a:r>
              <a:rPr dirty="0" u="heavy" sz="3000" spc="-39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heavy" sz="3000" spc="-24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000" spc="-28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UNITS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2600" spc="-145">
                <a:latin typeface="Arial"/>
                <a:cs typeface="Arial"/>
              </a:rPr>
              <a:t>There </a:t>
            </a:r>
            <a:r>
              <a:rPr dirty="0" sz="2600" spc="-114">
                <a:latin typeface="Arial"/>
                <a:cs typeface="Arial"/>
              </a:rPr>
              <a:t>are </a:t>
            </a:r>
            <a:r>
              <a:rPr dirty="0" sz="2600" spc="-30">
                <a:latin typeface="Arial"/>
                <a:cs typeface="Arial"/>
              </a:rPr>
              <a:t>four </a:t>
            </a:r>
            <a:r>
              <a:rPr dirty="0" sz="2600" spc="-170">
                <a:latin typeface="Arial"/>
                <a:cs typeface="Arial"/>
              </a:rPr>
              <a:t>systems </a:t>
            </a:r>
            <a:r>
              <a:rPr dirty="0" sz="2600" spc="-5">
                <a:latin typeface="Arial"/>
                <a:cs typeface="Arial"/>
              </a:rPr>
              <a:t>of </a:t>
            </a:r>
            <a:r>
              <a:rPr dirty="0" sz="2600" spc="-60">
                <a:latin typeface="Arial"/>
                <a:cs typeface="Arial"/>
              </a:rPr>
              <a:t>units </a:t>
            </a:r>
            <a:r>
              <a:rPr dirty="0" sz="2600" spc="-135">
                <a:latin typeface="Arial"/>
                <a:cs typeface="Arial"/>
              </a:rPr>
              <a:t>recognized</a:t>
            </a:r>
            <a:r>
              <a:rPr dirty="0" sz="2600" spc="-540">
                <a:latin typeface="Arial"/>
                <a:cs typeface="Arial"/>
              </a:rPr>
              <a:t> </a:t>
            </a:r>
            <a:r>
              <a:rPr dirty="0" sz="2600" spc="-90">
                <a:latin typeface="Arial"/>
                <a:cs typeface="Arial"/>
              </a:rPr>
              <a:t>universally</a:t>
            </a:r>
            <a:r>
              <a:rPr dirty="0" sz="3000" spc="-90"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  <a:p>
            <a:pPr marL="355600" marR="700405" indent="-170815">
              <a:lnSpc>
                <a:spcPts val="3240"/>
              </a:lnSpc>
              <a:spcBef>
                <a:spcPts val="770"/>
              </a:spcBef>
              <a:buFont typeface="Arial"/>
              <a:buAutoNum type="arabicPeriod"/>
              <a:tabLst>
                <a:tab pos="560070" algn="l"/>
              </a:tabLst>
            </a:pPr>
            <a:r>
              <a:rPr dirty="0" sz="3000" spc="-240" b="1">
                <a:latin typeface="Trebuchet MS"/>
                <a:cs typeface="Trebuchet MS"/>
              </a:rPr>
              <a:t>C.G.S. </a:t>
            </a:r>
            <a:r>
              <a:rPr dirty="0" sz="3000" spc="-180" b="1">
                <a:latin typeface="Trebuchet MS"/>
                <a:cs typeface="Trebuchet MS"/>
              </a:rPr>
              <a:t>Systems: </a:t>
            </a:r>
            <a:r>
              <a:rPr dirty="0" sz="3000" spc="-85">
                <a:latin typeface="Arial"/>
                <a:cs typeface="Arial"/>
              </a:rPr>
              <a:t>In </a:t>
            </a:r>
            <a:r>
              <a:rPr dirty="0" sz="3000" spc="-60">
                <a:latin typeface="Arial"/>
                <a:cs typeface="Arial"/>
              </a:rPr>
              <a:t>this </a:t>
            </a:r>
            <a:r>
              <a:rPr dirty="0" sz="3000" spc="-165">
                <a:latin typeface="Arial"/>
                <a:cs typeface="Arial"/>
              </a:rPr>
              <a:t>system, </a:t>
            </a:r>
            <a:r>
              <a:rPr dirty="0" sz="3000" spc="-35">
                <a:latin typeface="Arial"/>
                <a:cs typeface="Arial"/>
              </a:rPr>
              <a:t>the </a:t>
            </a:r>
            <a:r>
              <a:rPr dirty="0" sz="3000" spc="-70">
                <a:latin typeface="Arial"/>
                <a:cs typeface="Arial"/>
              </a:rPr>
              <a:t>units </a:t>
            </a:r>
            <a:r>
              <a:rPr dirty="0" sz="3000" spc="-5">
                <a:latin typeface="Arial"/>
                <a:cs typeface="Arial"/>
              </a:rPr>
              <a:t>of</a:t>
            </a:r>
            <a:r>
              <a:rPr dirty="0" sz="3000" spc="-610">
                <a:latin typeface="Arial"/>
                <a:cs typeface="Arial"/>
              </a:rPr>
              <a:t> </a:t>
            </a:r>
            <a:r>
              <a:rPr dirty="0" sz="3000" spc="-85">
                <a:latin typeface="Arial"/>
                <a:cs typeface="Arial"/>
              </a:rPr>
              <a:t>length,  </a:t>
            </a:r>
            <a:r>
              <a:rPr dirty="0" sz="3000" spc="-250">
                <a:latin typeface="Arial"/>
                <a:cs typeface="Arial"/>
              </a:rPr>
              <a:t>mass </a:t>
            </a:r>
            <a:r>
              <a:rPr dirty="0" sz="3000" spc="-140">
                <a:latin typeface="Arial"/>
                <a:cs typeface="Arial"/>
              </a:rPr>
              <a:t>and </a:t>
            </a:r>
            <a:r>
              <a:rPr dirty="0" sz="3000" spc="-25">
                <a:latin typeface="Arial"/>
                <a:cs typeface="Arial"/>
              </a:rPr>
              <a:t>time </a:t>
            </a:r>
            <a:r>
              <a:rPr dirty="0" sz="3000" spc="-135">
                <a:latin typeface="Arial"/>
                <a:cs typeface="Arial"/>
              </a:rPr>
              <a:t>are </a:t>
            </a:r>
            <a:r>
              <a:rPr dirty="0" sz="3000" spc="-70">
                <a:latin typeface="Arial"/>
                <a:cs typeface="Arial"/>
              </a:rPr>
              <a:t>centimetre, </a:t>
            </a:r>
            <a:r>
              <a:rPr dirty="0" sz="3000" spc="-150">
                <a:latin typeface="Arial"/>
                <a:cs typeface="Arial"/>
              </a:rPr>
              <a:t>gram </a:t>
            </a:r>
            <a:r>
              <a:rPr dirty="0" sz="3000" spc="-140">
                <a:latin typeface="Arial"/>
                <a:cs typeface="Arial"/>
              </a:rPr>
              <a:t>and </a:t>
            </a:r>
            <a:r>
              <a:rPr dirty="0" sz="3000" spc="-175">
                <a:latin typeface="Arial"/>
                <a:cs typeface="Arial"/>
              </a:rPr>
              <a:t>second  </a:t>
            </a:r>
            <a:r>
              <a:rPr dirty="0" sz="3000" spc="-125">
                <a:latin typeface="Arial"/>
                <a:cs typeface="Arial"/>
              </a:rPr>
              <a:t>respectively.</a:t>
            </a:r>
            <a:endParaRPr sz="3000">
              <a:latin typeface="Arial"/>
              <a:cs typeface="Arial"/>
            </a:endParaRPr>
          </a:p>
          <a:p>
            <a:pPr marL="355600" marR="5080" indent="-170815">
              <a:lnSpc>
                <a:spcPts val="3240"/>
              </a:lnSpc>
              <a:spcBef>
                <a:spcPts val="720"/>
              </a:spcBef>
              <a:buFont typeface="Arial"/>
              <a:buAutoNum type="arabicPeriod"/>
              <a:tabLst>
                <a:tab pos="560070" algn="l"/>
              </a:tabLst>
            </a:pPr>
            <a:r>
              <a:rPr dirty="0" sz="3000" spc="-360" b="1">
                <a:latin typeface="Trebuchet MS"/>
                <a:cs typeface="Trebuchet MS"/>
              </a:rPr>
              <a:t>F.P.S. </a:t>
            </a:r>
            <a:r>
              <a:rPr dirty="0" sz="3000" spc="-180" b="1">
                <a:latin typeface="Trebuchet MS"/>
                <a:cs typeface="Trebuchet MS"/>
              </a:rPr>
              <a:t>Systems: </a:t>
            </a:r>
            <a:r>
              <a:rPr dirty="0" sz="3000" spc="-85">
                <a:latin typeface="Arial"/>
                <a:cs typeface="Arial"/>
              </a:rPr>
              <a:t>In </a:t>
            </a:r>
            <a:r>
              <a:rPr dirty="0" sz="3000" spc="-60">
                <a:latin typeface="Arial"/>
                <a:cs typeface="Arial"/>
              </a:rPr>
              <a:t>this </a:t>
            </a:r>
            <a:r>
              <a:rPr dirty="0" sz="3000" spc="-165">
                <a:latin typeface="Arial"/>
                <a:cs typeface="Arial"/>
              </a:rPr>
              <a:t>system, </a:t>
            </a:r>
            <a:r>
              <a:rPr dirty="0" sz="3000" spc="-35">
                <a:latin typeface="Arial"/>
                <a:cs typeface="Arial"/>
              </a:rPr>
              <a:t>the </a:t>
            </a:r>
            <a:r>
              <a:rPr dirty="0" sz="3000" spc="-70">
                <a:latin typeface="Arial"/>
                <a:cs typeface="Arial"/>
              </a:rPr>
              <a:t>units </a:t>
            </a:r>
            <a:r>
              <a:rPr dirty="0" sz="3000" spc="-5">
                <a:latin typeface="Arial"/>
                <a:cs typeface="Arial"/>
              </a:rPr>
              <a:t>of </a:t>
            </a:r>
            <a:r>
              <a:rPr dirty="0" sz="3000" spc="-80">
                <a:latin typeface="Arial"/>
                <a:cs typeface="Arial"/>
              </a:rPr>
              <a:t>length,  </a:t>
            </a:r>
            <a:r>
              <a:rPr dirty="0" sz="3000" spc="-250">
                <a:latin typeface="Arial"/>
                <a:cs typeface="Arial"/>
              </a:rPr>
              <a:t>mass </a:t>
            </a:r>
            <a:r>
              <a:rPr dirty="0" sz="3000" spc="-140">
                <a:latin typeface="Arial"/>
                <a:cs typeface="Arial"/>
              </a:rPr>
              <a:t>and </a:t>
            </a:r>
            <a:r>
              <a:rPr dirty="0" sz="3000" spc="-25">
                <a:latin typeface="Arial"/>
                <a:cs typeface="Arial"/>
              </a:rPr>
              <a:t>time </a:t>
            </a:r>
            <a:r>
              <a:rPr dirty="0" sz="3000" spc="-135">
                <a:latin typeface="Arial"/>
                <a:cs typeface="Arial"/>
              </a:rPr>
              <a:t>are </a:t>
            </a:r>
            <a:r>
              <a:rPr dirty="0" sz="3000" spc="-20">
                <a:latin typeface="Arial"/>
                <a:cs typeface="Arial"/>
              </a:rPr>
              <a:t>foot, </a:t>
            </a:r>
            <a:r>
              <a:rPr dirty="0" sz="3000" spc="-100">
                <a:latin typeface="Arial"/>
                <a:cs typeface="Arial"/>
              </a:rPr>
              <a:t>pound </a:t>
            </a:r>
            <a:r>
              <a:rPr dirty="0" sz="3000" spc="-140">
                <a:latin typeface="Arial"/>
                <a:cs typeface="Arial"/>
              </a:rPr>
              <a:t>and </a:t>
            </a:r>
            <a:r>
              <a:rPr dirty="0" sz="3000" spc="-175">
                <a:latin typeface="Arial"/>
                <a:cs typeface="Arial"/>
              </a:rPr>
              <a:t>second</a:t>
            </a:r>
            <a:r>
              <a:rPr dirty="0" sz="3000" spc="-465">
                <a:latin typeface="Arial"/>
                <a:cs typeface="Arial"/>
              </a:rPr>
              <a:t> </a:t>
            </a:r>
            <a:r>
              <a:rPr dirty="0" sz="3000" spc="-125">
                <a:latin typeface="Arial"/>
                <a:cs typeface="Arial"/>
              </a:rPr>
              <a:t>respectively.</a:t>
            </a:r>
            <a:endParaRPr sz="3000">
              <a:latin typeface="Arial"/>
              <a:cs typeface="Arial"/>
            </a:endParaRPr>
          </a:p>
          <a:p>
            <a:pPr marL="355600" marR="598170" indent="-170815">
              <a:lnSpc>
                <a:spcPts val="3240"/>
              </a:lnSpc>
              <a:spcBef>
                <a:spcPts val="720"/>
              </a:spcBef>
              <a:buFont typeface="Arial"/>
              <a:buAutoNum type="arabicPeriod"/>
              <a:tabLst>
                <a:tab pos="560070" algn="l"/>
              </a:tabLst>
            </a:pPr>
            <a:r>
              <a:rPr dirty="0" sz="3000" spc="-145" b="1">
                <a:latin typeface="Trebuchet MS"/>
                <a:cs typeface="Trebuchet MS"/>
              </a:rPr>
              <a:t>M.K.S.</a:t>
            </a:r>
            <a:r>
              <a:rPr dirty="0" sz="3000" spc="-245" b="1">
                <a:latin typeface="Trebuchet MS"/>
                <a:cs typeface="Trebuchet MS"/>
              </a:rPr>
              <a:t> </a:t>
            </a:r>
            <a:r>
              <a:rPr dirty="0" sz="3000" spc="-180" b="1">
                <a:latin typeface="Trebuchet MS"/>
                <a:cs typeface="Trebuchet MS"/>
              </a:rPr>
              <a:t>Systems:</a:t>
            </a:r>
            <a:r>
              <a:rPr dirty="0" sz="3000" spc="-210" b="1">
                <a:latin typeface="Trebuchet MS"/>
                <a:cs typeface="Trebuchet MS"/>
              </a:rPr>
              <a:t> </a:t>
            </a:r>
            <a:r>
              <a:rPr dirty="0" sz="3000" spc="-85">
                <a:latin typeface="Arial"/>
                <a:cs typeface="Arial"/>
              </a:rPr>
              <a:t>In</a:t>
            </a:r>
            <a:r>
              <a:rPr dirty="0" sz="3000" spc="-170">
                <a:latin typeface="Arial"/>
                <a:cs typeface="Arial"/>
              </a:rPr>
              <a:t> </a:t>
            </a:r>
            <a:r>
              <a:rPr dirty="0" sz="3000" spc="-60">
                <a:latin typeface="Arial"/>
                <a:cs typeface="Arial"/>
              </a:rPr>
              <a:t>this</a:t>
            </a:r>
            <a:r>
              <a:rPr dirty="0" sz="3000" spc="-165">
                <a:latin typeface="Arial"/>
                <a:cs typeface="Arial"/>
              </a:rPr>
              <a:t> system,</a:t>
            </a:r>
            <a:r>
              <a:rPr dirty="0" sz="3000" spc="-170">
                <a:latin typeface="Arial"/>
                <a:cs typeface="Arial"/>
              </a:rPr>
              <a:t> </a:t>
            </a:r>
            <a:r>
              <a:rPr dirty="0" sz="3000" spc="-35">
                <a:latin typeface="Arial"/>
                <a:cs typeface="Arial"/>
              </a:rPr>
              <a:t>the</a:t>
            </a:r>
            <a:r>
              <a:rPr dirty="0" sz="3000" spc="-165">
                <a:latin typeface="Arial"/>
                <a:cs typeface="Arial"/>
              </a:rPr>
              <a:t> </a:t>
            </a:r>
            <a:r>
              <a:rPr dirty="0" sz="3000" spc="-70">
                <a:latin typeface="Arial"/>
                <a:cs typeface="Arial"/>
              </a:rPr>
              <a:t>units</a:t>
            </a:r>
            <a:r>
              <a:rPr dirty="0" sz="3000" spc="-15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of</a:t>
            </a:r>
            <a:r>
              <a:rPr dirty="0" sz="3000" spc="-155">
                <a:latin typeface="Arial"/>
                <a:cs typeface="Arial"/>
              </a:rPr>
              <a:t> </a:t>
            </a:r>
            <a:r>
              <a:rPr dirty="0" sz="3000" spc="-85">
                <a:latin typeface="Arial"/>
                <a:cs typeface="Arial"/>
              </a:rPr>
              <a:t>length,  </a:t>
            </a:r>
            <a:r>
              <a:rPr dirty="0" sz="3000" spc="-250">
                <a:latin typeface="Arial"/>
                <a:cs typeface="Arial"/>
              </a:rPr>
              <a:t>mass </a:t>
            </a:r>
            <a:r>
              <a:rPr dirty="0" sz="3000" spc="-140">
                <a:latin typeface="Arial"/>
                <a:cs typeface="Arial"/>
              </a:rPr>
              <a:t>and </a:t>
            </a:r>
            <a:r>
              <a:rPr dirty="0" sz="3000" spc="-25">
                <a:latin typeface="Arial"/>
                <a:cs typeface="Arial"/>
              </a:rPr>
              <a:t>time </a:t>
            </a:r>
            <a:r>
              <a:rPr dirty="0" sz="3000" spc="-135">
                <a:latin typeface="Arial"/>
                <a:cs typeface="Arial"/>
              </a:rPr>
              <a:t>are </a:t>
            </a:r>
            <a:r>
              <a:rPr dirty="0" sz="3000" spc="-65">
                <a:latin typeface="Arial"/>
                <a:cs typeface="Arial"/>
              </a:rPr>
              <a:t>metre, </a:t>
            </a:r>
            <a:r>
              <a:rPr dirty="0" sz="3000" spc="-105">
                <a:latin typeface="Arial"/>
                <a:cs typeface="Arial"/>
              </a:rPr>
              <a:t>kilogram </a:t>
            </a:r>
            <a:r>
              <a:rPr dirty="0" sz="3000" spc="-140">
                <a:latin typeface="Arial"/>
                <a:cs typeface="Arial"/>
              </a:rPr>
              <a:t>and </a:t>
            </a:r>
            <a:r>
              <a:rPr dirty="0" sz="3000" spc="-180">
                <a:latin typeface="Arial"/>
                <a:cs typeface="Arial"/>
              </a:rPr>
              <a:t>second  </a:t>
            </a:r>
            <a:r>
              <a:rPr dirty="0" sz="3000" spc="-125">
                <a:latin typeface="Arial"/>
                <a:cs typeface="Arial"/>
              </a:rPr>
              <a:t>respectively.</a:t>
            </a:r>
            <a:endParaRPr sz="3000">
              <a:latin typeface="Arial"/>
              <a:cs typeface="Arial"/>
            </a:endParaRPr>
          </a:p>
          <a:p>
            <a:pPr marL="355600" marR="203835" indent="-257810">
              <a:lnSpc>
                <a:spcPct val="90000"/>
              </a:lnSpc>
              <a:spcBef>
                <a:spcPts val="675"/>
              </a:spcBef>
              <a:buFont typeface="Arial"/>
              <a:buAutoNum type="arabicPeriod"/>
              <a:tabLst>
                <a:tab pos="474980" algn="l"/>
              </a:tabLst>
            </a:pPr>
            <a:r>
              <a:rPr dirty="0" sz="3000" spc="-190" b="1">
                <a:latin typeface="Trebuchet MS"/>
                <a:cs typeface="Trebuchet MS"/>
              </a:rPr>
              <a:t>S.I.</a:t>
            </a:r>
            <a:r>
              <a:rPr dirty="0" sz="3000" spc="-240" b="1">
                <a:latin typeface="Trebuchet MS"/>
                <a:cs typeface="Trebuchet MS"/>
              </a:rPr>
              <a:t> </a:t>
            </a:r>
            <a:r>
              <a:rPr dirty="0" sz="3000" spc="-180" b="1">
                <a:latin typeface="Trebuchet MS"/>
                <a:cs typeface="Trebuchet MS"/>
              </a:rPr>
              <a:t>Systems:</a:t>
            </a:r>
            <a:r>
              <a:rPr dirty="0" sz="3000" spc="-220" b="1">
                <a:latin typeface="Trebuchet MS"/>
                <a:cs typeface="Trebuchet MS"/>
              </a:rPr>
              <a:t> </a:t>
            </a:r>
            <a:r>
              <a:rPr dirty="0" sz="3000" spc="-85">
                <a:latin typeface="Arial"/>
                <a:cs typeface="Arial"/>
              </a:rPr>
              <a:t>In</a:t>
            </a:r>
            <a:r>
              <a:rPr dirty="0" sz="3000" spc="-160">
                <a:latin typeface="Arial"/>
                <a:cs typeface="Arial"/>
              </a:rPr>
              <a:t> </a:t>
            </a:r>
            <a:r>
              <a:rPr dirty="0" sz="3000" spc="-60">
                <a:latin typeface="Arial"/>
                <a:cs typeface="Arial"/>
              </a:rPr>
              <a:t>this</a:t>
            </a:r>
            <a:r>
              <a:rPr dirty="0" sz="3000" spc="-165">
                <a:latin typeface="Arial"/>
                <a:cs typeface="Arial"/>
              </a:rPr>
              <a:t> </a:t>
            </a:r>
            <a:r>
              <a:rPr dirty="0" sz="3000" spc="-185">
                <a:latin typeface="Arial"/>
                <a:cs typeface="Arial"/>
              </a:rPr>
              <a:t>systems,</a:t>
            </a:r>
            <a:r>
              <a:rPr dirty="0" sz="3000" spc="-165">
                <a:latin typeface="Arial"/>
                <a:cs typeface="Arial"/>
              </a:rPr>
              <a:t> </a:t>
            </a:r>
            <a:r>
              <a:rPr dirty="0" sz="3000" spc="-35">
                <a:latin typeface="Arial"/>
                <a:cs typeface="Arial"/>
              </a:rPr>
              <a:t>the</a:t>
            </a:r>
            <a:r>
              <a:rPr dirty="0" sz="3000" spc="-165">
                <a:latin typeface="Arial"/>
                <a:cs typeface="Arial"/>
              </a:rPr>
              <a:t> </a:t>
            </a:r>
            <a:r>
              <a:rPr dirty="0" sz="3000" spc="-70">
                <a:latin typeface="Arial"/>
                <a:cs typeface="Arial"/>
              </a:rPr>
              <a:t>units</a:t>
            </a:r>
            <a:r>
              <a:rPr dirty="0" sz="3000" spc="-16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of</a:t>
            </a:r>
            <a:r>
              <a:rPr dirty="0" sz="3000" spc="-160">
                <a:latin typeface="Arial"/>
                <a:cs typeface="Arial"/>
              </a:rPr>
              <a:t> </a:t>
            </a:r>
            <a:r>
              <a:rPr dirty="0" sz="3000" spc="-85">
                <a:latin typeface="Arial"/>
                <a:cs typeface="Arial"/>
              </a:rPr>
              <a:t>length,</a:t>
            </a:r>
            <a:r>
              <a:rPr dirty="0" sz="3000" spc="-160">
                <a:latin typeface="Arial"/>
                <a:cs typeface="Arial"/>
              </a:rPr>
              <a:t> </a:t>
            </a:r>
            <a:r>
              <a:rPr dirty="0" sz="3000" spc="-250">
                <a:latin typeface="Arial"/>
                <a:cs typeface="Arial"/>
              </a:rPr>
              <a:t>mass  </a:t>
            </a:r>
            <a:r>
              <a:rPr dirty="0" sz="3000" spc="-140">
                <a:latin typeface="Arial"/>
                <a:cs typeface="Arial"/>
              </a:rPr>
              <a:t>and </a:t>
            </a:r>
            <a:r>
              <a:rPr dirty="0" sz="3000" spc="-25">
                <a:latin typeface="Arial"/>
                <a:cs typeface="Arial"/>
              </a:rPr>
              <a:t>time </a:t>
            </a:r>
            <a:r>
              <a:rPr dirty="0" sz="3000" spc="-135">
                <a:latin typeface="Arial"/>
                <a:cs typeface="Arial"/>
              </a:rPr>
              <a:t>are </a:t>
            </a:r>
            <a:r>
              <a:rPr dirty="0" sz="3000" spc="-75">
                <a:latin typeface="Arial"/>
                <a:cs typeface="Arial"/>
              </a:rPr>
              <a:t>metre(m), </a:t>
            </a:r>
            <a:r>
              <a:rPr dirty="0" sz="3000" spc="-114">
                <a:latin typeface="Arial"/>
                <a:cs typeface="Arial"/>
              </a:rPr>
              <a:t>kilogram(kg) </a:t>
            </a:r>
            <a:r>
              <a:rPr dirty="0" sz="3000" spc="-140">
                <a:latin typeface="Arial"/>
                <a:cs typeface="Arial"/>
              </a:rPr>
              <a:t>and </a:t>
            </a:r>
            <a:r>
              <a:rPr dirty="0" sz="3000" spc="-175">
                <a:latin typeface="Arial"/>
                <a:cs typeface="Arial"/>
              </a:rPr>
              <a:t>second(s)  </a:t>
            </a:r>
            <a:r>
              <a:rPr dirty="0" sz="3000" spc="-125">
                <a:latin typeface="Arial"/>
                <a:cs typeface="Arial"/>
              </a:rPr>
              <a:t>respectively. </a:t>
            </a:r>
            <a:r>
              <a:rPr dirty="0" sz="3000" spc="-220">
                <a:latin typeface="Arial"/>
                <a:cs typeface="Arial"/>
              </a:rPr>
              <a:t>The S.I. </a:t>
            </a:r>
            <a:r>
              <a:rPr dirty="0" sz="3000" spc="-70">
                <a:latin typeface="Arial"/>
                <a:cs typeface="Arial"/>
              </a:rPr>
              <a:t>units </a:t>
            </a:r>
            <a:r>
              <a:rPr dirty="0" sz="3000" spc="-5">
                <a:latin typeface="Arial"/>
                <a:cs typeface="Arial"/>
              </a:rPr>
              <a:t>of </a:t>
            </a:r>
            <a:r>
              <a:rPr dirty="0" sz="3000" spc="-125">
                <a:latin typeface="Arial"/>
                <a:cs typeface="Arial"/>
              </a:rPr>
              <a:t>various </a:t>
            </a:r>
            <a:r>
              <a:rPr dirty="0" sz="3000" spc="-100">
                <a:latin typeface="Arial"/>
                <a:cs typeface="Arial"/>
              </a:rPr>
              <a:t>derived </a:t>
            </a:r>
            <a:r>
              <a:rPr dirty="0" sz="3000" spc="-70">
                <a:latin typeface="Arial"/>
                <a:cs typeface="Arial"/>
              </a:rPr>
              <a:t>units </a:t>
            </a:r>
            <a:r>
              <a:rPr dirty="0" sz="3000" spc="-140">
                <a:latin typeface="Arial"/>
                <a:cs typeface="Arial"/>
              </a:rPr>
              <a:t>are  </a:t>
            </a:r>
            <a:r>
              <a:rPr dirty="0" sz="3000" spc="-280">
                <a:latin typeface="Arial"/>
                <a:cs typeface="Arial"/>
              </a:rPr>
              <a:t>as</a:t>
            </a:r>
            <a:r>
              <a:rPr dirty="0" sz="3000" spc="-165">
                <a:latin typeface="Arial"/>
                <a:cs typeface="Arial"/>
              </a:rPr>
              <a:t> </a:t>
            </a:r>
            <a:r>
              <a:rPr dirty="0" sz="3000" spc="-80">
                <a:latin typeface="Arial"/>
                <a:cs typeface="Arial"/>
              </a:rPr>
              <a:t>under: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759"/>
            <a:ext cx="235648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945" algn="l"/>
              </a:tabLst>
            </a:pPr>
            <a:r>
              <a:rPr dirty="0" sz="3600" spc="-190"/>
              <a:t> </a:t>
            </a:r>
            <a:r>
              <a:rPr dirty="0" sz="3600" spc="-190"/>
              <a:t>	</a:t>
            </a:r>
            <a:r>
              <a:rPr dirty="0" sz="3600" spc="-280"/>
              <a:t>Rigid</a:t>
            </a:r>
            <a:r>
              <a:rPr dirty="0" sz="3600" spc="-270"/>
              <a:t> </a:t>
            </a:r>
            <a:r>
              <a:rPr dirty="0" sz="3600" spc="-380"/>
              <a:t>Body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9512" y="738276"/>
            <a:ext cx="8886825" cy="468693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marL="274320" marR="36830" indent="-33655">
              <a:lnSpc>
                <a:spcPct val="102099"/>
              </a:lnSpc>
              <a:spcBef>
                <a:spcPts val="234"/>
              </a:spcBef>
            </a:pPr>
            <a:r>
              <a:rPr dirty="0" sz="2800" spc="-250">
                <a:latin typeface="Arial"/>
                <a:cs typeface="Arial"/>
              </a:rPr>
              <a:t>A </a:t>
            </a:r>
            <a:r>
              <a:rPr dirty="0" sz="2800" spc="-55">
                <a:latin typeface="Arial"/>
                <a:cs typeface="Arial"/>
              </a:rPr>
              <a:t>rigid </a:t>
            </a:r>
            <a:r>
              <a:rPr dirty="0" sz="2800" spc="-105">
                <a:latin typeface="Arial"/>
                <a:cs typeface="Arial"/>
              </a:rPr>
              <a:t>body </a:t>
            </a:r>
            <a:r>
              <a:rPr dirty="0" sz="2800" spc="-170">
                <a:latin typeface="Arial"/>
                <a:cs typeface="Arial"/>
              </a:rPr>
              <a:t>may </a:t>
            </a:r>
            <a:r>
              <a:rPr dirty="0" sz="2800" spc="-130">
                <a:latin typeface="Arial"/>
                <a:cs typeface="Arial"/>
              </a:rPr>
              <a:t>be </a:t>
            </a:r>
            <a:r>
              <a:rPr dirty="0" sz="2800" spc="-85">
                <a:latin typeface="Arial"/>
                <a:cs typeface="Arial"/>
              </a:rPr>
              <a:t>defined </a:t>
            </a:r>
            <a:r>
              <a:rPr dirty="0" sz="2800" spc="-265">
                <a:latin typeface="Arial"/>
                <a:cs typeface="Arial"/>
              </a:rPr>
              <a:t>as </a:t>
            </a:r>
            <a:r>
              <a:rPr dirty="0" sz="2800" spc="-220">
                <a:latin typeface="Arial"/>
                <a:cs typeface="Arial"/>
              </a:rPr>
              <a:t>a </a:t>
            </a:r>
            <a:r>
              <a:rPr dirty="0" sz="2800" spc="-105">
                <a:latin typeface="Arial"/>
                <a:cs typeface="Arial"/>
              </a:rPr>
              <a:t>body </a:t>
            </a:r>
            <a:r>
              <a:rPr dirty="0" sz="2800" spc="-80">
                <a:latin typeface="Arial"/>
                <a:cs typeface="Arial"/>
              </a:rPr>
              <a:t>which </a:t>
            </a:r>
            <a:r>
              <a:rPr dirty="0" sz="2800" spc="-165">
                <a:latin typeface="Arial"/>
                <a:cs typeface="Arial"/>
              </a:rPr>
              <a:t>does </a:t>
            </a:r>
            <a:r>
              <a:rPr dirty="0" sz="2800" spc="-10">
                <a:latin typeface="Arial"/>
                <a:cs typeface="Arial"/>
              </a:rPr>
              <a:t>not  </a:t>
            </a:r>
            <a:r>
              <a:rPr dirty="0" sz="2800" spc="-195">
                <a:latin typeface="Arial"/>
                <a:cs typeface="Arial"/>
              </a:rPr>
              <a:t>changes </a:t>
            </a:r>
            <a:r>
              <a:rPr dirty="0" sz="2800" spc="-35">
                <a:latin typeface="Arial"/>
                <a:cs typeface="Arial"/>
              </a:rPr>
              <a:t>in </a:t>
            </a:r>
            <a:r>
              <a:rPr dirty="0" sz="2800" spc="-180">
                <a:latin typeface="Arial"/>
                <a:cs typeface="Arial"/>
              </a:rPr>
              <a:t>shape </a:t>
            </a:r>
            <a:r>
              <a:rPr dirty="0" sz="2800" spc="-135">
                <a:latin typeface="Arial"/>
                <a:cs typeface="Arial"/>
              </a:rPr>
              <a:t>and </a:t>
            </a:r>
            <a:r>
              <a:rPr dirty="0" sz="2800" spc="-210">
                <a:latin typeface="Arial"/>
                <a:cs typeface="Arial"/>
              </a:rPr>
              <a:t>size </a:t>
            </a:r>
            <a:r>
              <a:rPr dirty="0" sz="2800" spc="-85">
                <a:latin typeface="Arial"/>
                <a:cs typeface="Arial"/>
              </a:rPr>
              <a:t>under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65">
                <a:latin typeface="Arial"/>
                <a:cs typeface="Arial"/>
              </a:rPr>
              <a:t>effect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130">
                <a:latin typeface="Arial"/>
                <a:cs typeface="Arial"/>
              </a:rPr>
              <a:t>forces </a:t>
            </a:r>
            <a:r>
              <a:rPr dirty="0" sz="2800" spc="-100">
                <a:latin typeface="Arial"/>
                <a:cs typeface="Arial"/>
              </a:rPr>
              <a:t>acting  </a:t>
            </a:r>
            <a:r>
              <a:rPr dirty="0" sz="2800" spc="-90">
                <a:latin typeface="Arial"/>
                <a:cs typeface="Arial"/>
              </a:rPr>
              <a:t>on </a:t>
            </a:r>
            <a:r>
              <a:rPr dirty="0" sz="2800" spc="30">
                <a:latin typeface="Arial"/>
                <a:cs typeface="Arial"/>
              </a:rPr>
              <a:t>it. </a:t>
            </a:r>
            <a:r>
              <a:rPr dirty="0" sz="2800" spc="-80">
                <a:latin typeface="Arial"/>
                <a:cs typeface="Arial"/>
              </a:rPr>
              <a:t>In </a:t>
            </a:r>
            <a:r>
              <a:rPr dirty="0" sz="2800" spc="-70">
                <a:latin typeface="Arial"/>
                <a:cs typeface="Arial"/>
              </a:rPr>
              <a:t>fact </a:t>
            </a:r>
            <a:r>
              <a:rPr dirty="0" sz="2800" spc="-80">
                <a:latin typeface="Arial"/>
                <a:cs typeface="Arial"/>
              </a:rPr>
              <a:t>, </a:t>
            </a:r>
            <a:r>
              <a:rPr dirty="0" sz="2800" spc="-90">
                <a:latin typeface="Arial"/>
                <a:cs typeface="Arial"/>
              </a:rPr>
              <a:t>no </a:t>
            </a:r>
            <a:r>
              <a:rPr dirty="0" sz="2800" spc="-105">
                <a:latin typeface="Arial"/>
                <a:cs typeface="Arial"/>
              </a:rPr>
              <a:t>body </a:t>
            </a:r>
            <a:r>
              <a:rPr dirty="0" sz="2800" spc="-145">
                <a:latin typeface="Arial"/>
                <a:cs typeface="Arial"/>
              </a:rPr>
              <a:t>is </a:t>
            </a:r>
            <a:r>
              <a:rPr dirty="0" sz="2800" spc="-65">
                <a:latin typeface="Arial"/>
                <a:cs typeface="Arial"/>
              </a:rPr>
              <a:t>perfectly </a:t>
            </a:r>
            <a:r>
              <a:rPr dirty="0" sz="2800" spc="-60">
                <a:latin typeface="Arial"/>
                <a:cs typeface="Arial"/>
              </a:rPr>
              <a:t>rigid. </a:t>
            </a:r>
            <a:r>
              <a:rPr dirty="0" sz="2800" spc="-200">
                <a:latin typeface="Arial"/>
                <a:cs typeface="Arial"/>
              </a:rPr>
              <a:t>Every </a:t>
            </a:r>
            <a:r>
              <a:rPr dirty="0" sz="2800" spc="-105">
                <a:latin typeface="Arial"/>
                <a:cs typeface="Arial"/>
              </a:rPr>
              <a:t>body </a:t>
            </a:r>
            <a:r>
              <a:rPr dirty="0" sz="2800" spc="-95">
                <a:latin typeface="Arial"/>
                <a:cs typeface="Arial"/>
              </a:rPr>
              <a:t>when  </a:t>
            </a:r>
            <a:r>
              <a:rPr dirty="0" sz="2800" spc="-114">
                <a:latin typeface="Arial"/>
                <a:cs typeface="Arial"/>
              </a:rPr>
              <a:t>acted </a:t>
            </a:r>
            <a:r>
              <a:rPr dirty="0" sz="2800" spc="-95">
                <a:latin typeface="Arial"/>
                <a:cs typeface="Arial"/>
              </a:rPr>
              <a:t>upon </a:t>
            </a:r>
            <a:r>
              <a:rPr dirty="0" sz="2800" spc="-125">
                <a:latin typeface="Arial"/>
                <a:cs typeface="Arial"/>
              </a:rPr>
              <a:t>by </a:t>
            </a:r>
            <a:r>
              <a:rPr dirty="0" sz="2800" spc="-85">
                <a:latin typeface="Arial"/>
                <a:cs typeface="Arial"/>
              </a:rPr>
              <a:t>external </a:t>
            </a:r>
            <a:r>
              <a:rPr dirty="0" sz="2800" spc="-130">
                <a:latin typeface="Arial"/>
                <a:cs typeface="Arial"/>
              </a:rPr>
              <a:t>forces </a:t>
            </a:r>
            <a:r>
              <a:rPr dirty="0" sz="2800" spc="5">
                <a:latin typeface="Arial"/>
                <a:cs typeface="Arial"/>
              </a:rPr>
              <a:t>will </a:t>
            </a:r>
            <a:r>
              <a:rPr dirty="0" sz="2800" spc="-120">
                <a:latin typeface="Arial"/>
                <a:cs typeface="Arial"/>
              </a:rPr>
              <a:t>undergo </a:t>
            </a:r>
            <a:r>
              <a:rPr dirty="0" sz="2800" spc="-75">
                <a:latin typeface="Arial"/>
                <a:cs typeface="Arial"/>
              </a:rPr>
              <a:t>certain</a:t>
            </a:r>
            <a:r>
              <a:rPr dirty="0" sz="2800" spc="-415">
                <a:latin typeface="Arial"/>
                <a:cs typeface="Arial"/>
              </a:rPr>
              <a:t> </a:t>
            </a:r>
            <a:r>
              <a:rPr dirty="0" sz="2800" spc="-180">
                <a:latin typeface="Arial"/>
                <a:cs typeface="Arial"/>
              </a:rPr>
              <a:t>changes.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u="heavy" sz="2800" spc="-229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Scalar </a:t>
            </a:r>
            <a:r>
              <a:rPr dirty="0" u="heavy" sz="2800" spc="-18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dirty="0" u="heavy" sz="2800" spc="-2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</a:t>
            </a:r>
            <a:r>
              <a:rPr dirty="0" u="heavy" sz="2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6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quantities</a:t>
            </a:r>
            <a:endParaRPr sz="2800">
              <a:latin typeface="Arial"/>
              <a:cs typeface="Arial"/>
            </a:endParaRPr>
          </a:p>
          <a:p>
            <a:pPr marL="274320" marR="42545" indent="-20320">
              <a:lnSpc>
                <a:spcPct val="100000"/>
              </a:lnSpc>
              <a:spcBef>
                <a:spcPts val="670"/>
              </a:spcBef>
            </a:pPr>
            <a:r>
              <a:rPr dirty="0" sz="2800" spc="-200">
                <a:latin typeface="Arial"/>
                <a:cs typeface="Arial"/>
              </a:rPr>
              <a:t>Scalar </a:t>
            </a:r>
            <a:r>
              <a:rPr dirty="0" sz="2800" spc="-70">
                <a:latin typeface="Arial"/>
                <a:cs typeface="Arial"/>
              </a:rPr>
              <a:t>quantities </a:t>
            </a:r>
            <a:r>
              <a:rPr dirty="0" sz="2800" spc="-175">
                <a:latin typeface="Arial"/>
                <a:cs typeface="Arial"/>
              </a:rPr>
              <a:t>have </a:t>
            </a:r>
            <a:r>
              <a:rPr dirty="0" sz="2800" spc="-80">
                <a:latin typeface="Arial"/>
                <a:cs typeface="Arial"/>
              </a:rPr>
              <a:t>only </a:t>
            </a:r>
            <a:r>
              <a:rPr dirty="0" sz="2800" spc="-95">
                <a:latin typeface="Arial"/>
                <a:cs typeface="Arial"/>
              </a:rPr>
              <a:t>magnitude </a:t>
            </a:r>
            <a:r>
              <a:rPr dirty="0" sz="2800" spc="-15">
                <a:latin typeface="Arial"/>
                <a:cs typeface="Arial"/>
              </a:rPr>
              <a:t>but </a:t>
            </a:r>
            <a:r>
              <a:rPr dirty="0" sz="2800" spc="-90">
                <a:latin typeface="Arial"/>
                <a:cs typeface="Arial"/>
              </a:rPr>
              <a:t>no </a:t>
            </a:r>
            <a:r>
              <a:rPr dirty="0" sz="2800" spc="-55">
                <a:latin typeface="Arial"/>
                <a:cs typeface="Arial"/>
              </a:rPr>
              <a:t>direction.</a:t>
            </a:r>
            <a:r>
              <a:rPr dirty="0" sz="2800" spc="-300">
                <a:latin typeface="Arial"/>
                <a:cs typeface="Arial"/>
              </a:rPr>
              <a:t> </a:t>
            </a:r>
            <a:r>
              <a:rPr dirty="0" sz="2800" spc="-135">
                <a:latin typeface="Arial"/>
                <a:cs typeface="Arial"/>
              </a:rPr>
              <a:t>e.g.  </a:t>
            </a:r>
            <a:r>
              <a:rPr dirty="0" sz="2800" spc="-204">
                <a:latin typeface="Arial"/>
                <a:cs typeface="Arial"/>
              </a:rPr>
              <a:t>mass, </a:t>
            </a:r>
            <a:r>
              <a:rPr dirty="0" sz="2800" spc="-80">
                <a:latin typeface="Arial"/>
                <a:cs typeface="Arial"/>
              </a:rPr>
              <a:t>length, </a:t>
            </a:r>
            <a:r>
              <a:rPr dirty="0" sz="2800" spc="-120">
                <a:latin typeface="Arial"/>
                <a:cs typeface="Arial"/>
              </a:rPr>
              <a:t>density, </a:t>
            </a:r>
            <a:r>
              <a:rPr dirty="0" sz="2800" spc="-65">
                <a:latin typeface="Arial"/>
                <a:cs typeface="Arial"/>
              </a:rPr>
              <a:t>work, </a:t>
            </a:r>
            <a:r>
              <a:rPr dirty="0" sz="2800" spc="-140">
                <a:latin typeface="Arial"/>
                <a:cs typeface="Arial"/>
              </a:rPr>
              <a:t>pressure, </a:t>
            </a:r>
            <a:r>
              <a:rPr dirty="0" sz="2800" spc="-90">
                <a:latin typeface="Arial"/>
                <a:cs typeface="Arial"/>
              </a:rPr>
              <a:t>heat, </a:t>
            </a:r>
            <a:r>
              <a:rPr dirty="0" sz="2800" spc="-60">
                <a:latin typeface="Arial"/>
                <a:cs typeface="Arial"/>
              </a:rPr>
              <a:t>current</a:t>
            </a:r>
            <a:r>
              <a:rPr dirty="0" sz="2800" spc="-155">
                <a:latin typeface="Arial"/>
                <a:cs typeface="Arial"/>
              </a:rPr>
              <a:t> </a:t>
            </a:r>
            <a:r>
              <a:rPr dirty="0" sz="2800" spc="-90">
                <a:latin typeface="Arial"/>
                <a:cs typeface="Arial"/>
              </a:rPr>
              <a:t>etc.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337185">
              <a:lnSpc>
                <a:spcPct val="100000"/>
              </a:lnSpc>
            </a:pPr>
            <a:r>
              <a:rPr dirty="0" sz="2800" spc="-125">
                <a:latin typeface="Arial"/>
                <a:cs typeface="Arial"/>
              </a:rPr>
              <a:t>Vector </a:t>
            </a:r>
            <a:r>
              <a:rPr dirty="0" sz="2800" spc="-70">
                <a:latin typeface="Arial"/>
                <a:cs typeface="Arial"/>
              </a:rPr>
              <a:t>quantities </a:t>
            </a:r>
            <a:r>
              <a:rPr dirty="0" sz="2800" spc="-175">
                <a:latin typeface="Arial"/>
                <a:cs typeface="Arial"/>
              </a:rPr>
              <a:t>have </a:t>
            </a:r>
            <a:r>
              <a:rPr dirty="0" sz="2800" spc="-30">
                <a:latin typeface="Arial"/>
                <a:cs typeface="Arial"/>
              </a:rPr>
              <a:t>both </a:t>
            </a:r>
            <a:r>
              <a:rPr dirty="0" sz="2800" spc="-95">
                <a:latin typeface="Arial"/>
                <a:cs typeface="Arial"/>
              </a:rPr>
              <a:t>magnitude </a:t>
            </a:r>
            <a:r>
              <a:rPr dirty="0" sz="2800" spc="-265">
                <a:latin typeface="Arial"/>
                <a:cs typeface="Arial"/>
              </a:rPr>
              <a:t>as </a:t>
            </a:r>
            <a:r>
              <a:rPr dirty="0" sz="2800" spc="-45">
                <a:latin typeface="Arial"/>
                <a:cs typeface="Arial"/>
              </a:rPr>
              <a:t>well </a:t>
            </a:r>
            <a:r>
              <a:rPr dirty="0" sz="2800" spc="-260">
                <a:latin typeface="Arial"/>
                <a:cs typeface="Arial"/>
              </a:rPr>
              <a:t>as</a:t>
            </a:r>
            <a:r>
              <a:rPr dirty="0" sz="2800" spc="-285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direction.</a:t>
            </a:r>
            <a:endParaRPr sz="2800">
              <a:latin typeface="Arial"/>
              <a:cs typeface="Arial"/>
            </a:endParaRPr>
          </a:p>
          <a:p>
            <a:pPr marL="274320">
              <a:lnSpc>
                <a:spcPct val="100000"/>
              </a:lnSpc>
            </a:pPr>
            <a:r>
              <a:rPr dirty="0" sz="2800" spc="-220">
                <a:latin typeface="Arial"/>
                <a:cs typeface="Arial"/>
              </a:rPr>
              <a:t>E.g. </a:t>
            </a:r>
            <a:r>
              <a:rPr dirty="0" sz="2800" spc="-100">
                <a:latin typeface="Arial"/>
                <a:cs typeface="Arial"/>
              </a:rPr>
              <a:t>velocity, </a:t>
            </a:r>
            <a:r>
              <a:rPr dirty="0" sz="2800" spc="-105">
                <a:latin typeface="Arial"/>
                <a:cs typeface="Arial"/>
              </a:rPr>
              <a:t>acceleration, </a:t>
            </a:r>
            <a:r>
              <a:rPr dirty="0" sz="2800" spc="-75">
                <a:latin typeface="Arial"/>
                <a:cs typeface="Arial"/>
              </a:rPr>
              <a:t>moment, </a:t>
            </a:r>
            <a:r>
              <a:rPr dirty="0" sz="2800" spc="-105">
                <a:latin typeface="Arial"/>
                <a:cs typeface="Arial"/>
              </a:rPr>
              <a:t>impulse, </a:t>
            </a:r>
            <a:r>
              <a:rPr dirty="0" sz="2800" spc="-95">
                <a:latin typeface="Arial"/>
                <a:cs typeface="Arial"/>
              </a:rPr>
              <a:t>force</a:t>
            </a:r>
            <a:r>
              <a:rPr dirty="0" sz="2800" spc="-200">
                <a:latin typeface="Arial"/>
                <a:cs typeface="Arial"/>
              </a:rPr>
              <a:t> </a:t>
            </a:r>
            <a:r>
              <a:rPr dirty="0" sz="2800" spc="-85">
                <a:latin typeface="Arial"/>
                <a:cs typeface="Arial"/>
              </a:rPr>
              <a:t>etc.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6289" y="0"/>
            <a:ext cx="172529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4400" spc="-190"/>
              <a:t>Unit </a:t>
            </a:r>
            <a:r>
              <a:rPr dirty="0" u="none" sz="4400" spc="-120"/>
              <a:t>-</a:t>
            </a:r>
            <a:r>
              <a:rPr dirty="0" u="none" sz="4400" spc="-345"/>
              <a:t> </a:t>
            </a:r>
            <a:r>
              <a:rPr dirty="0" u="none" sz="4400" spc="-215"/>
              <a:t>2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594103"/>
            <a:ext cx="8945880" cy="4889500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u="heavy" sz="3200" spc="-32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Force</a:t>
            </a:r>
            <a:endParaRPr sz="3200">
              <a:latin typeface="Arial"/>
              <a:cs typeface="Arial"/>
            </a:endParaRPr>
          </a:p>
          <a:p>
            <a:pPr marL="355600" marR="5080" indent="-139065">
              <a:lnSpc>
                <a:spcPct val="100000"/>
              </a:lnSpc>
              <a:spcBef>
                <a:spcPts val="625"/>
              </a:spcBef>
            </a:pPr>
            <a:r>
              <a:rPr dirty="0" sz="2400" spc="-185">
                <a:latin typeface="Arial"/>
                <a:cs typeface="Arial"/>
              </a:rPr>
              <a:t>Thus </a:t>
            </a:r>
            <a:r>
              <a:rPr dirty="0" sz="2400" spc="-80">
                <a:latin typeface="Arial"/>
                <a:cs typeface="Arial"/>
              </a:rPr>
              <a:t>force </a:t>
            </a:r>
            <a:r>
              <a:rPr dirty="0" sz="2400" spc="-145">
                <a:latin typeface="Arial"/>
                <a:cs typeface="Arial"/>
              </a:rPr>
              <a:t>may </a:t>
            </a:r>
            <a:r>
              <a:rPr dirty="0" sz="2400" spc="-110">
                <a:latin typeface="Arial"/>
                <a:cs typeface="Arial"/>
              </a:rPr>
              <a:t>be </a:t>
            </a:r>
            <a:r>
              <a:rPr dirty="0" sz="2400" spc="-70">
                <a:latin typeface="Arial"/>
                <a:cs typeface="Arial"/>
              </a:rPr>
              <a:t>defined </a:t>
            </a:r>
            <a:r>
              <a:rPr dirty="0" sz="2400" spc="-225">
                <a:latin typeface="Arial"/>
                <a:cs typeface="Arial"/>
              </a:rPr>
              <a:t>as </a:t>
            </a:r>
            <a:r>
              <a:rPr dirty="0" sz="2400" spc="-190">
                <a:latin typeface="Arial"/>
                <a:cs typeface="Arial"/>
              </a:rPr>
              <a:t>a </a:t>
            </a:r>
            <a:r>
              <a:rPr dirty="0" sz="2400" spc="-125">
                <a:latin typeface="Arial"/>
                <a:cs typeface="Arial"/>
              </a:rPr>
              <a:t>push </a:t>
            </a:r>
            <a:r>
              <a:rPr dirty="0" sz="2400" spc="-20">
                <a:latin typeface="Arial"/>
                <a:cs typeface="Arial"/>
              </a:rPr>
              <a:t>or </a:t>
            </a:r>
            <a:r>
              <a:rPr dirty="0" sz="2400" spc="-35">
                <a:latin typeface="Arial"/>
                <a:cs typeface="Arial"/>
              </a:rPr>
              <a:t>pull </a:t>
            </a:r>
            <a:r>
              <a:rPr dirty="0" sz="2400" spc="-70">
                <a:latin typeface="Arial"/>
                <a:cs typeface="Arial"/>
              </a:rPr>
              <a:t>which </a:t>
            </a:r>
            <a:r>
              <a:rPr dirty="0" sz="2400" spc="-30">
                <a:latin typeface="Arial"/>
                <a:cs typeface="Arial"/>
              </a:rPr>
              <a:t>either </a:t>
            </a:r>
            <a:r>
              <a:rPr dirty="0" sz="2400" spc="-165">
                <a:latin typeface="Arial"/>
                <a:cs typeface="Arial"/>
              </a:rPr>
              <a:t>changes </a:t>
            </a:r>
            <a:r>
              <a:rPr dirty="0" sz="2400" spc="-25">
                <a:latin typeface="Arial"/>
                <a:cs typeface="Arial"/>
              </a:rPr>
              <a:t>or  </a:t>
            </a:r>
            <a:r>
              <a:rPr dirty="0" sz="2400" spc="-45">
                <a:latin typeface="Arial"/>
                <a:cs typeface="Arial"/>
              </a:rPr>
              <a:t>tend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20">
                <a:latin typeface="Arial"/>
                <a:cs typeface="Arial"/>
              </a:rPr>
              <a:t>to</a:t>
            </a:r>
            <a:r>
              <a:rPr dirty="0" sz="2400" spc="-150">
                <a:latin typeface="Arial"/>
                <a:cs typeface="Arial"/>
              </a:rPr>
              <a:t> change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state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of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rest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or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of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uniform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motion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of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body.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Force  </a:t>
            </a:r>
            <a:r>
              <a:rPr dirty="0" sz="2400" spc="-125">
                <a:latin typeface="Arial"/>
                <a:cs typeface="Arial"/>
              </a:rPr>
              <a:t>is </a:t>
            </a:r>
            <a:r>
              <a:rPr dirty="0" sz="2400" spc="-190">
                <a:latin typeface="Arial"/>
                <a:cs typeface="Arial"/>
              </a:rPr>
              <a:t>a </a:t>
            </a:r>
            <a:r>
              <a:rPr dirty="0" sz="2400" spc="-70">
                <a:latin typeface="Arial"/>
                <a:cs typeface="Arial"/>
              </a:rPr>
              <a:t>vector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quantity.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u="heavy" sz="2400" spc="-19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Characteristics </a:t>
            </a:r>
            <a:r>
              <a:rPr dirty="0" u="heavy" sz="2400" spc="-12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heavy" sz="2400" spc="-5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18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force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spc="-175">
                <a:latin typeface="Arial"/>
                <a:cs typeface="Arial"/>
              </a:rPr>
              <a:t>The </a:t>
            </a:r>
            <a:r>
              <a:rPr dirty="0" sz="2400" spc="-70">
                <a:latin typeface="Arial"/>
                <a:cs typeface="Arial"/>
              </a:rPr>
              <a:t>followings </a:t>
            </a:r>
            <a:r>
              <a:rPr dirty="0" sz="2400" spc="-110">
                <a:latin typeface="Arial"/>
                <a:cs typeface="Arial"/>
              </a:rPr>
              <a:t>are </a:t>
            </a:r>
            <a:r>
              <a:rPr dirty="0" sz="2400" spc="-30">
                <a:latin typeface="Arial"/>
                <a:cs typeface="Arial"/>
              </a:rPr>
              <a:t>the </a:t>
            </a:r>
            <a:r>
              <a:rPr dirty="0" sz="2400" spc="-95">
                <a:latin typeface="Arial"/>
                <a:cs typeface="Arial"/>
              </a:rPr>
              <a:t>characteristics </a:t>
            </a:r>
            <a:r>
              <a:rPr dirty="0" sz="2400" spc="-5">
                <a:latin typeface="Arial"/>
                <a:cs typeface="Arial"/>
              </a:rPr>
              <a:t>of 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455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force:</a:t>
            </a:r>
            <a:endParaRPr sz="2400">
              <a:latin typeface="Arial"/>
              <a:cs typeface="Arial"/>
            </a:endParaRPr>
          </a:p>
          <a:p>
            <a:pPr marL="527685" marR="306705" indent="-514984">
              <a:lnSpc>
                <a:spcPct val="100000"/>
              </a:lnSpc>
              <a:spcBef>
                <a:spcPts val="54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85" b="1">
                <a:latin typeface="Trebuchet MS"/>
                <a:cs typeface="Trebuchet MS"/>
              </a:rPr>
              <a:t>Magnitude: </a:t>
            </a:r>
            <a:r>
              <a:rPr dirty="0" sz="2200" spc="-165">
                <a:latin typeface="Arial"/>
                <a:cs typeface="Arial"/>
              </a:rPr>
              <a:t>The </a:t>
            </a:r>
            <a:r>
              <a:rPr dirty="0" sz="2200" spc="-35">
                <a:latin typeface="Arial"/>
                <a:cs typeface="Arial"/>
              </a:rPr>
              <a:t>quantity </a:t>
            </a:r>
            <a:r>
              <a:rPr dirty="0" sz="2200" spc="-5">
                <a:latin typeface="Arial"/>
                <a:cs typeface="Arial"/>
              </a:rPr>
              <a:t>of </a:t>
            </a:r>
            <a:r>
              <a:rPr dirty="0" sz="2200" spc="-175">
                <a:latin typeface="Arial"/>
                <a:cs typeface="Arial"/>
              </a:rPr>
              <a:t>a </a:t>
            </a:r>
            <a:r>
              <a:rPr dirty="0" sz="2200" spc="-75">
                <a:latin typeface="Arial"/>
                <a:cs typeface="Arial"/>
              </a:rPr>
              <a:t>force </a:t>
            </a:r>
            <a:r>
              <a:rPr dirty="0" sz="2200" spc="-114">
                <a:latin typeface="Arial"/>
                <a:cs typeface="Arial"/>
              </a:rPr>
              <a:t>is </a:t>
            </a:r>
            <a:r>
              <a:rPr dirty="0" sz="2200" spc="-95">
                <a:latin typeface="Arial"/>
                <a:cs typeface="Arial"/>
              </a:rPr>
              <a:t>called </a:t>
            </a:r>
            <a:r>
              <a:rPr dirty="0" sz="2200" spc="-35">
                <a:latin typeface="Arial"/>
                <a:cs typeface="Arial"/>
              </a:rPr>
              <a:t>its </a:t>
            </a:r>
            <a:r>
              <a:rPr dirty="0" sz="2200" spc="-75">
                <a:latin typeface="Arial"/>
                <a:cs typeface="Arial"/>
              </a:rPr>
              <a:t>magnitude </a:t>
            </a:r>
            <a:r>
              <a:rPr dirty="0" sz="2200" spc="-140">
                <a:latin typeface="Arial"/>
                <a:cs typeface="Arial"/>
              </a:rPr>
              <a:t>such </a:t>
            </a:r>
            <a:r>
              <a:rPr dirty="0" sz="2200" spc="-210">
                <a:latin typeface="Arial"/>
                <a:cs typeface="Arial"/>
              </a:rPr>
              <a:t>as </a:t>
            </a:r>
            <a:r>
              <a:rPr dirty="0" sz="2200" spc="-114">
                <a:latin typeface="Arial"/>
                <a:cs typeface="Arial"/>
              </a:rPr>
              <a:t>50</a:t>
            </a:r>
            <a:r>
              <a:rPr dirty="0" sz="2200" spc="-280">
                <a:latin typeface="Arial"/>
                <a:cs typeface="Arial"/>
              </a:rPr>
              <a:t> </a:t>
            </a:r>
            <a:r>
              <a:rPr dirty="0" sz="2200" spc="-120">
                <a:latin typeface="Arial"/>
                <a:cs typeface="Arial"/>
              </a:rPr>
              <a:t>N,  </a:t>
            </a:r>
            <a:r>
              <a:rPr dirty="0" sz="2200" spc="-114">
                <a:latin typeface="Arial"/>
                <a:cs typeface="Arial"/>
              </a:rPr>
              <a:t>80 </a:t>
            </a:r>
            <a:r>
              <a:rPr dirty="0" sz="2200" spc="-120">
                <a:latin typeface="Arial"/>
                <a:cs typeface="Arial"/>
              </a:rPr>
              <a:t>N, </a:t>
            </a:r>
            <a:r>
              <a:rPr dirty="0" sz="2200" spc="-114">
                <a:latin typeface="Arial"/>
                <a:cs typeface="Arial"/>
              </a:rPr>
              <a:t>25 </a:t>
            </a:r>
            <a:r>
              <a:rPr dirty="0" sz="2200" spc="-150">
                <a:latin typeface="Arial"/>
                <a:cs typeface="Arial"/>
              </a:rPr>
              <a:t>kg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70">
                <a:latin typeface="Arial"/>
                <a:cs typeface="Arial"/>
              </a:rPr>
              <a:t>etc.</a:t>
            </a:r>
            <a:endParaRPr sz="22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140" b="1">
                <a:latin typeface="Trebuchet MS"/>
                <a:cs typeface="Trebuchet MS"/>
              </a:rPr>
              <a:t>Direction: </a:t>
            </a:r>
            <a:r>
              <a:rPr dirty="0" sz="2200" spc="-165">
                <a:latin typeface="Arial"/>
                <a:cs typeface="Arial"/>
              </a:rPr>
              <a:t>The </a:t>
            </a:r>
            <a:r>
              <a:rPr dirty="0" sz="2200" spc="-45">
                <a:latin typeface="Arial"/>
                <a:cs typeface="Arial"/>
              </a:rPr>
              <a:t>direction </a:t>
            </a:r>
            <a:r>
              <a:rPr dirty="0" sz="2200" spc="-5">
                <a:latin typeface="Arial"/>
                <a:cs typeface="Arial"/>
              </a:rPr>
              <a:t>of </a:t>
            </a:r>
            <a:r>
              <a:rPr dirty="0" sz="2200" spc="-175">
                <a:latin typeface="Arial"/>
                <a:cs typeface="Arial"/>
              </a:rPr>
              <a:t>a </a:t>
            </a:r>
            <a:r>
              <a:rPr dirty="0" sz="2200" spc="-75">
                <a:latin typeface="Arial"/>
                <a:cs typeface="Arial"/>
              </a:rPr>
              <a:t>force </a:t>
            </a:r>
            <a:r>
              <a:rPr dirty="0" sz="2200" spc="-114">
                <a:latin typeface="Arial"/>
                <a:cs typeface="Arial"/>
              </a:rPr>
              <a:t>is </a:t>
            </a:r>
            <a:r>
              <a:rPr dirty="0" sz="2200" spc="-30">
                <a:latin typeface="Arial"/>
                <a:cs typeface="Arial"/>
              </a:rPr>
              <a:t>the </a:t>
            </a:r>
            <a:r>
              <a:rPr dirty="0" sz="2200" spc="-45">
                <a:latin typeface="Arial"/>
                <a:cs typeface="Arial"/>
              </a:rPr>
              <a:t>direction </a:t>
            </a:r>
            <a:r>
              <a:rPr dirty="0" sz="2200" spc="-5">
                <a:latin typeface="Arial"/>
                <a:cs typeface="Arial"/>
              </a:rPr>
              <a:t>of</a:t>
            </a:r>
            <a:r>
              <a:rPr dirty="0" sz="2200" spc="-450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the </a:t>
            </a:r>
            <a:r>
              <a:rPr dirty="0" sz="2200" spc="-45">
                <a:latin typeface="Arial"/>
                <a:cs typeface="Arial"/>
              </a:rPr>
              <a:t>line </a:t>
            </a:r>
            <a:r>
              <a:rPr dirty="0" sz="2200" spc="-100">
                <a:latin typeface="Arial"/>
                <a:cs typeface="Arial"/>
              </a:rPr>
              <a:t>along </a:t>
            </a:r>
            <a:r>
              <a:rPr dirty="0" sz="2200" spc="-65">
                <a:latin typeface="Arial"/>
                <a:cs typeface="Arial"/>
              </a:rPr>
              <a:t>which</a:t>
            </a:r>
            <a:endParaRPr sz="22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dirty="0" sz="2200" spc="65">
                <a:latin typeface="Arial"/>
                <a:cs typeface="Arial"/>
              </a:rPr>
              <a:t>it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acts.</a:t>
            </a:r>
            <a:endParaRPr sz="2200">
              <a:latin typeface="Arial"/>
              <a:cs typeface="Arial"/>
            </a:endParaRPr>
          </a:p>
          <a:p>
            <a:pPr marL="527685" marR="577215" indent="-514984">
              <a:lnSpc>
                <a:spcPct val="100000"/>
              </a:lnSpc>
              <a:spcBef>
                <a:spcPts val="530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dirty="0" sz="2200" spc="-125" b="1">
                <a:latin typeface="Trebuchet MS"/>
                <a:cs typeface="Trebuchet MS"/>
              </a:rPr>
              <a:t>Nature </a:t>
            </a:r>
            <a:r>
              <a:rPr dirty="0" sz="2200" spc="-95" b="1">
                <a:latin typeface="Trebuchet MS"/>
                <a:cs typeface="Trebuchet MS"/>
              </a:rPr>
              <a:t>of </a:t>
            </a:r>
            <a:r>
              <a:rPr dirty="0" sz="2200" spc="-140" b="1">
                <a:latin typeface="Trebuchet MS"/>
                <a:cs typeface="Trebuchet MS"/>
              </a:rPr>
              <a:t>the </a:t>
            </a:r>
            <a:r>
              <a:rPr dirty="0" sz="2200" spc="-160" b="1">
                <a:latin typeface="Trebuchet MS"/>
                <a:cs typeface="Trebuchet MS"/>
              </a:rPr>
              <a:t>force </a:t>
            </a:r>
            <a:r>
              <a:rPr dirty="0" sz="2200" spc="-114" b="1">
                <a:latin typeface="Trebuchet MS"/>
                <a:cs typeface="Trebuchet MS"/>
              </a:rPr>
              <a:t>or </a:t>
            </a:r>
            <a:r>
              <a:rPr dirty="0" sz="2200" spc="-135" b="1">
                <a:latin typeface="Trebuchet MS"/>
                <a:cs typeface="Trebuchet MS"/>
              </a:rPr>
              <a:t>sense: </a:t>
            </a:r>
            <a:r>
              <a:rPr dirty="0" sz="2200" spc="-75">
                <a:latin typeface="Arial"/>
                <a:cs typeface="Arial"/>
              </a:rPr>
              <a:t>Nature </a:t>
            </a:r>
            <a:r>
              <a:rPr dirty="0" sz="2200">
                <a:latin typeface="Arial"/>
                <a:cs typeface="Arial"/>
              </a:rPr>
              <a:t>of </a:t>
            </a:r>
            <a:r>
              <a:rPr dirty="0" sz="2200" spc="-30">
                <a:latin typeface="Arial"/>
                <a:cs typeface="Arial"/>
              </a:rPr>
              <a:t>the </a:t>
            </a:r>
            <a:r>
              <a:rPr dirty="0" sz="2200" spc="-75">
                <a:latin typeface="Arial"/>
                <a:cs typeface="Arial"/>
              </a:rPr>
              <a:t>force </a:t>
            </a:r>
            <a:r>
              <a:rPr dirty="0" sz="2200" spc="-140">
                <a:latin typeface="Arial"/>
                <a:cs typeface="Arial"/>
              </a:rPr>
              <a:t>means </a:t>
            </a:r>
            <a:r>
              <a:rPr dirty="0" sz="2200" spc="-40">
                <a:latin typeface="Arial"/>
                <a:cs typeface="Arial"/>
              </a:rPr>
              <a:t>whether</a:t>
            </a:r>
            <a:r>
              <a:rPr dirty="0" sz="2200" spc="-375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the  </a:t>
            </a:r>
            <a:r>
              <a:rPr dirty="0" sz="2200" spc="-75">
                <a:latin typeface="Arial"/>
                <a:cs typeface="Arial"/>
              </a:rPr>
              <a:t>force </a:t>
            </a:r>
            <a:r>
              <a:rPr dirty="0" sz="2200" spc="-114">
                <a:latin typeface="Arial"/>
                <a:cs typeface="Arial"/>
              </a:rPr>
              <a:t>is </a:t>
            </a:r>
            <a:r>
              <a:rPr dirty="0" sz="2200" spc="-175">
                <a:latin typeface="Arial"/>
                <a:cs typeface="Arial"/>
              </a:rPr>
              <a:t>a </a:t>
            </a:r>
            <a:r>
              <a:rPr dirty="0" sz="2200" spc="-120">
                <a:latin typeface="Arial"/>
                <a:cs typeface="Arial"/>
              </a:rPr>
              <a:t>push </a:t>
            </a:r>
            <a:r>
              <a:rPr dirty="0" sz="2200" spc="-20">
                <a:latin typeface="Arial"/>
                <a:cs typeface="Arial"/>
              </a:rPr>
              <a:t>or </a:t>
            </a:r>
            <a:r>
              <a:rPr dirty="0" sz="2200" spc="-175">
                <a:latin typeface="Arial"/>
                <a:cs typeface="Arial"/>
              </a:rPr>
              <a:t>a </a:t>
            </a:r>
            <a:r>
              <a:rPr dirty="0" sz="2200" spc="-35">
                <a:latin typeface="Arial"/>
                <a:cs typeface="Arial"/>
              </a:rPr>
              <a:t>pull </a:t>
            </a:r>
            <a:r>
              <a:rPr dirty="0" sz="2200" spc="-40">
                <a:latin typeface="Arial"/>
                <a:cs typeface="Arial"/>
              </a:rPr>
              <a:t>at </a:t>
            </a:r>
            <a:r>
              <a:rPr dirty="0" sz="2200" spc="-30">
                <a:latin typeface="Arial"/>
                <a:cs typeface="Arial"/>
              </a:rPr>
              <a:t>the </a:t>
            </a:r>
            <a:r>
              <a:rPr dirty="0" sz="2200" spc="-20">
                <a:latin typeface="Arial"/>
                <a:cs typeface="Arial"/>
              </a:rPr>
              <a:t>point </a:t>
            </a:r>
            <a:r>
              <a:rPr dirty="0" sz="2200" spc="-5">
                <a:latin typeface="Arial"/>
                <a:cs typeface="Arial"/>
              </a:rPr>
              <a:t>of</a:t>
            </a:r>
            <a:r>
              <a:rPr dirty="0" sz="2200" spc="-455">
                <a:latin typeface="Arial"/>
                <a:cs typeface="Arial"/>
              </a:rPr>
              <a:t> </a:t>
            </a:r>
            <a:r>
              <a:rPr dirty="0" sz="2200" spc="-65">
                <a:latin typeface="Arial"/>
                <a:cs typeface="Arial"/>
              </a:rPr>
              <a:t>application.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8383" y="5588507"/>
            <a:ext cx="5615940" cy="1269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807"/>
            <a:ext cx="28174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80"/>
              <a:t>Effects </a:t>
            </a:r>
            <a:r>
              <a:rPr dirty="0" spc="-160"/>
              <a:t>of </a:t>
            </a:r>
            <a:r>
              <a:rPr dirty="0" spc="-90"/>
              <a:t>a</a:t>
            </a:r>
            <a:r>
              <a:rPr dirty="0" spc="-135"/>
              <a:t> </a:t>
            </a:r>
            <a:r>
              <a:rPr dirty="0" spc="-235"/>
              <a:t>force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501142"/>
            <a:ext cx="8807450" cy="434213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675"/>
              </a:spcBef>
              <a:tabLst>
                <a:tab pos="393700" algn="l"/>
              </a:tabLst>
            </a:pPr>
            <a:r>
              <a:rPr dirty="0" sz="2400" spc="-215">
                <a:latin typeface="Arial"/>
                <a:cs typeface="Arial"/>
              </a:rPr>
              <a:t>A	</a:t>
            </a:r>
            <a:r>
              <a:rPr dirty="0" sz="2400" spc="-80">
                <a:latin typeface="Arial"/>
                <a:cs typeface="Arial"/>
              </a:rPr>
              <a:t>force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acting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on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body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may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have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following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effects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on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body: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35">
                <a:latin typeface="Arial"/>
                <a:cs typeface="Arial"/>
              </a:rPr>
              <a:t>It</a:t>
            </a:r>
            <a:r>
              <a:rPr dirty="0" sz="2400" spc="-145">
                <a:latin typeface="Arial"/>
                <a:cs typeface="Arial"/>
              </a:rPr>
              <a:t> may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change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state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of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rest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or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of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uniform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motion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of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body.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  <a:tab pos="783590" algn="l"/>
              </a:tabLst>
            </a:pPr>
            <a:r>
              <a:rPr dirty="0" sz="2400" spc="35">
                <a:latin typeface="Arial"/>
                <a:cs typeface="Arial"/>
              </a:rPr>
              <a:t>It	</a:t>
            </a:r>
            <a:r>
              <a:rPr dirty="0" sz="2400" spc="-145">
                <a:latin typeface="Arial"/>
                <a:cs typeface="Arial"/>
              </a:rPr>
              <a:t>may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change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direction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of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motion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of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moving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body.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35">
                <a:latin typeface="Arial"/>
                <a:cs typeface="Arial"/>
              </a:rPr>
              <a:t>It</a:t>
            </a:r>
            <a:r>
              <a:rPr dirty="0" sz="2400" spc="-48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may </a:t>
            </a:r>
            <a:r>
              <a:rPr dirty="0" sz="2400" spc="-150">
                <a:latin typeface="Arial"/>
                <a:cs typeface="Arial"/>
              </a:rPr>
              <a:t>change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 spc="-150">
                <a:latin typeface="Arial"/>
                <a:cs typeface="Arial"/>
              </a:rPr>
              <a:t>shape </a:t>
            </a:r>
            <a:r>
              <a:rPr dirty="0" sz="2400" spc="-40">
                <a:latin typeface="Arial"/>
                <a:cs typeface="Arial"/>
              </a:rPr>
              <a:t>internal </a:t>
            </a:r>
            <a:r>
              <a:rPr dirty="0" sz="2400" spc="-155">
                <a:latin typeface="Arial"/>
                <a:cs typeface="Arial"/>
              </a:rPr>
              <a:t>stresses </a:t>
            </a:r>
            <a:r>
              <a:rPr dirty="0" sz="2400" spc="-30">
                <a:latin typeface="Arial"/>
                <a:cs typeface="Arial"/>
              </a:rPr>
              <a:t>in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 spc="-114">
                <a:latin typeface="Arial"/>
                <a:cs typeface="Arial"/>
              </a:rPr>
              <a:t>body.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35">
                <a:latin typeface="Arial"/>
                <a:cs typeface="Arial"/>
              </a:rPr>
              <a:t>It</a:t>
            </a:r>
            <a:r>
              <a:rPr dirty="0" sz="2400" spc="-45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may </a:t>
            </a:r>
            <a:r>
              <a:rPr dirty="0" sz="2400" spc="-95">
                <a:latin typeface="Arial"/>
                <a:cs typeface="Arial"/>
              </a:rPr>
              <a:t>produce </a:t>
            </a:r>
            <a:r>
              <a:rPr dirty="0" sz="2400" spc="-40">
                <a:latin typeface="Arial"/>
                <a:cs typeface="Arial"/>
              </a:rPr>
              <a:t>internal </a:t>
            </a:r>
            <a:r>
              <a:rPr dirty="0" sz="2400" spc="-155">
                <a:latin typeface="Arial"/>
                <a:cs typeface="Arial"/>
              </a:rPr>
              <a:t>stresses </a:t>
            </a:r>
            <a:r>
              <a:rPr dirty="0" sz="2400" spc="-30">
                <a:latin typeface="Arial"/>
                <a:cs typeface="Arial"/>
              </a:rPr>
              <a:t>in the </a:t>
            </a:r>
            <a:r>
              <a:rPr dirty="0" sz="2400" spc="-114">
                <a:latin typeface="Arial"/>
                <a:cs typeface="Arial"/>
              </a:rPr>
              <a:t>body.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u="heavy" sz="2800" spc="-24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Representation </a:t>
            </a:r>
            <a:r>
              <a:rPr dirty="0" u="heavy" sz="2800" spc="-14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dirty="0" u="heavy" sz="2800" spc="-8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2800" spc="-7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force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2400" spc="-135">
                <a:latin typeface="Arial"/>
                <a:cs typeface="Arial"/>
              </a:rPr>
              <a:t>There </a:t>
            </a:r>
            <a:r>
              <a:rPr dirty="0" sz="2400" spc="-110">
                <a:latin typeface="Arial"/>
                <a:cs typeface="Arial"/>
              </a:rPr>
              <a:t>are </a:t>
            </a:r>
            <a:r>
              <a:rPr dirty="0" sz="2400" spc="5">
                <a:latin typeface="Arial"/>
                <a:cs typeface="Arial"/>
              </a:rPr>
              <a:t>two </a:t>
            </a:r>
            <a:r>
              <a:rPr dirty="0" sz="2400" spc="-30">
                <a:latin typeface="Arial"/>
                <a:cs typeface="Arial"/>
              </a:rPr>
              <a:t>different </a:t>
            </a:r>
            <a:r>
              <a:rPr dirty="0" sz="2400" spc="-85">
                <a:latin typeface="Arial"/>
                <a:cs typeface="Arial"/>
              </a:rPr>
              <a:t>methods </a:t>
            </a:r>
            <a:r>
              <a:rPr dirty="0" sz="2400" spc="-5">
                <a:latin typeface="Arial"/>
                <a:cs typeface="Arial"/>
              </a:rPr>
              <a:t>of </a:t>
            </a:r>
            <a:r>
              <a:rPr dirty="0" sz="2400" spc="-85">
                <a:latin typeface="Arial"/>
                <a:cs typeface="Arial"/>
              </a:rPr>
              <a:t>representing</a:t>
            </a:r>
            <a:r>
              <a:rPr dirty="0" sz="2400" spc="-49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a </a:t>
            </a:r>
            <a:r>
              <a:rPr dirty="0" sz="2400" spc="-70">
                <a:latin typeface="Arial"/>
                <a:cs typeface="Arial"/>
              </a:rPr>
              <a:t>force: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575"/>
              </a:spcBef>
              <a:tabLst>
                <a:tab pos="469265" algn="l"/>
                <a:tab pos="3456940" algn="l"/>
                <a:tab pos="3699510" algn="l"/>
                <a:tab pos="5683885" algn="l"/>
              </a:tabLst>
            </a:pPr>
            <a:r>
              <a:rPr dirty="0" sz="2400" spc="-220" b="1">
                <a:latin typeface="Trebuchet MS"/>
                <a:cs typeface="Trebuchet MS"/>
              </a:rPr>
              <a:t>1.	</a:t>
            </a:r>
            <a:r>
              <a:rPr dirty="0" sz="2400" spc="-165" b="1">
                <a:latin typeface="Trebuchet MS"/>
                <a:cs typeface="Trebuchet MS"/>
              </a:rPr>
              <a:t>Vector </a:t>
            </a:r>
            <a:r>
              <a:rPr dirty="0" sz="2400" spc="-150" b="1">
                <a:latin typeface="Trebuchet MS"/>
                <a:cs typeface="Trebuchet MS"/>
              </a:rPr>
              <a:t>representation:	</a:t>
            </a:r>
            <a:r>
              <a:rPr dirty="0" sz="2400" spc="-70">
                <a:latin typeface="Arial"/>
                <a:cs typeface="Arial"/>
              </a:rPr>
              <a:t>In </a:t>
            </a:r>
            <a:r>
              <a:rPr dirty="0" sz="2400" spc="-50">
                <a:latin typeface="Arial"/>
                <a:cs typeface="Arial"/>
              </a:rPr>
              <a:t>this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method,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	</a:t>
            </a:r>
            <a:r>
              <a:rPr dirty="0" sz="2400" spc="-80">
                <a:latin typeface="Arial"/>
                <a:cs typeface="Arial"/>
              </a:rPr>
              <a:t>force </a:t>
            </a:r>
            <a:r>
              <a:rPr dirty="0" sz="2400" spc="-125">
                <a:latin typeface="Arial"/>
                <a:cs typeface="Arial"/>
              </a:rPr>
              <a:t>is </a:t>
            </a:r>
            <a:r>
              <a:rPr dirty="0" sz="2400" spc="-95">
                <a:latin typeface="Arial"/>
                <a:cs typeface="Arial"/>
              </a:rPr>
              <a:t>graphically  </a:t>
            </a:r>
            <a:r>
              <a:rPr dirty="0" sz="2400" spc="-90">
                <a:latin typeface="Arial"/>
                <a:cs typeface="Arial"/>
              </a:rPr>
              <a:t>represented </a:t>
            </a:r>
            <a:r>
              <a:rPr dirty="0" sz="2400" spc="-105">
                <a:latin typeface="Arial"/>
                <a:cs typeface="Arial"/>
              </a:rPr>
              <a:t>by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straight	</a:t>
            </a:r>
            <a:r>
              <a:rPr dirty="0" sz="2400" spc="-45">
                <a:latin typeface="Arial"/>
                <a:cs typeface="Arial"/>
              </a:rPr>
              <a:t>line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drawn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parallel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20">
                <a:latin typeface="Arial"/>
                <a:cs typeface="Arial"/>
              </a:rPr>
              <a:t>to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line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of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action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of  </a:t>
            </a:r>
            <a:r>
              <a:rPr dirty="0" sz="2400" spc="-80">
                <a:latin typeface="Arial"/>
                <a:cs typeface="Arial"/>
              </a:rPr>
              <a:t>force </a:t>
            </a:r>
            <a:r>
              <a:rPr dirty="0" sz="2400" spc="-75">
                <a:latin typeface="Arial"/>
                <a:cs typeface="Arial"/>
              </a:rPr>
              <a:t>on </a:t>
            </a:r>
            <a:r>
              <a:rPr dirty="0" sz="2400" spc="-145">
                <a:latin typeface="Arial"/>
                <a:cs typeface="Arial"/>
              </a:rPr>
              <a:t>any </a:t>
            </a:r>
            <a:r>
              <a:rPr dirty="0" sz="2400" spc="-80">
                <a:latin typeface="Arial"/>
                <a:cs typeface="Arial"/>
              </a:rPr>
              <a:t>suitable</a:t>
            </a:r>
            <a:r>
              <a:rPr dirty="0" sz="2400" spc="-22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scale.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0011" y="4913375"/>
            <a:ext cx="5615940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abc</dc:creator>
  <dc:title>Slide 1</dc:title>
  <dcterms:created xsi:type="dcterms:W3CDTF">2018-09-21T07:06:40Z</dcterms:created>
  <dcterms:modified xsi:type="dcterms:W3CDTF">2018-09-21T07:06:40Z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2018-09-21T00:00:00Z</vt:filetime>
  </property>
</Properties>
</file>